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1507" r:id="rId3"/>
    <p:sldId id="2767" r:id="rId5"/>
    <p:sldId id="2768" r:id="rId6"/>
    <p:sldId id="2426" r:id="rId7"/>
    <p:sldId id="2611" r:id="rId8"/>
    <p:sldId id="2612" r:id="rId9"/>
    <p:sldId id="2613" r:id="rId10"/>
    <p:sldId id="2623" r:id="rId11"/>
    <p:sldId id="2624" r:id="rId12"/>
    <p:sldId id="2625" r:id="rId13"/>
    <p:sldId id="2626" r:id="rId14"/>
    <p:sldId id="2627" r:id="rId15"/>
    <p:sldId id="2628" r:id="rId16"/>
    <p:sldId id="2632" r:id="rId17"/>
    <p:sldId id="2716" r:id="rId18"/>
    <p:sldId id="2629" r:id="rId19"/>
    <p:sldId id="2631" r:id="rId20"/>
    <p:sldId id="2633" r:id="rId21"/>
    <p:sldId id="2635" r:id="rId22"/>
    <p:sldId id="2636" r:id="rId23"/>
    <p:sldId id="2717" r:id="rId24"/>
    <p:sldId id="2718" r:id="rId25"/>
    <p:sldId id="2719" r:id="rId26"/>
    <p:sldId id="2720" r:id="rId27"/>
    <p:sldId id="2721" r:id="rId28"/>
    <p:sldId id="2722" r:id="rId29"/>
    <p:sldId id="2723" r:id="rId30"/>
    <p:sldId id="2724" r:id="rId31"/>
    <p:sldId id="2725" r:id="rId32"/>
    <p:sldId id="2620" r:id="rId33"/>
    <p:sldId id="2615" r:id="rId34"/>
    <p:sldId id="2616" r:id="rId35"/>
    <p:sldId id="2406" r:id="rId36"/>
    <p:sldId id="2481" r:id="rId37"/>
    <p:sldId id="2408" r:id="rId38"/>
    <p:sldId id="2409" r:id="rId39"/>
    <p:sldId id="2705" r:id="rId40"/>
    <p:sldId id="2731" r:id="rId41"/>
    <p:sldId id="2405" r:id="rId42"/>
  </p:sldIdLst>
  <p:sldSz cx="9144000" cy="5715000" type="screen16x10"/>
  <p:notesSz cx="6858000" cy="9144000"/>
  <p:custDataLst>
    <p:tags r:id="rId46"/>
  </p:custDataLst>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724" userDrawn="1">
          <p15:clr>
            <a:srgbClr val="A4A3A4"/>
          </p15:clr>
        </p15:guide>
        <p15:guide id="2" pos="28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varScale="1">
        <p:scale>
          <a:sx n="124" d="100"/>
          <a:sy n="124" d="100"/>
        </p:scale>
        <p:origin x="1914" y="120"/>
      </p:cViewPr>
      <p:guideLst>
        <p:guide orient="horz" pos="1724"/>
        <p:guide pos="286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6" Type="http://schemas.openxmlformats.org/officeDocument/2006/relationships/tags" Target="tags/tag4.xml"/><Relationship Id="rId45" Type="http://schemas.openxmlformats.org/officeDocument/2006/relationships/tableStyles" Target="tableStyles.xml"/><Relationship Id="rId44" Type="http://schemas.openxmlformats.org/officeDocument/2006/relationships/viewProps" Target="viewProps.xml"/><Relationship Id="rId43" Type="http://schemas.openxmlformats.org/officeDocument/2006/relationships/presProps" Target="presProps.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0213" cy="457200"/>
          </a:xfrm>
          <a:prstGeom prst="rect">
            <a:avLst/>
          </a:prstGeom>
          <a:noFill/>
          <a:ln w="9525">
            <a:noFill/>
            <a:miter lim="800000"/>
          </a:ln>
          <a:effectLst/>
        </p:spPr>
        <p:txBody>
          <a:bodyPr vert="horz" wrap="square" lIns="91440" tIns="45720" rIns="91440" bIns="45720" numCol="1" anchor="t"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75" name="Rectangle 3"/>
          <p:cNvSpPr>
            <a:spLocks noGrp="1" noChangeArrowheads="1"/>
          </p:cNvSpPr>
          <p:nvPr>
            <p:ph type="dt" idx="1"/>
          </p:nvPr>
        </p:nvSpPr>
        <p:spPr bwMode="auto">
          <a:xfrm>
            <a:off x="3883025" y="0"/>
            <a:ext cx="2973388" cy="457200"/>
          </a:xfrm>
          <a:prstGeom prst="rect">
            <a:avLst/>
          </a:prstGeom>
          <a:noFill/>
          <a:ln w="9525">
            <a:noFill/>
            <a:miter lim="800000"/>
          </a:ln>
          <a:effectLst/>
        </p:spPr>
        <p:txBody>
          <a:bodyPr vert="horz" wrap="square" lIns="91440" tIns="45720" rIns="91440" bIns="45720" numCol="1" anchor="t" anchorCtr="0" compatLnSpc="1"/>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807389A2-1F97-473D-AF0F-10B38888C790}" type="datetimeFigureOut">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1508" name="Rectangle 4"/>
          <p:cNvSpPr>
            <a:spLocks noGrp="1" noRot="1" noChangeAspect="1"/>
          </p:cNvSpPr>
          <p:nvPr>
            <p:ph type="sldImg"/>
          </p:nvPr>
        </p:nvSpPr>
        <p:spPr>
          <a:xfrm>
            <a:off x="1143000" y="685800"/>
            <a:ext cx="4572000" cy="3429000"/>
          </a:xfrm>
          <a:prstGeom prst="rect">
            <a:avLst/>
          </a:prstGeom>
          <a:noFill/>
          <a:ln w="9525">
            <a:noFill/>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第二级</a:t>
            </a: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第三级</a:t>
            </a: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第四级</a:t>
            </a: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第五级</a:t>
            </a: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078" name="Rectangle 6"/>
          <p:cNvSpPr>
            <a:spLocks noGrp="1" noChangeArrowheads="1"/>
          </p:cNvSpPr>
          <p:nvPr>
            <p:ph type="ftr" sz="quarter" idx="4"/>
          </p:nvPr>
        </p:nvSpPr>
        <p:spPr bwMode="auto">
          <a:xfrm>
            <a:off x="0" y="8685213"/>
            <a:ext cx="2970213" cy="457200"/>
          </a:xfrm>
          <a:prstGeom prst="rect">
            <a:avLst/>
          </a:prstGeom>
          <a:noFill/>
          <a:ln w="9525">
            <a:noFill/>
            <a:miter lim="800000"/>
          </a:ln>
          <a:effectLst/>
        </p:spPr>
        <p:txBody>
          <a:bodyPr vert="horz" wrap="square" lIns="91440" tIns="45720" rIns="91440" bIns="45720" numCol="1" anchor="b"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79" name="Rectangle 7"/>
          <p:cNvSpPr>
            <a:spLocks noGrp="1" noChangeArrowheads="1"/>
          </p:cNvSpPr>
          <p:nvPr>
            <p:ph type="sldNum" sz="quarter" idx="5"/>
          </p:nvPr>
        </p:nvSpPr>
        <p:spPr bwMode="auto">
          <a:xfrm>
            <a:off x="3883025" y="8685213"/>
            <a:ext cx="2973388" cy="457200"/>
          </a:xfrm>
          <a:prstGeom prst="rect">
            <a:avLst/>
          </a:prstGeom>
          <a:noFill/>
          <a:ln w="9525">
            <a:noFill/>
            <a:miter lim="800000"/>
          </a:ln>
          <a:effectLst/>
        </p:spPr>
        <p:txBody>
          <a:bodyPr vert="horz" wrap="square" lIns="91440" tIns="45720" rIns="91440" bIns="45720" numCol="1" anchor="b" anchorCtr="0" compatLnSpc="1"/>
          <a:lstStyle/>
          <a:p>
            <a:pPr lvl="0" algn="r" eaLnBrk="1" fontAlgn="base" hangingPunct="1">
              <a:buNone/>
            </a:pPr>
            <a:fld id="{9A0DB2DC-4C9A-4742-B13C-FB6460FD3503}" type="slidenum">
              <a:rPr lang="zh-CN" altLang="en-US" sz="1200" strike="noStrike" noProof="1" dirty="0">
                <a:latin typeface="Arial" panose="020B0604020202020204" pitchFamily="34" charset="0"/>
                <a:ea typeface="宋体" panose="02010600030101010101" pitchFamily="2" charset="-122"/>
                <a:cs typeface="+mn-cs"/>
              </a:rPr>
            </a:fld>
            <a:endParaRPr lang="zh-CN" altLang="en-US" sz="1200" strike="noStrike" noProof="1"/>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幻灯片图像占位符 1"/>
          <p:cNvSpPr>
            <a:spLocks noGrp="1" noRot="1" noChangeAspect="1"/>
          </p:cNvSpPr>
          <p:nvPr>
            <p:ph type="sldImg"/>
          </p:nvPr>
        </p:nvSpPr>
        <p:spPr bwMode="auto">
          <a:noFill/>
          <a:ln>
            <a:solidFill>
              <a:srgbClr val="000000"/>
            </a:solidFill>
            <a:miter lim="800000"/>
          </a:ln>
        </p:spPr>
      </p:sp>
      <p:sp>
        <p:nvSpPr>
          <p:cNvPr id="18434"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2" name="幻灯片编号占位符 1"/>
          <p:cNvSpPr>
            <a:spLocks noGrp="1"/>
          </p:cNvSpPr>
          <p:nvPr>
            <p:ph type="sldNum" sz="quarter" idx="5"/>
          </p:nvPr>
        </p:nvSpPr>
        <p:spPr/>
        <p:txBody>
          <a:bodyPr/>
          <a:lstStyle/>
          <a:p>
            <a:pPr>
              <a:defRPr/>
            </a:pPr>
            <a:fld id="{21F9FE4A-F1B9-42B6-95D0-1A8AD6D3A18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685800"/>
            <a:ext cx="5486400" cy="3429000"/>
          </a:xfrm>
        </p:spPr>
      </p:sp>
      <p:sp>
        <p:nvSpPr>
          <p:cNvPr id="3" name="备注占位符 2"/>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幻灯片图像占位符 1"/>
          <p:cNvSpPr>
            <a:spLocks noGrp="1" noRot="1" noChangeAspect="1"/>
          </p:cNvSpPr>
          <p:nvPr>
            <p:ph type="sldImg"/>
          </p:nvPr>
        </p:nvSpPr>
        <p:spPr bwMode="auto">
          <a:noFill/>
          <a:ln>
            <a:solidFill>
              <a:srgbClr val="000000"/>
            </a:solidFill>
            <a:miter lim="800000"/>
          </a:ln>
        </p:spPr>
      </p:sp>
      <p:sp>
        <p:nvSpPr>
          <p:cNvPr id="53250"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2" name="幻灯片编号占位符 1"/>
          <p:cNvSpPr>
            <a:spLocks noGrp="1"/>
          </p:cNvSpPr>
          <p:nvPr>
            <p:ph type="sldNum" sz="quarter" idx="5"/>
          </p:nvPr>
        </p:nvSpPr>
        <p:spPr/>
        <p:txBody>
          <a:bodyPr/>
          <a:lstStyle/>
          <a:p>
            <a:pPr>
              <a:defRPr/>
            </a:pPr>
            <a:fld id="{6BB6DD1C-70C2-4EFD-A8A8-14D55827F27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775354"/>
            <a:ext cx="7772400" cy="1225021"/>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122DC173-665B-4A26-91FC-4A9F67B20565}"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AE23A92-3574-469A-9CC7-E6DE8C54450E}" type="slidenum">
              <a:rPr lang="zh-CN" altLang="en-US"/>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27541"/>
            <a:ext cx="3008313" cy="968376"/>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27543"/>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1" y="1195918"/>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3"/>
          <p:cNvSpPr>
            <a:spLocks noGrp="1"/>
          </p:cNvSpPr>
          <p:nvPr>
            <p:ph type="dt" sz="half" idx="10"/>
          </p:nvPr>
        </p:nvSpPr>
        <p:spPr/>
        <p:txBody>
          <a:bodyPr/>
          <a:lstStyle>
            <a:lvl1pPr>
              <a:defRPr/>
            </a:lvl1pPr>
          </a:lstStyle>
          <a:p>
            <a:pPr>
              <a:defRPr/>
            </a:pPr>
            <a:fld id="{F90C214F-32FD-440C-B92C-F006DA56BA3E}"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85481203-2A17-4E80-BEE9-EDD8BC1647D5}" type="slidenum">
              <a:rPr lang="zh-CN" altLang="en-US"/>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000500"/>
            <a:ext cx="5486400" cy="472283"/>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510646"/>
            <a:ext cx="5486400" cy="34290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472781"/>
            <a:ext cx="5486400" cy="6707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3"/>
          <p:cNvSpPr>
            <a:spLocks noGrp="1"/>
          </p:cNvSpPr>
          <p:nvPr>
            <p:ph type="dt" sz="half" idx="10"/>
          </p:nvPr>
        </p:nvSpPr>
        <p:spPr/>
        <p:txBody>
          <a:bodyPr/>
          <a:lstStyle>
            <a:lvl1pPr>
              <a:defRPr/>
            </a:lvl1pPr>
          </a:lstStyle>
          <a:p>
            <a:pPr>
              <a:defRPr/>
            </a:pPr>
            <a:fld id="{1636843A-020A-462F-8B6B-6D1363F54C58}"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A8AC6CE6-AF45-4367-97BA-3D96EC067567}" type="slidenum">
              <a:rPr lang="zh-CN" altLang="en-US"/>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567FF310-10A4-4D6A-8284-069B6ECCE9A4}"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D80A9BDA-5D35-42B6-8E29-FCA66843DBA0}" type="slidenum">
              <a:rPr lang="zh-CN" altLang="en-US"/>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28866"/>
            <a:ext cx="2057400" cy="4876271"/>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28866"/>
            <a:ext cx="6019800" cy="4876271"/>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64319451-2499-45BE-AFDB-DE7D03AEF668}"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FF37C2A-AA4B-4897-BFF7-45A5072FED9F}" type="slidenum">
              <a:rPr lang="zh-CN" altLang="en-US"/>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cxnSp>
        <p:nvCxnSpPr>
          <p:cNvPr id="2" name="直接连接符 6"/>
          <p:cNvCxnSpPr/>
          <p:nvPr userDrawn="1"/>
        </p:nvCxnSpPr>
        <p:spPr>
          <a:xfrm>
            <a:off x="755650" y="694973"/>
            <a:ext cx="78486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3" name="Group 7"/>
          <p:cNvGrpSpPr/>
          <p:nvPr userDrawn="1"/>
        </p:nvGrpSpPr>
        <p:grpSpPr bwMode="auto">
          <a:xfrm>
            <a:off x="323850" y="326320"/>
            <a:ext cx="390525" cy="227541"/>
            <a:chOff x="0" y="0"/>
            <a:chExt cx="1041399" cy="549275"/>
          </a:xfrm>
        </p:grpSpPr>
        <p:sp>
          <p:nvSpPr>
            <p:cNvPr id="4" name="Freeform 16"/>
            <p:cNvSpPr/>
            <p:nvPr/>
          </p:nvSpPr>
          <p:spPr bwMode="auto">
            <a:xfrm>
              <a:off x="0" y="0"/>
              <a:ext cx="364066"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p:spPr>
          <p:txBody>
            <a:bodyPr/>
            <a:lstStyle/>
            <a:p>
              <a:pPr fontAlgn="auto">
                <a:spcBef>
                  <a:spcPts val="0"/>
                </a:spcBef>
                <a:spcAft>
                  <a:spcPts val="0"/>
                </a:spcAft>
                <a:defRPr/>
              </a:pPr>
              <a:endParaRPr lang="zh-CN" altLang="en-US" sz="1800">
                <a:latin typeface="+mn-lt"/>
                <a:ea typeface="+mn-ea"/>
              </a:endParaRPr>
            </a:p>
          </p:txBody>
        </p:sp>
        <p:sp>
          <p:nvSpPr>
            <p:cNvPr id="5" name="Freeform 17"/>
            <p:cNvSpPr/>
            <p:nvPr/>
          </p:nvSpPr>
          <p:spPr bwMode="auto">
            <a:xfrm>
              <a:off x="338666" y="0"/>
              <a:ext cx="359834"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p:spPr>
          <p:txBody>
            <a:bodyPr/>
            <a:lstStyle/>
            <a:p>
              <a:pPr fontAlgn="auto">
                <a:spcBef>
                  <a:spcPts val="0"/>
                </a:spcBef>
                <a:spcAft>
                  <a:spcPts val="0"/>
                </a:spcAft>
                <a:defRPr/>
              </a:pPr>
              <a:endParaRPr lang="zh-CN" altLang="en-US" sz="1800">
                <a:latin typeface="+mn-lt"/>
                <a:ea typeface="+mn-ea"/>
              </a:endParaRPr>
            </a:p>
          </p:txBody>
        </p:sp>
        <p:sp>
          <p:nvSpPr>
            <p:cNvPr id="6" name="Freeform 18"/>
            <p:cNvSpPr/>
            <p:nvPr/>
          </p:nvSpPr>
          <p:spPr bwMode="auto">
            <a:xfrm>
              <a:off x="681567" y="0"/>
              <a:ext cx="35983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p:spPr>
          <p:txBody>
            <a:bodyPr/>
            <a:lstStyle/>
            <a:p>
              <a:pPr fontAlgn="auto">
                <a:spcBef>
                  <a:spcPts val="0"/>
                </a:spcBef>
                <a:spcAft>
                  <a:spcPts val="0"/>
                </a:spcAft>
                <a:defRPr/>
              </a:pPr>
              <a:endParaRPr lang="zh-CN" altLang="en-US" sz="1800">
                <a:latin typeface="+mn-lt"/>
                <a:ea typeface="+mn-ea"/>
              </a:endParaRPr>
            </a:p>
          </p:txBody>
        </p:sp>
      </p:grpSp>
      <p:sp>
        <p:nvSpPr>
          <p:cNvPr id="7" name="TextBox 15"/>
          <p:cNvSpPr txBox="1"/>
          <p:nvPr userDrawn="1"/>
        </p:nvSpPr>
        <p:spPr>
          <a:xfrm>
            <a:off x="8101013" y="268111"/>
            <a:ext cx="671512" cy="368300"/>
          </a:xfrm>
          <a:prstGeom prst="rect">
            <a:avLst/>
          </a:prstGeom>
          <a:noFill/>
        </p:spPr>
        <p:txBody>
          <a:bodyPr>
            <a:spAutoFit/>
          </a:bodyPr>
          <a:lstStyle/>
          <a:p>
            <a:pPr algn="ctr" fontAlgn="auto">
              <a:spcBef>
                <a:spcPts val="0"/>
              </a:spcBef>
              <a:spcAft>
                <a:spcPts val="0"/>
              </a:spcAft>
              <a:defRPr/>
            </a:pPr>
            <a:r>
              <a:rPr lang="zh-CN" altLang="en-US" sz="1800" dirty="0">
                <a:solidFill>
                  <a:schemeClr val="accent1"/>
                </a:solidFill>
                <a:latin typeface="微软雅黑 Light" panose="020B0502040204020203" pitchFamily="34" charset="-122"/>
                <a:ea typeface="微软雅黑 Light" panose="020B0502040204020203" pitchFamily="34" charset="-122"/>
              </a:rPr>
              <a:t> </a:t>
            </a:r>
            <a:endParaRPr lang="zh-CN" altLang="en-US" sz="1800" dirty="0">
              <a:solidFill>
                <a:schemeClr val="accent1"/>
              </a:solidFill>
              <a:latin typeface="微软雅黑 Light" panose="020B0502040204020203" pitchFamily="34" charset="-122"/>
              <a:ea typeface="微软雅黑 Light" panose="020B0502040204020203"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672418"/>
            <a:ext cx="7772400" cy="1135063"/>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lvl1pPr>
              <a:defRPr/>
            </a:lvl1pPr>
          </a:lstStyle>
          <a:p>
            <a:pPr>
              <a:defRPr/>
            </a:pPr>
            <a:fld id="{4A09D11F-E716-44B8-8FA2-B23B49EABBA6}"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F6D5A9B-347D-4579-B22F-8DCBB002A6F0}" type="slidenum">
              <a:rPr lang="zh-CN" altLang="en-US"/>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52C38B1D-1BC3-426A-A310-4624521F40EF}"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788E634B-DC27-4ACA-834C-DF698BE00BC8}" type="slidenum">
              <a:rPr lang="zh-CN" altLang="en-US"/>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279261"/>
            <a:ext cx="4040188"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6" y="1279261"/>
            <a:ext cx="4041775"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F72A3881-ADD1-4450-8C90-00F07505A66E}" type="datetimeFigureOut">
              <a:rPr lang="zh-CN" altLang="en-US"/>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E71D3073-AF49-4419-8D5E-CEEE6BB15075}" type="slidenum">
              <a:rPr lang="zh-CN" altLang="en-US"/>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5DF4DD16-33DD-47FC-893D-DF51A2EDB843}"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1D54AD5F-69AD-4271-9648-DA70AC05B56F}" type="slidenum">
              <a:rPr lang="zh-CN" altLang="en-US"/>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B5563A42-19F0-40F1-A6DD-6B142903B286}"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89C89407-44AC-418D-B556-BE41A0BAAF95}" type="slidenum">
              <a:rPr lang="zh-CN" altLang="en-US"/>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1.jpe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29306"/>
            <a:ext cx="8229600" cy="952500"/>
          </a:xfrm>
          <a:prstGeom prst="rect">
            <a:avLst/>
          </a:prstGeom>
          <a:noFill/>
          <a:ln w="9525">
            <a:noFill/>
            <a:miter lim="800000"/>
          </a:ln>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1027" name="文本占位符 2"/>
          <p:cNvSpPr>
            <a:spLocks noGrp="1"/>
          </p:cNvSpPr>
          <p:nvPr>
            <p:ph type="body" idx="1"/>
          </p:nvPr>
        </p:nvSpPr>
        <p:spPr bwMode="auto">
          <a:xfrm>
            <a:off x="457200" y="1333500"/>
            <a:ext cx="8229600" cy="3771194"/>
          </a:xfrm>
          <a:prstGeom prst="rect">
            <a:avLst/>
          </a:prstGeom>
          <a:noFill/>
          <a:ln w="9525">
            <a:noFill/>
            <a:miter lim="800000"/>
          </a:ln>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5296959"/>
            <a:ext cx="2133600" cy="305153"/>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415860AD-FAF2-4382-B98A-FFD2EB969518}" type="datetimeFigureOut">
              <a:rPr lang="zh-CN" altLang="en-US"/>
            </a:fld>
            <a:endParaRPr lang="zh-CN" altLang="en-US"/>
          </a:p>
        </p:txBody>
      </p:sp>
      <p:sp>
        <p:nvSpPr>
          <p:cNvPr id="5" name="页脚占位符 4"/>
          <p:cNvSpPr>
            <a:spLocks noGrp="1"/>
          </p:cNvSpPr>
          <p:nvPr>
            <p:ph type="ftr" sz="quarter" idx="3"/>
          </p:nvPr>
        </p:nvSpPr>
        <p:spPr>
          <a:xfrm>
            <a:off x="3124200" y="5296959"/>
            <a:ext cx="2895600" cy="305153"/>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5296959"/>
            <a:ext cx="2133600" cy="305153"/>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E43B11AB-A67D-49E2-9A24-FC472F570968}"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tags" Target="../tags/tag2.xml"/><Relationship Id="rId4" Type="http://schemas.openxmlformats.org/officeDocument/2006/relationships/image" Target="../media/image4.png"/><Relationship Id="rId3" Type="http://schemas.microsoft.com/office/2007/relationships/hdphoto" Target="../media/image3.wdp"/><Relationship Id="rId2" Type="http://schemas.openxmlformats.org/officeDocument/2006/relationships/image" Target="../media/image2.pn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9.xml"/><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4356100" y="300038"/>
            <a:ext cx="774700" cy="229870"/>
          </a:xfrm>
          <a:prstGeom prst="rect">
            <a:avLst/>
          </a:prstGeom>
        </p:spPr>
        <p:txBody>
          <a:bodyPr>
            <a:spAutoFit/>
          </a:bodyPr>
          <a:lstStyle/>
          <a:p>
            <a:pPr fontAlgn="auto">
              <a:spcBef>
                <a:spcPts val="0"/>
              </a:spcBef>
              <a:spcAft>
                <a:spcPts val="0"/>
              </a:spcAft>
              <a:defRPr/>
            </a:pPr>
            <a:r>
              <a:rPr lang="en-US" altLang="zh-CN" sz="100" kern="0" dirty="0">
                <a:solidFill>
                  <a:sysClr val="window" lastClr="FFFFFF"/>
                </a:solidFill>
                <a:latin typeface="+mn-lt"/>
                <a:ea typeface="+mn-ea"/>
              </a:rPr>
              <a:t>PPT</a:t>
            </a:r>
            <a:r>
              <a:rPr lang="zh-CN" altLang="en-US" sz="100" kern="0" dirty="0">
                <a:solidFill>
                  <a:sysClr val="window" lastClr="FFFFFF"/>
                </a:solidFill>
                <a:latin typeface="+mn-lt"/>
                <a:ea typeface="+mn-ea"/>
              </a:rPr>
              <a:t>模板下载：</a:t>
            </a:r>
            <a:r>
              <a:rPr lang="en-US" altLang="zh-CN" sz="100" kern="0" dirty="0">
                <a:solidFill>
                  <a:sysClr val="window" lastClr="FFFFFF"/>
                </a:solidFill>
                <a:latin typeface="+mn-lt"/>
                <a:ea typeface="+mn-ea"/>
              </a:rPr>
              <a:t>www.1ppt.com/moban/     </a:t>
            </a:r>
            <a:r>
              <a:rPr lang="zh-CN" altLang="en-US" sz="100" kern="0" dirty="0">
                <a:solidFill>
                  <a:sysClr val="window" lastClr="FFFFFF"/>
                </a:solidFill>
                <a:latin typeface="+mn-lt"/>
                <a:ea typeface="+mn-ea"/>
              </a:rPr>
              <a:t>行业</a:t>
            </a:r>
            <a:r>
              <a:rPr lang="en-US" altLang="zh-CN" sz="100" kern="0" dirty="0">
                <a:solidFill>
                  <a:sysClr val="window" lastClr="FFFFFF"/>
                </a:solidFill>
                <a:latin typeface="+mn-lt"/>
                <a:ea typeface="+mn-ea"/>
              </a:rPr>
              <a:t>PPT</a:t>
            </a:r>
            <a:r>
              <a:rPr lang="zh-CN" altLang="en-US" sz="100" kern="0" dirty="0">
                <a:solidFill>
                  <a:sysClr val="window" lastClr="FFFFFF"/>
                </a:solidFill>
                <a:latin typeface="+mn-lt"/>
                <a:ea typeface="+mn-ea"/>
              </a:rPr>
              <a:t>模板：</a:t>
            </a:r>
            <a:r>
              <a:rPr lang="en-US" altLang="zh-CN" sz="100" kern="0" dirty="0">
                <a:solidFill>
                  <a:sysClr val="window" lastClr="FFFFFF"/>
                </a:solidFill>
                <a:latin typeface="+mn-lt"/>
                <a:ea typeface="+mn-ea"/>
              </a:rPr>
              <a:t>www.1ppt.com/hangye/ </a:t>
            </a:r>
            <a:endParaRPr lang="en-US" altLang="zh-CN" sz="100" kern="0" dirty="0">
              <a:solidFill>
                <a:sysClr val="window" lastClr="FFFFFF"/>
              </a:solidFill>
              <a:latin typeface="+mn-lt"/>
              <a:ea typeface="+mn-ea"/>
            </a:endParaRPr>
          </a:p>
          <a:p>
            <a:pPr fontAlgn="auto">
              <a:spcBef>
                <a:spcPts val="0"/>
              </a:spcBef>
              <a:spcAft>
                <a:spcPts val="0"/>
              </a:spcAft>
              <a:defRPr/>
            </a:pPr>
            <a:r>
              <a:rPr lang="zh-CN" altLang="en-US" sz="100" kern="0" dirty="0">
                <a:solidFill>
                  <a:sysClr val="window" lastClr="FFFFFF"/>
                </a:solidFill>
                <a:latin typeface="+mn-lt"/>
                <a:ea typeface="+mn-ea"/>
              </a:rPr>
              <a:t>节日</a:t>
            </a:r>
            <a:r>
              <a:rPr lang="en-US" altLang="zh-CN" sz="100" kern="0" dirty="0">
                <a:solidFill>
                  <a:sysClr val="window" lastClr="FFFFFF"/>
                </a:solidFill>
                <a:latin typeface="+mn-lt"/>
                <a:ea typeface="+mn-ea"/>
              </a:rPr>
              <a:t>PPT</a:t>
            </a:r>
            <a:r>
              <a:rPr lang="zh-CN" altLang="en-US" sz="100" kern="0" dirty="0">
                <a:solidFill>
                  <a:sysClr val="window" lastClr="FFFFFF"/>
                </a:solidFill>
                <a:latin typeface="+mn-lt"/>
                <a:ea typeface="+mn-ea"/>
              </a:rPr>
              <a:t>模板：</a:t>
            </a:r>
            <a:r>
              <a:rPr lang="en-US" altLang="zh-CN" sz="100" kern="0" dirty="0">
                <a:solidFill>
                  <a:sysClr val="window" lastClr="FFFFFF"/>
                </a:solidFill>
                <a:latin typeface="+mn-lt"/>
                <a:ea typeface="+mn-ea"/>
              </a:rPr>
              <a:t>www.1ppt.com/jieri/           PPT</a:t>
            </a:r>
            <a:r>
              <a:rPr lang="zh-CN" altLang="en-US" sz="100" kern="0" dirty="0">
                <a:solidFill>
                  <a:sysClr val="window" lastClr="FFFFFF"/>
                </a:solidFill>
                <a:latin typeface="+mn-lt"/>
                <a:ea typeface="+mn-ea"/>
              </a:rPr>
              <a:t>素材下载：</a:t>
            </a:r>
            <a:r>
              <a:rPr lang="en-US" altLang="zh-CN" sz="100" kern="0" dirty="0">
                <a:solidFill>
                  <a:sysClr val="window" lastClr="FFFFFF"/>
                </a:solidFill>
                <a:latin typeface="+mn-lt"/>
                <a:ea typeface="+mn-ea"/>
              </a:rPr>
              <a:t>www.1ppt.com/sucai/</a:t>
            </a:r>
            <a:endParaRPr lang="en-US" altLang="zh-CN" sz="100" kern="0" dirty="0">
              <a:solidFill>
                <a:sysClr val="window" lastClr="FFFFFF"/>
              </a:solidFill>
              <a:latin typeface="+mn-lt"/>
              <a:ea typeface="+mn-ea"/>
            </a:endParaRPr>
          </a:p>
          <a:p>
            <a:pPr fontAlgn="auto">
              <a:spcBef>
                <a:spcPts val="0"/>
              </a:spcBef>
              <a:spcAft>
                <a:spcPts val="0"/>
              </a:spcAft>
              <a:defRPr/>
            </a:pPr>
            <a:r>
              <a:rPr lang="en-US" altLang="zh-CN" sz="100" kern="0" dirty="0">
                <a:solidFill>
                  <a:sysClr val="window" lastClr="FFFFFF"/>
                </a:solidFill>
                <a:latin typeface="+mn-lt"/>
                <a:ea typeface="+mn-ea"/>
              </a:rPr>
              <a:t>PPT</a:t>
            </a:r>
            <a:r>
              <a:rPr lang="zh-CN" altLang="en-US" sz="100" kern="0" dirty="0">
                <a:solidFill>
                  <a:sysClr val="window" lastClr="FFFFFF"/>
                </a:solidFill>
                <a:latin typeface="+mn-lt"/>
                <a:ea typeface="+mn-ea"/>
              </a:rPr>
              <a:t>背景图片：</a:t>
            </a:r>
            <a:r>
              <a:rPr lang="en-US" altLang="zh-CN" sz="100" kern="0" dirty="0">
                <a:solidFill>
                  <a:sysClr val="window" lastClr="FFFFFF"/>
                </a:solidFill>
                <a:latin typeface="+mn-lt"/>
                <a:ea typeface="+mn-ea"/>
              </a:rPr>
              <a:t>www.1ppt.com/beijing/      PPT</a:t>
            </a:r>
            <a:r>
              <a:rPr lang="zh-CN" altLang="en-US" sz="100" kern="0" dirty="0">
                <a:solidFill>
                  <a:sysClr val="window" lastClr="FFFFFF"/>
                </a:solidFill>
                <a:latin typeface="+mn-lt"/>
                <a:ea typeface="+mn-ea"/>
              </a:rPr>
              <a:t>图表下载：</a:t>
            </a:r>
            <a:r>
              <a:rPr lang="en-US" altLang="zh-CN" sz="100" kern="0" dirty="0">
                <a:solidFill>
                  <a:sysClr val="window" lastClr="FFFFFF"/>
                </a:solidFill>
                <a:latin typeface="+mn-lt"/>
                <a:ea typeface="+mn-ea"/>
              </a:rPr>
              <a:t>www.1ppt.com/tubiao/      </a:t>
            </a:r>
            <a:endParaRPr lang="en-US" altLang="zh-CN" sz="100" kern="0" dirty="0">
              <a:solidFill>
                <a:sysClr val="window" lastClr="FFFFFF"/>
              </a:solidFill>
              <a:latin typeface="+mn-lt"/>
              <a:ea typeface="+mn-ea"/>
            </a:endParaRPr>
          </a:p>
          <a:p>
            <a:pPr fontAlgn="auto">
              <a:spcBef>
                <a:spcPts val="0"/>
              </a:spcBef>
              <a:spcAft>
                <a:spcPts val="0"/>
              </a:spcAft>
              <a:defRPr/>
            </a:pPr>
            <a:r>
              <a:rPr lang="zh-CN" altLang="en-US" sz="100" kern="0" dirty="0">
                <a:solidFill>
                  <a:sysClr val="window" lastClr="FFFFFF"/>
                </a:solidFill>
                <a:latin typeface="+mn-lt"/>
                <a:ea typeface="+mn-ea"/>
              </a:rPr>
              <a:t>优秀</a:t>
            </a:r>
            <a:r>
              <a:rPr lang="en-US" altLang="zh-CN" sz="100" kern="0" dirty="0">
                <a:solidFill>
                  <a:sysClr val="window" lastClr="FFFFFF"/>
                </a:solidFill>
                <a:latin typeface="+mn-lt"/>
                <a:ea typeface="+mn-ea"/>
              </a:rPr>
              <a:t>PPT</a:t>
            </a:r>
            <a:r>
              <a:rPr lang="zh-CN" altLang="en-US" sz="100" kern="0" dirty="0">
                <a:solidFill>
                  <a:sysClr val="window" lastClr="FFFFFF"/>
                </a:solidFill>
                <a:latin typeface="+mn-lt"/>
                <a:ea typeface="+mn-ea"/>
              </a:rPr>
              <a:t>下载：</a:t>
            </a:r>
            <a:r>
              <a:rPr lang="en-US" altLang="zh-CN" sz="100" kern="0" dirty="0">
                <a:solidFill>
                  <a:sysClr val="window" lastClr="FFFFFF"/>
                </a:solidFill>
                <a:latin typeface="+mn-lt"/>
                <a:ea typeface="+mn-ea"/>
              </a:rPr>
              <a:t>www.1ppt.com/xiazai/        PPT</a:t>
            </a:r>
            <a:r>
              <a:rPr lang="zh-CN" altLang="en-US" sz="100" kern="0" dirty="0">
                <a:solidFill>
                  <a:sysClr val="window" lastClr="FFFFFF"/>
                </a:solidFill>
                <a:latin typeface="+mn-lt"/>
                <a:ea typeface="+mn-ea"/>
              </a:rPr>
              <a:t>教程： </a:t>
            </a:r>
            <a:r>
              <a:rPr lang="en-US" altLang="zh-CN" sz="100" kern="0" dirty="0">
                <a:solidFill>
                  <a:sysClr val="window" lastClr="FFFFFF"/>
                </a:solidFill>
                <a:latin typeface="+mn-lt"/>
                <a:ea typeface="+mn-ea"/>
              </a:rPr>
              <a:t>www.1ppt.com/powerpoint/      </a:t>
            </a:r>
            <a:endParaRPr lang="en-US" altLang="zh-CN" sz="100" kern="0" dirty="0">
              <a:solidFill>
                <a:sysClr val="window" lastClr="FFFFFF"/>
              </a:solidFill>
              <a:latin typeface="+mn-lt"/>
              <a:ea typeface="+mn-ea"/>
            </a:endParaRPr>
          </a:p>
          <a:p>
            <a:pPr fontAlgn="auto">
              <a:spcBef>
                <a:spcPts val="0"/>
              </a:spcBef>
              <a:spcAft>
                <a:spcPts val="0"/>
              </a:spcAft>
              <a:defRPr/>
            </a:pPr>
            <a:r>
              <a:rPr lang="en-US" altLang="zh-CN" sz="100" kern="0" dirty="0">
                <a:solidFill>
                  <a:sysClr val="window" lastClr="FFFFFF"/>
                </a:solidFill>
                <a:latin typeface="+mn-lt"/>
                <a:ea typeface="+mn-ea"/>
              </a:rPr>
              <a:t>Word</a:t>
            </a:r>
            <a:r>
              <a:rPr lang="zh-CN" altLang="en-US" sz="100" kern="0" dirty="0">
                <a:solidFill>
                  <a:sysClr val="window" lastClr="FFFFFF"/>
                </a:solidFill>
                <a:latin typeface="+mn-lt"/>
                <a:ea typeface="+mn-ea"/>
              </a:rPr>
              <a:t>教程： </a:t>
            </a:r>
            <a:r>
              <a:rPr lang="en-US" altLang="zh-CN" sz="100" kern="0" dirty="0">
                <a:solidFill>
                  <a:sysClr val="window" lastClr="FFFFFF"/>
                </a:solidFill>
                <a:latin typeface="+mn-lt"/>
                <a:ea typeface="+mn-ea"/>
              </a:rPr>
              <a:t>www.1ppt.com/word/              Excel</a:t>
            </a:r>
            <a:r>
              <a:rPr lang="zh-CN" altLang="en-US" sz="100" kern="0" dirty="0">
                <a:solidFill>
                  <a:sysClr val="window" lastClr="FFFFFF"/>
                </a:solidFill>
                <a:latin typeface="+mn-lt"/>
                <a:ea typeface="+mn-ea"/>
              </a:rPr>
              <a:t>教程：</a:t>
            </a:r>
            <a:r>
              <a:rPr lang="en-US" altLang="zh-CN" sz="100" kern="0" dirty="0">
                <a:solidFill>
                  <a:sysClr val="window" lastClr="FFFFFF"/>
                </a:solidFill>
                <a:latin typeface="+mn-lt"/>
                <a:ea typeface="+mn-ea"/>
              </a:rPr>
              <a:t>www.1ppt.com/excel/  </a:t>
            </a:r>
            <a:endParaRPr lang="en-US" altLang="zh-CN" sz="100" kern="0" dirty="0">
              <a:solidFill>
                <a:sysClr val="window" lastClr="FFFFFF"/>
              </a:solidFill>
              <a:latin typeface="+mn-lt"/>
              <a:ea typeface="+mn-ea"/>
            </a:endParaRPr>
          </a:p>
          <a:p>
            <a:pPr fontAlgn="auto">
              <a:spcBef>
                <a:spcPts val="0"/>
              </a:spcBef>
              <a:spcAft>
                <a:spcPts val="0"/>
              </a:spcAft>
              <a:defRPr/>
            </a:pPr>
            <a:r>
              <a:rPr lang="zh-CN" altLang="en-US" sz="100" kern="0" dirty="0">
                <a:solidFill>
                  <a:sysClr val="window" lastClr="FFFFFF"/>
                </a:solidFill>
                <a:latin typeface="+mn-lt"/>
                <a:ea typeface="+mn-ea"/>
              </a:rPr>
              <a:t>资料下载：</a:t>
            </a:r>
            <a:r>
              <a:rPr lang="en-US" altLang="zh-CN" sz="100" kern="0" dirty="0">
                <a:solidFill>
                  <a:sysClr val="window" lastClr="FFFFFF"/>
                </a:solidFill>
                <a:latin typeface="+mn-lt"/>
                <a:ea typeface="+mn-ea"/>
              </a:rPr>
              <a:t>www.1ppt.com/ziliao/                PPT</a:t>
            </a:r>
            <a:r>
              <a:rPr lang="zh-CN" altLang="en-US" sz="100" kern="0" dirty="0">
                <a:solidFill>
                  <a:sysClr val="window" lastClr="FFFFFF"/>
                </a:solidFill>
                <a:latin typeface="+mn-lt"/>
                <a:ea typeface="+mn-ea"/>
              </a:rPr>
              <a:t>课件下载：</a:t>
            </a:r>
            <a:r>
              <a:rPr lang="en-US" altLang="zh-CN" sz="100" kern="0" dirty="0">
                <a:solidFill>
                  <a:sysClr val="window" lastClr="FFFFFF"/>
                </a:solidFill>
                <a:latin typeface="+mn-lt"/>
                <a:ea typeface="+mn-ea"/>
              </a:rPr>
              <a:t>www.1ppt.com/kejian/ </a:t>
            </a:r>
            <a:endParaRPr lang="en-US" altLang="zh-CN" sz="100" kern="0" dirty="0">
              <a:solidFill>
                <a:sysClr val="window" lastClr="FFFFFF"/>
              </a:solidFill>
              <a:latin typeface="+mn-lt"/>
              <a:ea typeface="+mn-ea"/>
            </a:endParaRPr>
          </a:p>
          <a:p>
            <a:pPr fontAlgn="auto">
              <a:spcBef>
                <a:spcPts val="0"/>
              </a:spcBef>
              <a:spcAft>
                <a:spcPts val="0"/>
              </a:spcAft>
              <a:defRPr/>
            </a:pPr>
            <a:r>
              <a:rPr lang="zh-CN" altLang="en-US" sz="100" kern="0" dirty="0">
                <a:solidFill>
                  <a:sysClr val="window" lastClr="FFFFFF"/>
                </a:solidFill>
                <a:latin typeface="+mn-lt"/>
                <a:ea typeface="+mn-ea"/>
              </a:rPr>
              <a:t>范文下载：</a:t>
            </a:r>
            <a:r>
              <a:rPr lang="en-US" altLang="zh-CN" sz="100" kern="0" dirty="0">
                <a:solidFill>
                  <a:sysClr val="window" lastClr="FFFFFF"/>
                </a:solidFill>
                <a:latin typeface="+mn-lt"/>
                <a:ea typeface="+mn-ea"/>
              </a:rPr>
              <a:t>www.1ppt.com/fanwen/             </a:t>
            </a:r>
            <a:r>
              <a:rPr lang="zh-CN" altLang="en-US" sz="100" kern="0" dirty="0">
                <a:solidFill>
                  <a:sysClr val="window" lastClr="FFFFFF"/>
                </a:solidFill>
                <a:latin typeface="+mn-lt"/>
                <a:ea typeface="+mn-ea"/>
              </a:rPr>
              <a:t>试卷下载：</a:t>
            </a:r>
            <a:r>
              <a:rPr lang="en-US" altLang="zh-CN" sz="100" kern="0" dirty="0">
                <a:solidFill>
                  <a:sysClr val="window" lastClr="FFFFFF"/>
                </a:solidFill>
                <a:latin typeface="+mn-lt"/>
                <a:ea typeface="+mn-ea"/>
              </a:rPr>
              <a:t>www.1ppt.com/shiti/  </a:t>
            </a:r>
            <a:endParaRPr lang="en-US" altLang="zh-CN" sz="100" kern="0" dirty="0">
              <a:solidFill>
                <a:sysClr val="window" lastClr="FFFFFF"/>
              </a:solidFill>
              <a:latin typeface="+mn-lt"/>
              <a:ea typeface="+mn-ea"/>
            </a:endParaRPr>
          </a:p>
          <a:p>
            <a:pPr fontAlgn="auto">
              <a:spcBef>
                <a:spcPts val="0"/>
              </a:spcBef>
              <a:spcAft>
                <a:spcPts val="0"/>
              </a:spcAft>
              <a:defRPr/>
            </a:pPr>
            <a:r>
              <a:rPr lang="zh-CN" altLang="en-US" sz="100" kern="0" dirty="0">
                <a:solidFill>
                  <a:sysClr val="window" lastClr="FFFFFF"/>
                </a:solidFill>
                <a:latin typeface="+mn-lt"/>
                <a:ea typeface="+mn-ea"/>
              </a:rPr>
              <a:t>教案下载：</a:t>
            </a:r>
            <a:r>
              <a:rPr lang="en-US" altLang="zh-CN" sz="100" kern="0" dirty="0">
                <a:solidFill>
                  <a:sysClr val="window" lastClr="FFFFFF"/>
                </a:solidFill>
                <a:latin typeface="+mn-lt"/>
                <a:ea typeface="+mn-ea"/>
              </a:rPr>
              <a:t>www.1ppt.com/jiaoan/        PPT</a:t>
            </a:r>
            <a:r>
              <a:rPr lang="zh-CN" altLang="en-US" sz="100" kern="0" dirty="0">
                <a:solidFill>
                  <a:sysClr val="window" lastClr="FFFFFF"/>
                </a:solidFill>
                <a:latin typeface="+mn-lt"/>
                <a:ea typeface="+mn-ea"/>
              </a:rPr>
              <a:t>论坛：</a:t>
            </a:r>
            <a:r>
              <a:rPr lang="en-US" altLang="zh-CN" sz="100" kern="0" dirty="0">
                <a:solidFill>
                  <a:sysClr val="window" lastClr="FFFFFF"/>
                </a:solidFill>
                <a:latin typeface="+mn-lt"/>
                <a:ea typeface="+mn-ea"/>
              </a:rPr>
              <a:t>www.1ppt.cn</a:t>
            </a:r>
            <a:endParaRPr lang="en-US" altLang="zh-CN" sz="100" kern="0" dirty="0">
              <a:solidFill>
                <a:sysClr val="window" lastClr="FFFFFF"/>
              </a:solidFill>
              <a:latin typeface="+mn-lt"/>
              <a:ea typeface="+mn-ea"/>
            </a:endParaRPr>
          </a:p>
          <a:p>
            <a:pPr fontAlgn="auto">
              <a:spcBef>
                <a:spcPts val="0"/>
              </a:spcBef>
              <a:spcAft>
                <a:spcPts val="0"/>
              </a:spcAft>
              <a:defRPr/>
            </a:pPr>
            <a:r>
              <a:rPr lang="en-US" altLang="zh-CN" sz="100" kern="0" dirty="0">
                <a:solidFill>
                  <a:sysClr val="window" lastClr="FFFFFF"/>
                </a:solidFill>
                <a:latin typeface="+mn-lt"/>
                <a:ea typeface="+mn-ea"/>
              </a:rPr>
              <a:t> </a:t>
            </a:r>
            <a:endParaRPr lang="zh-CN" altLang="en-US" sz="100" kern="0" dirty="0">
              <a:solidFill>
                <a:sysClr val="window" lastClr="FFFFFF"/>
              </a:solidFill>
              <a:latin typeface="+mn-lt"/>
              <a:ea typeface="+mn-ea"/>
            </a:endParaRPr>
          </a:p>
        </p:txBody>
      </p:sp>
      <p:sp>
        <p:nvSpPr>
          <p:cNvPr id="3" name="矩形 2"/>
          <p:cNvSpPr/>
          <p:nvPr/>
        </p:nvSpPr>
        <p:spPr>
          <a:xfrm>
            <a:off x="-19050" y="293688"/>
            <a:ext cx="9144000" cy="3175000"/>
          </a:xfrm>
          <a:prstGeom prst="rect">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pic>
        <p:nvPicPr>
          <p:cNvPr id="17411" name="图片 1"/>
          <p:cNvPicPr>
            <a:picLocks noChangeAspect="1"/>
          </p:cNvPicPr>
          <p:nvPr>
            <p:custDataLst>
              <p:tags r:id="rId1"/>
            </p:custDataLst>
          </p:nvPr>
        </p:nvPicPr>
        <p:blipFill>
          <a:blip r:embed="rId2">
            <a:lum bright="70000" contrast="-70000"/>
            <a:extLst>
              <a:ext uri="{BEBA8EAE-BF5A-486C-A8C5-ECC9F3942E4B}">
                <a14:imgProps xmlns:a14="http://schemas.microsoft.com/office/drawing/2010/main">
                  <a14:imgLayer r:embed="rId3">
                    <a14:imgEffect>
                      <a14:artisticBlur/>
                    </a14:imgEffect>
                    <a14:imgEffect>
                      <a14:colorTemperature colorTemp="5900"/>
                    </a14:imgEffect>
                  </a14:imgLayer>
                </a14:imgProps>
              </a:ext>
            </a:extLst>
          </a:blip>
          <a:srcRect/>
          <a:stretch>
            <a:fillRect/>
          </a:stretch>
        </p:blipFill>
        <p:spPr bwMode="auto">
          <a:xfrm>
            <a:off x="5438776" y="415925"/>
            <a:ext cx="3103562" cy="3040063"/>
          </a:xfrm>
          <a:prstGeom prst="rect">
            <a:avLst/>
          </a:prstGeom>
          <a:noFill/>
          <a:ln w="9525">
            <a:noFill/>
            <a:miter lim="800000"/>
            <a:headEnd/>
            <a:tailEnd/>
          </a:ln>
        </p:spPr>
      </p:pic>
      <p:sp>
        <p:nvSpPr>
          <p:cNvPr id="17412" name="Rectangle 3"/>
          <p:cNvSpPr txBox="1">
            <a:spLocks noChangeArrowheads="1"/>
          </p:cNvSpPr>
          <p:nvPr/>
        </p:nvSpPr>
        <p:spPr bwMode="auto">
          <a:xfrm>
            <a:off x="1034415" y="1881505"/>
            <a:ext cx="7198360" cy="1219835"/>
          </a:xfrm>
          <a:prstGeom prst="rect">
            <a:avLst/>
          </a:prstGeom>
          <a:noFill/>
          <a:ln w="9525">
            <a:noFill/>
            <a:miter lim="800000"/>
          </a:ln>
        </p:spPr>
        <p:txBody>
          <a:bodyPr anchor="ctr"/>
          <a:lstStyle/>
          <a:p>
            <a:pPr eaLnBrk="1" hangingPunct="1">
              <a:buClrTx/>
              <a:buSzTx/>
              <a:buFontTx/>
            </a:pPr>
            <a:r>
              <a:rPr lang="zh-CN" altLang="en-US" sz="3600" dirty="0">
                <a:latin typeface="+mj-lt"/>
                <a:ea typeface="+mj-ea"/>
                <a:cs typeface="+mj-cs"/>
                <a:sym typeface="+mn-ea"/>
              </a:rPr>
              <a:t> </a:t>
            </a:r>
            <a:r>
              <a:rPr lang="en-US" altLang="zh-CN" sz="3600" dirty="0">
                <a:latin typeface="+mj-lt"/>
                <a:ea typeface="+mj-ea"/>
                <a:cs typeface="+mj-cs"/>
                <a:sym typeface="+mn-ea"/>
              </a:rPr>
              <a:t>                       </a:t>
            </a:r>
            <a:endParaRPr lang="zh-CN" altLang="en-US" sz="3600" b="1" dirty="0">
              <a:latin typeface="+mn-lt"/>
              <a:ea typeface="+mn-ea"/>
              <a:cs typeface="+mn-cs"/>
            </a:endParaRPr>
          </a:p>
          <a:p>
            <a:pPr eaLnBrk="1" hangingPunct="1">
              <a:buClrTx/>
              <a:buSzTx/>
              <a:buFontTx/>
            </a:pPr>
            <a:r>
              <a:rPr lang="en-US" altLang="zh-CN" sz="3200" dirty="0">
                <a:latin typeface="+mj-lt"/>
                <a:ea typeface="+mj-ea"/>
                <a:cs typeface="+mj-cs"/>
                <a:sym typeface="+mn-ea"/>
              </a:rPr>
              <a:t> </a:t>
            </a:r>
            <a:r>
              <a:rPr sz="3200" b="1" dirty="0">
                <a:latin typeface="微软雅黑" panose="020B0503020204020204" pitchFamily="34" charset="-122"/>
                <a:ea typeface="微软雅黑" panose="020B0503020204020204" pitchFamily="34" charset="-122"/>
                <a:cs typeface="微软雅黑" panose="020B0503020204020204" pitchFamily="34" charset="-122"/>
                <a:sym typeface="+mn-ea"/>
              </a:rPr>
              <a:t>同等学力申请硕士人员英语水平考试</a:t>
            </a:r>
            <a:endParaRPr lang="zh-CN" altLang="en-US" sz="32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eaLnBrk="1" hangingPunct="1">
              <a:buClrTx/>
              <a:buSzTx/>
              <a:buFontTx/>
            </a:pPr>
            <a:r>
              <a:rPr lang="zh-CN" altLang="en-US" sz="3200" b="1"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3200" b="1"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3200" b="1" dirty="0">
                <a:latin typeface="微软雅黑" panose="020B0503020204020204" pitchFamily="34" charset="-122"/>
                <a:ea typeface="微软雅黑" panose="020B0503020204020204" pitchFamily="34" charset="-122"/>
                <a:cs typeface="微软雅黑" panose="020B0503020204020204" pitchFamily="34" charset="-122"/>
                <a:sym typeface="+mn-ea"/>
              </a:rPr>
              <a:t>辅导课程</a:t>
            </a:r>
            <a:r>
              <a:rPr lang="en-US" altLang="zh-CN" sz="3200" b="1"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3200" b="1" dirty="0">
                <a:latin typeface="微软雅黑" panose="020B0503020204020204" pitchFamily="34" charset="-122"/>
                <a:ea typeface="微软雅黑" panose="020B0503020204020204" pitchFamily="34" charset="-122"/>
                <a:cs typeface="微软雅黑" panose="020B0503020204020204" pitchFamily="34" charset="-122"/>
                <a:sym typeface="+mn-ea"/>
              </a:rPr>
              <a:t>之六</a:t>
            </a:r>
            <a:endParaRPr lang="zh-CN" altLang="en-US" sz="32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eaLnBrk="1" hangingPunct="1">
              <a:buClrTx/>
              <a:buSzTx/>
              <a:buFontTx/>
            </a:pPr>
            <a:r>
              <a:rPr lang="en-US" altLang="zh-CN" sz="3600" b="1" dirty="0">
                <a:latin typeface="+mj-lt"/>
                <a:ea typeface="+mj-ea"/>
                <a:cs typeface="+mj-cs"/>
                <a:sym typeface="+mn-ea"/>
              </a:rPr>
              <a:t>                  </a:t>
            </a:r>
            <a:endParaRPr lang="zh-CN" altLang="en-US" sz="3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华文隶书"/>
            </a:endParaRPr>
          </a:p>
        </p:txBody>
      </p:sp>
      <p:sp>
        <p:nvSpPr>
          <p:cNvPr id="17413" name="Rectangle 4"/>
          <p:cNvSpPr txBox="1">
            <a:spLocks noChangeArrowheads="1"/>
          </p:cNvSpPr>
          <p:nvPr/>
        </p:nvSpPr>
        <p:spPr bwMode="auto">
          <a:xfrm>
            <a:off x="3251199" y="3662363"/>
            <a:ext cx="2320925" cy="322262"/>
          </a:xfrm>
          <a:prstGeom prst="rect">
            <a:avLst/>
          </a:prstGeom>
          <a:noFill/>
          <a:ln w="9525">
            <a:noFill/>
            <a:miter lim="800000"/>
          </a:ln>
        </p:spPr>
        <p:txBody>
          <a:bodyPr anchor="ctr"/>
          <a:lstStyle/>
          <a:p>
            <a:pPr>
              <a:spcBef>
                <a:spcPct val="20000"/>
              </a:spcBef>
              <a:buFont typeface="Arial" panose="020B0604020202020204" pitchFamily="34" charset="0"/>
              <a:buNone/>
            </a:pPr>
            <a:r>
              <a:rPr lang="zh-CN" altLang="en-US" sz="2400" b="1" dirty="0">
                <a:solidFill>
                  <a:schemeClr val="accent1">
                    <a:lumMod val="75000"/>
                  </a:schemeClr>
                </a:solidFill>
                <a:latin typeface="微软雅黑" panose="020B0503020204020204" pitchFamily="34" charset="-122"/>
                <a:ea typeface="微软雅黑" panose="020B0503020204020204" pitchFamily="34" charset="-122"/>
              </a:rPr>
              <a:t>教师</a:t>
            </a:r>
            <a:r>
              <a:rPr lang="en-US" altLang="zh-CN" sz="2400" b="1" dirty="0">
                <a:solidFill>
                  <a:schemeClr val="accent1">
                    <a:lumMod val="75000"/>
                  </a:schemeClr>
                </a:solidFill>
                <a:latin typeface="微软雅黑" panose="020B0503020204020204" pitchFamily="34" charset="-122"/>
                <a:ea typeface="微软雅黑" panose="020B0503020204020204" pitchFamily="34" charset="-122"/>
              </a:rPr>
              <a:t>  </a:t>
            </a:r>
            <a:r>
              <a:rPr lang="zh-CN" altLang="en-US" sz="2400" b="1" dirty="0">
                <a:solidFill>
                  <a:schemeClr val="accent1">
                    <a:lumMod val="75000"/>
                  </a:schemeClr>
                </a:solidFill>
                <a:latin typeface="楷体" panose="02010609060101010101" charset="-122"/>
                <a:ea typeface="楷体" panose="02010609060101010101" charset="-122"/>
              </a:rPr>
              <a:t>田华平</a:t>
            </a:r>
            <a:endParaRPr lang="zh-CN" altLang="en-US" sz="2400" b="1" dirty="0">
              <a:solidFill>
                <a:schemeClr val="accent1">
                  <a:lumMod val="75000"/>
                </a:schemeClr>
              </a:solidFill>
              <a:latin typeface="楷体" panose="02010609060101010101" charset="-122"/>
              <a:ea typeface="楷体" panose="02010609060101010101" charset="-122"/>
            </a:endParaRPr>
          </a:p>
        </p:txBody>
      </p:sp>
      <p:pic>
        <p:nvPicPr>
          <p:cNvPr id="17415" name="图片 3"/>
          <p:cNvPicPr>
            <a:picLocks noChangeAspect="1"/>
          </p:cNvPicPr>
          <p:nvPr/>
        </p:nvPicPr>
        <p:blipFill>
          <a:blip r:embed="rId4"/>
          <a:srcRect/>
          <a:stretch>
            <a:fillRect/>
          </a:stretch>
        </p:blipFill>
        <p:spPr bwMode="auto">
          <a:xfrm>
            <a:off x="433388" y="531813"/>
            <a:ext cx="765175" cy="749300"/>
          </a:xfrm>
          <a:prstGeom prst="rect">
            <a:avLst/>
          </a:prstGeom>
          <a:noFill/>
          <a:ln w="9525">
            <a:noFill/>
            <a:miter lim="800000"/>
            <a:headEnd/>
            <a:tailEnd/>
          </a:ln>
        </p:spPr>
      </p:pic>
      <p:pic>
        <p:nvPicPr>
          <p:cNvPr id="17416" name="图片 4"/>
          <p:cNvPicPr>
            <a:picLocks noChangeAspect="1"/>
          </p:cNvPicPr>
          <p:nvPr>
            <p:custDataLst>
              <p:tags r:id="rId5"/>
            </p:custDataLst>
          </p:nvPr>
        </p:nvPicPr>
        <p:blipFill>
          <a:blip r:embed="rId6"/>
          <a:srcRect/>
          <a:stretch>
            <a:fillRect/>
          </a:stretch>
        </p:blipFill>
        <p:spPr bwMode="auto">
          <a:xfrm>
            <a:off x="1277938" y="700088"/>
            <a:ext cx="1871662" cy="487362"/>
          </a:xfrm>
          <a:prstGeom prst="rect">
            <a:avLst/>
          </a:prstGeom>
          <a:noFill/>
          <a:ln w="9525">
            <a:noFill/>
            <a:miter lim="800000"/>
            <a:headEnd/>
            <a:tailEnd/>
          </a:ln>
        </p:spPr>
      </p:pic>
    </p:spTree>
  </p:cSld>
  <p:clrMapOvr>
    <a:masterClrMapping/>
  </p:clrMapOvr>
  <p:transition spd="med" advClick="0">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57200" y="231140"/>
            <a:ext cx="8229600" cy="4874260"/>
          </a:xfrm>
        </p:spPr>
        <p:txBody>
          <a:bodyPr/>
          <a:lstStyle/>
          <a:p>
            <a:r>
              <a:rPr lang="en-US" sz="2400" b="1" dirty="0">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sz="2400" b="1" dirty="0">
                <a:latin typeface="微软雅黑" panose="020B0503020204020204" pitchFamily="34" charset="-122"/>
                <a:ea typeface="微软雅黑" panose="020B0503020204020204" pitchFamily="34" charset="-122"/>
                <a:cs typeface="微软雅黑" panose="020B0503020204020204" pitchFamily="34" charset="-122"/>
                <a:sym typeface="+mn-ea"/>
              </a:rPr>
              <a:t>扩展句</a:t>
            </a:r>
            <a:endParaRPr sz="24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a:p>
            <a:r>
              <a:rPr sz="2400" dirty="0">
                <a:latin typeface="微软雅黑" panose="020B0503020204020204" pitchFamily="34" charset="-122"/>
                <a:ea typeface="微软雅黑" panose="020B0503020204020204" pitchFamily="34" charset="-122"/>
                <a:cs typeface="微软雅黑" panose="020B0503020204020204" pitchFamily="34" charset="-122"/>
                <a:sym typeface="+mn-ea"/>
              </a:rPr>
              <a:t>扩展句是用来说明，解释，引申，或论证主题句。</a:t>
            </a:r>
            <a:endParaRPr sz="2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r>
              <a:rPr sz="2400" b="1" dirty="0">
                <a:sym typeface="+mn-ea"/>
              </a:rPr>
              <a:t>例如：</a:t>
            </a:r>
            <a:endParaRPr sz="2400" b="1" dirty="0">
              <a:sym typeface="+mn-ea"/>
            </a:endParaRPr>
          </a:p>
          <a:p>
            <a:r>
              <a:rPr sz="2800" dirty="0">
                <a:solidFill>
                  <a:schemeClr val="tx1"/>
                </a:solidFill>
                <a:latin typeface="Times New Roman" panose="02020603050405020304" pitchFamily="18" charset="0"/>
                <a:cs typeface="Times New Roman" panose="02020603050405020304" pitchFamily="18" charset="0"/>
                <a:sym typeface="+mn-ea"/>
              </a:rPr>
              <a:t>It is not difficult to make a right choice between buying a house in the low-rise</a:t>
            </a:r>
            <a:r>
              <a:rPr lang="en-US" altLang="zh-CN" sz="2800" dirty="0">
                <a:latin typeface="Times New Roman" panose="02020603050405020304" pitchFamily="18" charset="0"/>
                <a:cs typeface="Times New Roman" panose="02020603050405020304" pitchFamily="18" charset="0"/>
                <a:sym typeface="+mn-ea"/>
              </a:rPr>
              <a:t>(</a:t>
            </a:r>
            <a:r>
              <a:rPr lang="zh-CN" altLang="en-US" sz="2800" dirty="0">
                <a:latin typeface="Times New Roman" panose="02020603050405020304" pitchFamily="18" charset="0"/>
                <a:cs typeface="Times New Roman" panose="02020603050405020304" pitchFamily="18" charset="0"/>
                <a:sym typeface="+mn-ea"/>
              </a:rPr>
              <a:t>低层楼房</a:t>
            </a:r>
            <a:r>
              <a:rPr lang="en-US" altLang="zh-CN" sz="2800" dirty="0">
                <a:latin typeface="Times New Roman" panose="02020603050405020304" pitchFamily="18" charset="0"/>
                <a:cs typeface="Times New Roman" panose="02020603050405020304" pitchFamily="18" charset="0"/>
                <a:sym typeface="+mn-ea"/>
              </a:rPr>
              <a:t>) </a:t>
            </a:r>
            <a:r>
              <a:rPr sz="2800" dirty="0">
                <a:solidFill>
                  <a:schemeClr val="tx1"/>
                </a:solidFill>
                <a:latin typeface="Times New Roman" panose="02020603050405020304" pitchFamily="18" charset="0"/>
                <a:cs typeface="Times New Roman" panose="02020603050405020304" pitchFamily="18" charset="0"/>
                <a:sym typeface="+mn-ea"/>
              </a:rPr>
              <a:t>area and buying one in the high-rise area.</a:t>
            </a:r>
            <a:r>
              <a:rPr sz="2800" dirty="0">
                <a:solidFill>
                  <a:srgbClr val="FF0000"/>
                </a:solidFill>
                <a:latin typeface="Times New Roman" panose="02020603050405020304" pitchFamily="18" charset="0"/>
                <a:cs typeface="Times New Roman" panose="02020603050405020304" pitchFamily="18" charset="0"/>
                <a:sym typeface="+mn-ea"/>
              </a:rPr>
              <a:t> If we want to economize and get more personal area, we can choose the low-rise</a:t>
            </a:r>
            <a:r>
              <a:rPr lang="en-US" sz="2800" dirty="0">
                <a:solidFill>
                  <a:srgbClr val="FF0000"/>
                </a:solidFill>
                <a:latin typeface="Times New Roman" panose="02020603050405020304" pitchFamily="18" charset="0"/>
                <a:cs typeface="Times New Roman" panose="02020603050405020304" pitchFamily="18" charset="0"/>
                <a:sym typeface="+mn-ea"/>
              </a:rPr>
              <a:t>;</a:t>
            </a:r>
            <a:r>
              <a:rPr sz="2800" dirty="0">
                <a:solidFill>
                  <a:srgbClr val="FF0000"/>
                </a:solidFill>
                <a:latin typeface="Times New Roman" panose="02020603050405020304" pitchFamily="18" charset="0"/>
                <a:cs typeface="Times New Roman" panose="02020603050405020304" pitchFamily="18" charset="0"/>
                <a:sym typeface="+mn-ea"/>
              </a:rPr>
              <a:t> but if we want to live more comfortably, we will choose the high-rise.</a:t>
            </a:r>
            <a:r>
              <a:rPr sz="2800" dirty="0">
                <a:latin typeface="Times New Roman" panose="02020603050405020304" pitchFamily="18" charset="0"/>
                <a:cs typeface="Times New Roman" panose="02020603050405020304" pitchFamily="18" charset="0"/>
                <a:sym typeface="+mn-ea"/>
              </a:rPr>
              <a:t> </a:t>
            </a:r>
            <a:r>
              <a:rPr sz="2800" dirty="0">
                <a:solidFill>
                  <a:srgbClr val="0070C0"/>
                </a:solidFill>
                <a:latin typeface="Times New Roman" panose="02020603050405020304" pitchFamily="18" charset="0"/>
                <a:cs typeface="Times New Roman" panose="02020603050405020304" pitchFamily="18" charset="0"/>
                <a:sym typeface="+mn-ea"/>
              </a:rPr>
              <a:t>In a word, the key lies in the alternative of economy and comfort.</a:t>
            </a:r>
            <a:endParaRPr sz="2800" dirty="0">
              <a:solidFill>
                <a:srgbClr val="0070C0"/>
              </a:solidFill>
              <a:latin typeface="Times New Roman" panose="02020603050405020304" pitchFamily="18" charset="0"/>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57200" y="231140"/>
            <a:ext cx="8229600" cy="4874260"/>
          </a:xfrm>
        </p:spPr>
        <p:txBody>
          <a:bodyPr/>
          <a:lstStyle/>
          <a:p>
            <a:r>
              <a:rPr sz="2400" b="1" dirty="0">
                <a:latin typeface="微软雅黑" panose="020B0503020204020204" pitchFamily="34" charset="-122"/>
                <a:ea typeface="微软雅黑" panose="020B0503020204020204" pitchFamily="34" charset="-122"/>
                <a:cs typeface="微软雅黑" panose="020B0503020204020204" pitchFamily="34" charset="-122"/>
                <a:sym typeface="+mn-ea"/>
              </a:rPr>
              <a:t>3</a:t>
            </a:r>
            <a:r>
              <a:rPr lang="en-US" sz="2400" b="1"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sz="2400" b="1" dirty="0">
                <a:latin typeface="微软雅黑" panose="020B0503020204020204" pitchFamily="34" charset="-122"/>
                <a:ea typeface="微软雅黑" panose="020B0503020204020204" pitchFamily="34" charset="-122"/>
                <a:cs typeface="微软雅黑" panose="020B0503020204020204" pitchFamily="34" charset="-122"/>
                <a:sym typeface="+mn-ea"/>
              </a:rPr>
              <a:t>结尾句</a:t>
            </a:r>
            <a:endParaRPr sz="24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a:p>
            <a:r>
              <a:rPr sz="2400" dirty="0">
                <a:latin typeface="微软雅黑" panose="020B0503020204020204" pitchFamily="34" charset="-122"/>
                <a:ea typeface="微软雅黑" panose="020B0503020204020204" pitchFamily="34" charset="-122"/>
                <a:cs typeface="微软雅黑" panose="020B0503020204020204" pitchFamily="34" charset="-122"/>
                <a:sym typeface="+mn-ea"/>
              </a:rPr>
              <a:t>结尾句是用一句话对段落的主题进行重述</a:t>
            </a:r>
            <a:r>
              <a:rPr 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sz="2400" dirty="0">
                <a:latin typeface="微软雅黑" panose="020B0503020204020204" pitchFamily="34" charset="-122"/>
                <a:ea typeface="微软雅黑" panose="020B0503020204020204" pitchFamily="34" charset="-122"/>
                <a:cs typeface="微软雅黑" panose="020B0503020204020204" pitchFamily="34" charset="-122"/>
                <a:sym typeface="+mn-ea"/>
              </a:rPr>
              <a:t>评论</a:t>
            </a:r>
            <a:r>
              <a:rPr 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sz="2400" dirty="0">
                <a:latin typeface="微软雅黑" panose="020B0503020204020204" pitchFamily="34" charset="-122"/>
                <a:ea typeface="微软雅黑" panose="020B0503020204020204" pitchFamily="34" charset="-122"/>
                <a:cs typeface="微软雅黑" panose="020B0503020204020204" pitchFamily="34" charset="-122"/>
                <a:sym typeface="+mn-ea"/>
              </a:rPr>
              <a:t>或总结</a:t>
            </a:r>
            <a:r>
              <a:rPr 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sz="2400" dirty="0">
                <a:latin typeface="微软雅黑" panose="020B0503020204020204" pitchFamily="34" charset="-122"/>
                <a:ea typeface="微软雅黑" panose="020B0503020204020204" pitchFamily="34" charset="-122"/>
                <a:cs typeface="微软雅黑" panose="020B0503020204020204" pitchFamily="34" charset="-122"/>
                <a:sym typeface="+mn-ea"/>
              </a:rPr>
              <a:t>借以强化主题</a:t>
            </a:r>
            <a:r>
              <a:rPr 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sz="2400" dirty="0">
                <a:latin typeface="微软雅黑" panose="020B0503020204020204" pitchFamily="34" charset="-122"/>
                <a:ea typeface="微软雅黑" panose="020B0503020204020204" pitchFamily="34" charset="-122"/>
                <a:cs typeface="微软雅黑" panose="020B0503020204020204" pitchFamily="34" charset="-122"/>
                <a:sym typeface="+mn-ea"/>
              </a:rPr>
              <a:t>加深读者的印象</a:t>
            </a:r>
            <a:r>
              <a:rPr 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sz="2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r>
              <a:rPr sz="2400" b="1" dirty="0">
                <a:sym typeface="+mn-ea"/>
              </a:rPr>
              <a:t>例如：</a:t>
            </a:r>
            <a:endParaRPr sz="2400" b="1" dirty="0">
              <a:sym typeface="+mn-ea"/>
            </a:endParaRPr>
          </a:p>
          <a:p>
            <a:r>
              <a:rPr sz="2800" dirty="0">
                <a:solidFill>
                  <a:srgbClr val="0070C0"/>
                </a:solidFill>
                <a:latin typeface="Times New Roman" panose="02020603050405020304" pitchFamily="18" charset="0"/>
                <a:cs typeface="Times New Roman" panose="02020603050405020304" pitchFamily="18" charset="0"/>
                <a:sym typeface="+mn-ea"/>
              </a:rPr>
              <a:t>English is favored on the following grounds. </a:t>
            </a:r>
            <a:r>
              <a:rPr sz="2800" dirty="0">
                <a:solidFill>
                  <a:schemeClr val="tx1"/>
                </a:solidFill>
                <a:latin typeface="Times New Roman" panose="02020603050405020304" pitchFamily="18" charset="0"/>
                <a:cs typeface="Times New Roman" panose="02020603050405020304" pitchFamily="18" charset="0"/>
                <a:sym typeface="+mn-ea"/>
              </a:rPr>
              <a:t>It is the official language of a number of countries. Of other countries, it is their second language. In still others</a:t>
            </a:r>
            <a:r>
              <a:rPr lang="en-US" sz="2800" dirty="0">
                <a:solidFill>
                  <a:schemeClr val="tx1"/>
                </a:solidFill>
                <a:latin typeface="Times New Roman" panose="02020603050405020304" pitchFamily="18" charset="0"/>
                <a:cs typeface="Times New Roman" panose="02020603050405020304" pitchFamily="18" charset="0"/>
                <a:sym typeface="+mn-ea"/>
              </a:rPr>
              <a:t>, </a:t>
            </a:r>
            <a:r>
              <a:rPr sz="2800" dirty="0">
                <a:solidFill>
                  <a:schemeClr val="tx1"/>
                </a:solidFill>
                <a:latin typeface="Times New Roman" panose="02020603050405020304" pitchFamily="18" charset="0"/>
                <a:cs typeface="Times New Roman" panose="02020603050405020304" pitchFamily="18" charset="0"/>
                <a:sym typeface="+mn-ea"/>
              </a:rPr>
              <a:t>English is spoken as their major foreign language. </a:t>
            </a:r>
            <a:r>
              <a:rPr sz="2800" dirty="0">
                <a:solidFill>
                  <a:srgbClr val="FF0000"/>
                </a:solidFill>
                <a:latin typeface="Times New Roman" panose="02020603050405020304" pitchFamily="18" charset="0"/>
                <a:cs typeface="Times New Roman" panose="02020603050405020304" pitchFamily="18" charset="0"/>
                <a:sym typeface="+mn-ea"/>
              </a:rPr>
              <a:t>That</a:t>
            </a:r>
            <a:r>
              <a:rPr lang="en-US" sz="2800" dirty="0">
                <a:solidFill>
                  <a:srgbClr val="FF0000"/>
                </a:solidFill>
                <a:latin typeface="Times New Roman" panose="02020603050405020304" pitchFamily="18" charset="0"/>
                <a:cs typeface="Times New Roman" panose="02020603050405020304" pitchFamily="18" charset="0"/>
                <a:sym typeface="+mn-ea"/>
              </a:rPr>
              <a:t>’</a:t>
            </a:r>
            <a:r>
              <a:rPr sz="2800" dirty="0">
                <a:solidFill>
                  <a:srgbClr val="FF0000"/>
                </a:solidFill>
                <a:latin typeface="Times New Roman" panose="02020603050405020304" pitchFamily="18" charset="0"/>
                <a:cs typeface="Times New Roman" panose="02020603050405020304" pitchFamily="18" charset="0"/>
                <a:sym typeface="+mn-ea"/>
              </a:rPr>
              <a:t>s why English is so popular in our present world</a:t>
            </a:r>
            <a:r>
              <a:rPr sz="2800" dirty="0">
                <a:latin typeface="Times New Roman" panose="02020603050405020304" pitchFamily="18" charset="0"/>
                <a:cs typeface="Times New Roman" panose="02020603050405020304" pitchFamily="18" charset="0"/>
                <a:sym typeface="+mn-ea"/>
              </a:rPr>
              <a:t>.</a:t>
            </a:r>
            <a:endParaRPr sz="2800" dirty="0">
              <a:latin typeface="Times New Roman" panose="02020603050405020304" pitchFamily="18" charset="0"/>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57200" y="231140"/>
            <a:ext cx="8229600" cy="4874260"/>
          </a:xfrm>
        </p:spPr>
        <p:txBody>
          <a:bodyPr/>
          <a:lstStyle/>
          <a:p>
            <a:r>
              <a:rPr lang="en-US" b="1" dirty="0">
                <a:latin typeface="微软雅黑" panose="020B0503020204020204" pitchFamily="34" charset="-122"/>
                <a:ea typeface="微软雅黑" panose="020B0503020204020204" pitchFamily="34" charset="-122"/>
                <a:cs typeface="微软雅黑" panose="020B0503020204020204" pitchFamily="34" charset="-122"/>
                <a:sym typeface="+mn-ea"/>
              </a:rPr>
              <a:t>2.2 </a:t>
            </a:r>
            <a:r>
              <a:rPr b="1" dirty="0">
                <a:latin typeface="微软雅黑" panose="020B0503020204020204" pitchFamily="34" charset="-122"/>
                <a:ea typeface="微软雅黑" panose="020B0503020204020204" pitchFamily="34" charset="-122"/>
                <a:cs typeface="微软雅黑" panose="020B0503020204020204" pitchFamily="34" charset="-122"/>
                <a:sym typeface="+mn-ea"/>
              </a:rPr>
              <a:t>段落的基本特征</a:t>
            </a:r>
            <a:endParaRPr b="1" dirty="0">
              <a:latin typeface="微软雅黑" panose="020B0503020204020204" pitchFamily="34" charset="-122"/>
              <a:ea typeface="微软雅黑" panose="020B0503020204020204" pitchFamily="34" charset="-122"/>
              <a:cs typeface="微软雅黑" panose="020B0503020204020204" pitchFamily="34" charset="-122"/>
              <a:sym typeface="+mn-ea"/>
            </a:endParaRPr>
          </a:p>
          <a:p>
            <a:r>
              <a:rPr sz="2800" dirty="0">
                <a:latin typeface="Comic Sans MS" panose="030F0702030302020204" pitchFamily="66" charset="0"/>
                <a:ea typeface="微软雅黑" panose="020B0503020204020204" pitchFamily="34" charset="-122"/>
                <a:cs typeface="Comic Sans MS" panose="030F0702030302020204" pitchFamily="66" charset="0"/>
                <a:sym typeface="+mn-ea"/>
              </a:rPr>
              <a:t>好段落应具</a:t>
            </a:r>
            <a:r>
              <a:rPr lang="zh-CN" sz="2800" dirty="0">
                <a:latin typeface="Comic Sans MS" panose="030F0702030302020204" pitchFamily="66" charset="0"/>
                <a:ea typeface="微软雅黑" panose="020B0503020204020204" pitchFamily="34" charset="-122"/>
                <a:cs typeface="Comic Sans MS" panose="030F0702030302020204" pitchFamily="66" charset="0"/>
                <a:sym typeface="+mn-ea"/>
              </a:rPr>
              <a:t>以下</a:t>
            </a:r>
            <a:r>
              <a:rPr sz="2800" dirty="0">
                <a:latin typeface="Comic Sans MS" panose="030F0702030302020204" pitchFamily="66" charset="0"/>
                <a:ea typeface="微软雅黑" panose="020B0503020204020204" pitchFamily="34" charset="-122"/>
                <a:cs typeface="Comic Sans MS" panose="030F0702030302020204" pitchFamily="66" charset="0"/>
                <a:sym typeface="+mn-ea"/>
              </a:rPr>
              <a:t>基本特征</a:t>
            </a:r>
            <a:r>
              <a:rPr lang="zh-CN" sz="2800" dirty="0">
                <a:latin typeface="Comic Sans MS" panose="030F0702030302020204" pitchFamily="66" charset="0"/>
                <a:ea typeface="微软雅黑" panose="020B0503020204020204" pitchFamily="34" charset="-122"/>
                <a:cs typeface="Comic Sans MS" panose="030F0702030302020204" pitchFamily="66" charset="0"/>
                <a:sym typeface="+mn-ea"/>
              </a:rPr>
              <a:t>：</a:t>
            </a:r>
            <a:endParaRPr lang="zh-CN" sz="2800" dirty="0">
              <a:latin typeface="Comic Sans MS" panose="030F0702030302020204" pitchFamily="66" charset="0"/>
              <a:ea typeface="微软雅黑" panose="020B0503020204020204" pitchFamily="34" charset="-122"/>
              <a:cs typeface="Comic Sans MS" panose="030F0702030302020204" pitchFamily="66" charset="0"/>
              <a:sym typeface="+mn-ea"/>
            </a:endParaRPr>
          </a:p>
          <a:p>
            <a:r>
              <a:rPr sz="2800" dirty="0">
                <a:solidFill>
                  <a:srgbClr val="FF0000"/>
                </a:solidFill>
                <a:latin typeface="Comic Sans MS" panose="030F0702030302020204" pitchFamily="66" charset="0"/>
                <a:ea typeface="微软雅黑" panose="020B0503020204020204" pitchFamily="34" charset="-122"/>
                <a:cs typeface="Comic Sans MS" panose="030F0702030302020204" pitchFamily="66" charset="0"/>
                <a:sym typeface="+mn-ea"/>
              </a:rPr>
              <a:t>统一性</a:t>
            </a:r>
            <a:r>
              <a:rPr lang="en-US" sz="2800" dirty="0">
                <a:solidFill>
                  <a:srgbClr val="FF0000"/>
                </a:solidFill>
                <a:latin typeface="Comic Sans MS" panose="030F0702030302020204" pitchFamily="66" charset="0"/>
                <a:ea typeface="微软雅黑" panose="020B0503020204020204" pitchFamily="34" charset="-122"/>
                <a:cs typeface="Comic Sans MS" panose="030F0702030302020204" pitchFamily="66" charset="0"/>
                <a:sym typeface="+mn-ea"/>
              </a:rPr>
              <a:t>(</a:t>
            </a:r>
            <a:r>
              <a:rPr sz="28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unity</a:t>
            </a:r>
            <a:r>
              <a:rPr sz="2800" dirty="0">
                <a:solidFill>
                  <a:srgbClr val="FF0000"/>
                </a:solidFill>
                <a:latin typeface="Comic Sans MS" panose="030F0702030302020204" pitchFamily="66" charset="0"/>
                <a:ea typeface="微软雅黑" panose="020B0503020204020204" pitchFamily="34" charset="-122"/>
                <a:cs typeface="Comic Sans MS" panose="030F0702030302020204" pitchFamily="66" charset="0"/>
                <a:sym typeface="+mn-ea"/>
              </a:rPr>
              <a:t>)</a:t>
            </a:r>
            <a:endParaRPr sz="2800" dirty="0">
              <a:solidFill>
                <a:srgbClr val="FF0000"/>
              </a:solidFill>
              <a:latin typeface="Comic Sans MS" panose="030F0702030302020204" pitchFamily="66" charset="0"/>
              <a:ea typeface="微软雅黑" panose="020B0503020204020204" pitchFamily="34" charset="-122"/>
              <a:cs typeface="Comic Sans MS" panose="030F0702030302020204" pitchFamily="66" charset="0"/>
              <a:sym typeface="+mn-ea"/>
            </a:endParaRPr>
          </a:p>
          <a:p>
            <a:r>
              <a:rPr sz="2800" dirty="0">
                <a:solidFill>
                  <a:srgbClr val="FF0000"/>
                </a:solidFill>
                <a:latin typeface="Comic Sans MS" panose="030F0702030302020204" pitchFamily="66" charset="0"/>
                <a:ea typeface="微软雅黑" panose="020B0503020204020204" pitchFamily="34" charset="-122"/>
                <a:cs typeface="Comic Sans MS" panose="030F0702030302020204" pitchFamily="66" charset="0"/>
                <a:sym typeface="+mn-ea"/>
              </a:rPr>
              <a:t>简洁性</a:t>
            </a:r>
            <a:r>
              <a:rPr lang="en-US" sz="2800" dirty="0">
                <a:solidFill>
                  <a:srgbClr val="FF0000"/>
                </a:solidFill>
                <a:latin typeface="Comic Sans MS" panose="030F0702030302020204" pitchFamily="66" charset="0"/>
                <a:ea typeface="微软雅黑" panose="020B0503020204020204" pitchFamily="34" charset="-122"/>
                <a:cs typeface="Comic Sans MS" panose="030F0702030302020204" pitchFamily="66" charset="0"/>
                <a:sym typeface="+mn-ea"/>
              </a:rPr>
              <a:t>(</a:t>
            </a:r>
            <a:r>
              <a:rPr sz="28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conciseness</a:t>
            </a:r>
            <a:r>
              <a:rPr sz="2800" dirty="0">
                <a:solidFill>
                  <a:srgbClr val="FF0000"/>
                </a:solidFill>
                <a:latin typeface="Comic Sans MS" panose="030F0702030302020204" pitchFamily="66" charset="0"/>
                <a:ea typeface="微软雅黑" panose="020B0503020204020204" pitchFamily="34" charset="-122"/>
                <a:cs typeface="Comic Sans MS" panose="030F0702030302020204" pitchFamily="66" charset="0"/>
                <a:sym typeface="+mn-ea"/>
              </a:rPr>
              <a:t>)</a:t>
            </a:r>
            <a:endParaRPr sz="2800" dirty="0">
              <a:solidFill>
                <a:srgbClr val="FF0000"/>
              </a:solidFill>
              <a:latin typeface="Comic Sans MS" panose="030F0702030302020204" pitchFamily="66" charset="0"/>
              <a:ea typeface="微软雅黑" panose="020B0503020204020204" pitchFamily="34" charset="-122"/>
              <a:cs typeface="Comic Sans MS" panose="030F0702030302020204" pitchFamily="66" charset="0"/>
              <a:sym typeface="+mn-ea"/>
            </a:endParaRPr>
          </a:p>
          <a:p>
            <a:r>
              <a:rPr sz="2800" dirty="0">
                <a:solidFill>
                  <a:srgbClr val="FF0000"/>
                </a:solidFill>
                <a:latin typeface="Comic Sans MS" panose="030F0702030302020204" pitchFamily="66" charset="0"/>
                <a:ea typeface="微软雅黑" panose="020B0503020204020204" pitchFamily="34" charset="-122"/>
                <a:cs typeface="Comic Sans MS" panose="030F0702030302020204" pitchFamily="66" charset="0"/>
                <a:sym typeface="+mn-ea"/>
              </a:rPr>
              <a:t>连贯性</a:t>
            </a:r>
            <a:r>
              <a:rPr lang="en-US" sz="2800" dirty="0">
                <a:solidFill>
                  <a:srgbClr val="FF0000"/>
                </a:solidFill>
                <a:latin typeface="Comic Sans MS" panose="030F0702030302020204" pitchFamily="66" charset="0"/>
                <a:ea typeface="微软雅黑" panose="020B0503020204020204" pitchFamily="34" charset="-122"/>
                <a:cs typeface="Comic Sans MS" panose="030F0702030302020204" pitchFamily="66" charset="0"/>
                <a:sym typeface="+mn-ea"/>
              </a:rPr>
              <a:t>(</a:t>
            </a:r>
            <a:r>
              <a:rPr sz="28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coherence</a:t>
            </a:r>
            <a:r>
              <a:rPr sz="2800" dirty="0">
                <a:solidFill>
                  <a:srgbClr val="FF0000"/>
                </a:solidFill>
                <a:latin typeface="Comic Sans MS" panose="030F0702030302020204" pitchFamily="66" charset="0"/>
                <a:ea typeface="微软雅黑" panose="020B0503020204020204" pitchFamily="34" charset="-122"/>
                <a:cs typeface="Comic Sans MS" panose="030F0702030302020204" pitchFamily="66" charset="0"/>
                <a:sym typeface="+mn-ea"/>
              </a:rPr>
              <a:t>)</a:t>
            </a:r>
            <a:r>
              <a:rPr lang="zh-CN" sz="2800" dirty="0">
                <a:solidFill>
                  <a:srgbClr val="FF0000"/>
                </a:solidFill>
                <a:latin typeface="Comic Sans MS" panose="030F0702030302020204" pitchFamily="66" charset="0"/>
                <a:ea typeface="微软雅黑" panose="020B0503020204020204" pitchFamily="34" charset="-122"/>
                <a:cs typeface="Comic Sans MS" panose="030F0702030302020204" pitchFamily="66" charset="0"/>
                <a:sym typeface="+mn-ea"/>
              </a:rPr>
              <a:t>；</a:t>
            </a:r>
            <a:endParaRPr sz="2800" dirty="0">
              <a:solidFill>
                <a:srgbClr val="FF0000"/>
              </a:solidFill>
              <a:latin typeface="Comic Sans MS" panose="030F0702030302020204" pitchFamily="66" charset="0"/>
              <a:ea typeface="微软雅黑" panose="020B0503020204020204" pitchFamily="34" charset="-122"/>
              <a:cs typeface="Comic Sans MS" panose="030F0702030302020204" pitchFamily="66" charset="0"/>
              <a:sym typeface="+mn-ea"/>
            </a:endParaRPr>
          </a:p>
          <a:p>
            <a:r>
              <a:rPr sz="2800" dirty="0">
                <a:latin typeface="Comic Sans MS" panose="030F0702030302020204" pitchFamily="66" charset="0"/>
                <a:ea typeface="微软雅黑" panose="020B0503020204020204" pitchFamily="34" charset="-122"/>
                <a:cs typeface="Comic Sans MS" panose="030F0702030302020204" pitchFamily="66" charset="0"/>
                <a:sym typeface="+mn-ea"/>
              </a:rPr>
              <a:t>重点突出</a:t>
            </a:r>
            <a:r>
              <a:rPr lang="en-US" sz="2800" dirty="0">
                <a:latin typeface="Comic Sans MS" panose="030F0702030302020204" pitchFamily="66" charset="0"/>
                <a:ea typeface="微软雅黑" panose="020B0503020204020204" pitchFamily="34" charset="-122"/>
                <a:cs typeface="Comic Sans MS" panose="030F0702030302020204" pitchFamily="66" charset="0"/>
                <a:sym typeface="+mn-ea"/>
              </a:rPr>
              <a:t>(</a:t>
            </a:r>
            <a:r>
              <a:rPr sz="2800" dirty="0">
                <a:latin typeface="Times New Roman" panose="02020603050405020304" pitchFamily="18" charset="0"/>
                <a:ea typeface="微软雅黑" panose="020B0503020204020204" pitchFamily="34" charset="-122"/>
                <a:cs typeface="Times New Roman" panose="02020603050405020304" pitchFamily="18" charset="0"/>
                <a:sym typeface="+mn-ea"/>
              </a:rPr>
              <a:t>emphasis)</a:t>
            </a:r>
            <a:endParaRPr sz="2800" dirty="0">
              <a:latin typeface="Comic Sans MS" panose="030F0702030302020204" pitchFamily="66" charset="0"/>
              <a:ea typeface="微软雅黑" panose="020B0503020204020204" pitchFamily="34" charset="-122"/>
              <a:cs typeface="Comic Sans MS" panose="030F0702030302020204" pitchFamily="66" charset="0"/>
              <a:sym typeface="+mn-ea"/>
            </a:endParaRPr>
          </a:p>
          <a:p>
            <a:r>
              <a:rPr lang="zh-CN" sz="2800" dirty="0">
                <a:latin typeface="Comic Sans MS" panose="030F0702030302020204" pitchFamily="66" charset="0"/>
                <a:ea typeface="微软雅黑" panose="020B0503020204020204" pitchFamily="34" charset="-122"/>
                <a:cs typeface="Comic Sans MS" panose="030F0702030302020204" pitchFamily="66" charset="0"/>
                <a:sym typeface="+mn-ea"/>
              </a:rPr>
              <a:t>遣词造句</a:t>
            </a:r>
            <a:r>
              <a:rPr sz="2800" dirty="0">
                <a:latin typeface="Comic Sans MS" panose="030F0702030302020204" pitchFamily="66" charset="0"/>
                <a:ea typeface="微软雅黑" panose="020B0503020204020204" pitchFamily="34" charset="-122"/>
                <a:cs typeface="Comic Sans MS" panose="030F0702030302020204" pitchFamily="66" charset="0"/>
                <a:sym typeface="+mn-ea"/>
              </a:rPr>
              <a:t>有变换</a:t>
            </a:r>
            <a:r>
              <a:rPr lang="en-US" sz="2800" dirty="0">
                <a:latin typeface="Comic Sans MS" panose="030F0702030302020204" pitchFamily="66" charset="0"/>
                <a:ea typeface="微软雅黑" panose="020B0503020204020204" pitchFamily="34" charset="-122"/>
                <a:cs typeface="Comic Sans MS" panose="030F0702030302020204" pitchFamily="66" charset="0"/>
                <a:sym typeface="+mn-ea"/>
              </a:rPr>
              <a:t>(</a:t>
            </a:r>
            <a:r>
              <a:rPr sz="2800" dirty="0">
                <a:latin typeface="Times New Roman" panose="02020603050405020304" pitchFamily="18" charset="0"/>
                <a:ea typeface="微软雅黑" panose="020B0503020204020204" pitchFamily="34" charset="-122"/>
                <a:cs typeface="Times New Roman" panose="02020603050405020304" pitchFamily="18" charset="0"/>
                <a:sym typeface="+mn-ea"/>
              </a:rPr>
              <a:t>variety</a:t>
            </a:r>
            <a:r>
              <a:rPr sz="2800" dirty="0">
                <a:latin typeface="Comic Sans MS" panose="030F0702030302020204" pitchFamily="66" charset="0"/>
                <a:ea typeface="微软雅黑" panose="020B0503020204020204" pitchFamily="34" charset="-122"/>
                <a:cs typeface="Comic Sans MS" panose="030F0702030302020204" pitchFamily="66" charset="0"/>
                <a:sym typeface="+mn-ea"/>
              </a:rPr>
              <a:t>)</a:t>
            </a:r>
            <a:endParaRPr lang="zh-CN" sz="2800" dirty="0">
              <a:latin typeface="Comic Sans MS" panose="030F0702030302020204" pitchFamily="66" charset="0"/>
              <a:ea typeface="微软雅黑" panose="020B0503020204020204" pitchFamily="34" charset="-122"/>
              <a:cs typeface="Comic Sans MS" panose="030F0702030302020204" pitchFamily="66"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57200" y="231140"/>
            <a:ext cx="8229600" cy="4874260"/>
          </a:xfrm>
        </p:spPr>
        <p:txBody>
          <a:bodyPr/>
          <a:lstStyle/>
          <a:p>
            <a:r>
              <a:rPr lang="en-US" sz="2800" b="1" dirty="0">
                <a:latin typeface="微软雅黑" panose="020B0503020204020204" pitchFamily="34" charset="-122"/>
                <a:ea typeface="微软雅黑" panose="020B0503020204020204" pitchFamily="34" charset="-122"/>
                <a:cs typeface="微软雅黑" panose="020B0503020204020204" pitchFamily="34" charset="-122"/>
                <a:sym typeface="+mn-ea"/>
              </a:rPr>
              <a:t>2.2.1 </a:t>
            </a:r>
            <a:r>
              <a:rPr sz="2800" b="1" dirty="0">
                <a:latin typeface="微软雅黑" panose="020B0503020204020204" pitchFamily="34" charset="-122"/>
                <a:ea typeface="微软雅黑" panose="020B0503020204020204" pitchFamily="34" charset="-122"/>
                <a:cs typeface="微软雅黑" panose="020B0503020204020204" pitchFamily="34" charset="-122"/>
                <a:sym typeface="+mn-ea"/>
              </a:rPr>
              <a:t>统一性</a:t>
            </a:r>
            <a:endParaRPr sz="28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a:p>
            <a:r>
              <a:rPr sz="2400" dirty="0">
                <a:latin typeface="微软雅黑" panose="020B0503020204020204" pitchFamily="34" charset="-122"/>
                <a:ea typeface="微软雅黑" panose="020B0503020204020204" pitchFamily="34" charset="-122"/>
                <a:cs typeface="微软雅黑" panose="020B0503020204020204" pitchFamily="34" charset="-122"/>
                <a:sym typeface="+mn-ea"/>
              </a:rPr>
              <a:t>一个段落只有一个主题。组成该段落的所有句子都应为这个主题服务</a:t>
            </a:r>
            <a:r>
              <a:rPr 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sz="2400" dirty="0">
                <a:latin typeface="微软雅黑" panose="020B0503020204020204" pitchFamily="34" charset="-122"/>
                <a:ea typeface="微软雅黑" panose="020B0503020204020204" pitchFamily="34" charset="-122"/>
                <a:cs typeface="微软雅黑" panose="020B0503020204020204" pitchFamily="34" charset="-122"/>
                <a:sym typeface="+mn-ea"/>
              </a:rPr>
              <a:t>任何与主题无关的内容，任何不能支持段落主题的内容都必须舍弃。</a:t>
            </a:r>
            <a:r>
              <a:rPr 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除了内容统一外，一般</a:t>
            </a:r>
            <a:r>
              <a:rPr lang="zh-CN"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人称和时态也应该统一</a:t>
            </a:r>
            <a:r>
              <a:rPr 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sz="2400" b="1" dirty="0">
                <a:sym typeface="+mn-ea"/>
              </a:rPr>
              <a:t>例如：</a:t>
            </a:r>
            <a:endParaRPr sz="2400" b="1" dirty="0">
              <a:sym typeface="+mn-ea"/>
            </a:endParaRPr>
          </a:p>
          <a:p>
            <a:r>
              <a:rPr sz="2800" dirty="0">
                <a:solidFill>
                  <a:srgbClr val="FF0000"/>
                </a:solidFill>
                <a:latin typeface="Times New Roman" panose="02020603050405020304" pitchFamily="18" charset="0"/>
                <a:cs typeface="Times New Roman" panose="02020603050405020304" pitchFamily="18" charset="0"/>
                <a:sym typeface="+mn-ea"/>
              </a:rPr>
              <a:t>Autumn is a good season for picnic.</a:t>
            </a:r>
            <a:r>
              <a:rPr sz="2800" dirty="0">
                <a:latin typeface="Times New Roman" panose="02020603050405020304" pitchFamily="18" charset="0"/>
                <a:cs typeface="Times New Roman" panose="02020603050405020304" pitchFamily="18" charset="0"/>
                <a:sym typeface="+mn-ea"/>
              </a:rPr>
              <a:t> The weather is fine and it is not as hot as it is in the summer. People feel cool and comfortable. The scenery is very beautiful with all kinds of flowers here and there. </a:t>
            </a:r>
            <a:r>
              <a:rPr sz="2800" dirty="0">
                <a:solidFill>
                  <a:srgbClr val="0070C0"/>
                </a:solidFill>
                <a:latin typeface="Times New Roman" panose="02020603050405020304" pitchFamily="18" charset="0"/>
                <a:cs typeface="Times New Roman" panose="02020603050405020304" pitchFamily="18" charset="0"/>
                <a:sym typeface="+mn-ea"/>
              </a:rPr>
              <a:t>And there are various kinds of fruits. The peasants begin to gather in crops and fruits.</a:t>
            </a:r>
            <a:endParaRPr sz="2800" dirty="0">
              <a:solidFill>
                <a:srgbClr val="0070C0"/>
              </a:solidFill>
              <a:latin typeface="Times New Roman" panose="02020603050405020304" pitchFamily="18" charset="0"/>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57200" y="231140"/>
            <a:ext cx="8229600" cy="4874260"/>
          </a:xfrm>
        </p:spPr>
        <p:txBody>
          <a:bodyPr/>
          <a:lstStyle/>
          <a:p>
            <a:r>
              <a:rPr sz="2400" b="1" dirty="0">
                <a:latin typeface="微软雅黑" panose="020B0503020204020204" pitchFamily="34" charset="-122"/>
                <a:ea typeface="微软雅黑" panose="020B0503020204020204" pitchFamily="34" charset="-122"/>
                <a:sym typeface="+mn-ea"/>
              </a:rPr>
              <a:t>修改后的段落为：</a:t>
            </a:r>
            <a:endParaRPr sz="2400" dirty="0">
              <a:latin typeface="微软雅黑" panose="020B0503020204020204" pitchFamily="34" charset="-122"/>
              <a:ea typeface="微软雅黑" panose="020B0503020204020204" pitchFamily="34" charset="-122"/>
              <a:sym typeface="+mn-ea"/>
            </a:endParaRPr>
          </a:p>
          <a:p>
            <a:r>
              <a:rPr sz="2800" dirty="0">
                <a:solidFill>
                  <a:srgbClr val="FF0000"/>
                </a:solidFill>
                <a:latin typeface="Times New Roman" panose="02020603050405020304" pitchFamily="18" charset="0"/>
                <a:cs typeface="Times New Roman" panose="02020603050405020304" pitchFamily="18" charset="0"/>
                <a:sym typeface="+mn-ea"/>
              </a:rPr>
              <a:t>Autumn is a good season for picnic.</a:t>
            </a:r>
            <a:r>
              <a:rPr sz="2800" dirty="0">
                <a:latin typeface="Times New Roman" panose="02020603050405020304" pitchFamily="18" charset="0"/>
                <a:cs typeface="Times New Roman" panose="02020603050405020304" pitchFamily="18" charset="0"/>
                <a:sym typeface="+mn-ea"/>
              </a:rPr>
              <a:t> It is easy for people to choose a fine day for an outing because the weather is always nice, neither too hot nor too cold. The scenery is beautiful, too. The red leaves covering the mountains, the wild flowers booming in the fields and colorful fruits hanging on the trees are all pleasant to look at. </a:t>
            </a:r>
            <a:r>
              <a:rPr sz="2800" dirty="0">
                <a:solidFill>
                  <a:srgbClr val="0070C0"/>
                </a:solidFill>
                <a:latin typeface="Times New Roman" panose="02020603050405020304" pitchFamily="18" charset="0"/>
                <a:cs typeface="Times New Roman" panose="02020603050405020304" pitchFamily="18" charset="0"/>
                <a:sym typeface="+mn-ea"/>
              </a:rPr>
              <a:t>A picnic in the open air in autumn will certainly be en</a:t>
            </a:r>
            <a:r>
              <a:rPr lang="en-US" sz="2800" dirty="0">
                <a:solidFill>
                  <a:srgbClr val="0070C0"/>
                </a:solidFill>
                <a:latin typeface="Times New Roman" panose="02020603050405020304" pitchFamily="18" charset="0"/>
                <a:cs typeface="Times New Roman" panose="02020603050405020304" pitchFamily="18" charset="0"/>
                <a:sym typeface="+mn-ea"/>
              </a:rPr>
              <a:t>j</a:t>
            </a:r>
            <a:r>
              <a:rPr sz="2800" dirty="0">
                <a:solidFill>
                  <a:srgbClr val="0070C0"/>
                </a:solidFill>
                <a:latin typeface="Times New Roman" panose="02020603050405020304" pitchFamily="18" charset="0"/>
                <a:cs typeface="Times New Roman" panose="02020603050405020304" pitchFamily="18" charset="0"/>
                <a:sym typeface="+mn-ea"/>
              </a:rPr>
              <a:t>o</a:t>
            </a:r>
            <a:r>
              <a:rPr lang="en-US" sz="2800" dirty="0">
                <a:solidFill>
                  <a:srgbClr val="0070C0"/>
                </a:solidFill>
                <a:latin typeface="Times New Roman" panose="02020603050405020304" pitchFamily="18" charset="0"/>
                <a:cs typeface="Times New Roman" panose="02020603050405020304" pitchFamily="18" charset="0"/>
                <a:sym typeface="+mn-ea"/>
              </a:rPr>
              <a:t>y</a:t>
            </a:r>
            <a:r>
              <a:rPr sz="2800" dirty="0">
                <a:solidFill>
                  <a:srgbClr val="0070C0"/>
                </a:solidFill>
                <a:latin typeface="Times New Roman" panose="02020603050405020304" pitchFamily="18" charset="0"/>
                <a:cs typeface="Times New Roman" panose="02020603050405020304" pitchFamily="18" charset="0"/>
                <a:sym typeface="+mn-ea"/>
              </a:rPr>
              <a:t>ed b</a:t>
            </a:r>
            <a:r>
              <a:rPr lang="en-US" sz="2800" dirty="0">
                <a:solidFill>
                  <a:srgbClr val="0070C0"/>
                </a:solidFill>
                <a:latin typeface="Times New Roman" panose="02020603050405020304" pitchFamily="18" charset="0"/>
                <a:cs typeface="Times New Roman" panose="02020603050405020304" pitchFamily="18" charset="0"/>
                <a:sym typeface="+mn-ea"/>
              </a:rPr>
              <a:t>y</a:t>
            </a:r>
            <a:r>
              <a:rPr sz="2800" dirty="0">
                <a:solidFill>
                  <a:srgbClr val="0070C0"/>
                </a:solidFill>
                <a:latin typeface="Times New Roman" panose="02020603050405020304" pitchFamily="18" charset="0"/>
                <a:cs typeface="Times New Roman" panose="02020603050405020304" pitchFamily="18" charset="0"/>
                <a:sym typeface="+mn-ea"/>
              </a:rPr>
              <a:t> ever</a:t>
            </a:r>
            <a:r>
              <a:rPr lang="en-US" sz="2800" dirty="0">
                <a:solidFill>
                  <a:srgbClr val="0070C0"/>
                </a:solidFill>
                <a:latin typeface="Times New Roman" panose="02020603050405020304" pitchFamily="18" charset="0"/>
                <a:cs typeface="Times New Roman" panose="02020603050405020304" pitchFamily="18" charset="0"/>
                <a:sym typeface="+mn-ea"/>
              </a:rPr>
              <a:t>y</a:t>
            </a:r>
            <a:r>
              <a:rPr sz="2800" dirty="0">
                <a:solidFill>
                  <a:srgbClr val="0070C0"/>
                </a:solidFill>
                <a:latin typeface="Times New Roman" panose="02020603050405020304" pitchFamily="18" charset="0"/>
                <a:cs typeface="Times New Roman" panose="02020603050405020304" pitchFamily="18" charset="0"/>
                <a:sym typeface="+mn-ea"/>
              </a:rPr>
              <a:t>one.</a:t>
            </a:r>
            <a:endParaRPr sz="2800" dirty="0">
              <a:solidFill>
                <a:srgbClr val="0070C0"/>
              </a:solidFill>
              <a:latin typeface="Times New Roman" panose="02020603050405020304" pitchFamily="18" charset="0"/>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标题 1"/>
          <p:cNvSpPr>
            <a:spLocks noGrp="1"/>
          </p:cNvSpPr>
          <p:nvPr>
            <p:ph type="title"/>
          </p:nvPr>
        </p:nvSpPr>
        <p:spPr>
          <a:xfrm>
            <a:off x="457200" y="205740"/>
            <a:ext cx="8229600" cy="466090"/>
          </a:xfrm>
        </p:spPr>
        <p:txBody>
          <a:bodyPr vert="horz" wrap="square" lIns="76199" tIns="38099" rIns="76199" bIns="38099" anchor="ctr" anchorCtr="0"/>
          <a:lstStyle/>
          <a:p>
            <a:pPr algn="l"/>
            <a:r>
              <a:rPr lang="en-US" sz="3200" b="1" dirty="0">
                <a:latin typeface="宋体" panose="02010600030101010101" pitchFamily="2" charset="-122"/>
                <a:ea typeface="宋体" panose="02010600030101010101" pitchFamily="2" charset="-122"/>
                <a:cs typeface="Comic Sans MS" panose="030F0702030302020204" pitchFamily="66" charset="0"/>
                <a:sym typeface="+mn-ea"/>
              </a:rPr>
              <a:t>  2.2.2</a:t>
            </a:r>
            <a:r>
              <a:rPr lang="en-US" sz="3200" b="1" dirty="0">
                <a:latin typeface="Comic Sans MS" panose="030F0702030302020204" pitchFamily="66" charset="0"/>
                <a:ea typeface="微软雅黑" panose="020B0503020204020204" pitchFamily="34" charset="-122"/>
                <a:cs typeface="Comic Sans MS" panose="030F0702030302020204" pitchFamily="66" charset="0"/>
                <a:sym typeface="+mn-ea"/>
              </a:rPr>
              <a:t> </a:t>
            </a:r>
            <a:r>
              <a:rPr sz="3200" b="1" dirty="0">
                <a:latin typeface="Comic Sans MS" panose="030F0702030302020204" pitchFamily="66" charset="0"/>
                <a:ea typeface="微软雅黑" panose="020B0503020204020204" pitchFamily="34" charset="-122"/>
                <a:cs typeface="Comic Sans MS" panose="030F0702030302020204" pitchFamily="66" charset="0"/>
                <a:sym typeface="+mn-ea"/>
              </a:rPr>
              <a:t>简洁性</a:t>
            </a:r>
            <a:endParaRPr lang="zh-CN" altLang="en-US" sz="3200" b="1" dirty="0">
              <a:solidFill>
                <a:schemeClr val="tx1"/>
              </a:solidFill>
              <a:latin typeface="Comic Sans MS" panose="030F0702030302020204" pitchFamily="66" charset="0"/>
              <a:ea typeface="微软雅黑" panose="020B0503020204020204" pitchFamily="34" charset="-122"/>
              <a:cs typeface="Comic Sans MS" panose="030F0702030302020204" pitchFamily="66" charset="0"/>
              <a:sym typeface="+mn-ea"/>
            </a:endParaRPr>
          </a:p>
        </p:txBody>
      </p:sp>
      <p:sp>
        <p:nvSpPr>
          <p:cNvPr id="2" name="内容占位符 2"/>
          <p:cNvSpPr>
            <a:spLocks noGrp="1"/>
          </p:cNvSpPr>
          <p:nvPr>
            <p:ph idx="1"/>
          </p:nvPr>
        </p:nvSpPr>
        <p:spPr>
          <a:xfrm>
            <a:off x="457835" y="730250"/>
            <a:ext cx="8228965" cy="4667250"/>
          </a:xfrm>
        </p:spPr>
        <p:txBody>
          <a:bodyPr vert="horz" wrap="square" lIns="76199" tIns="38099" rIns="76199" bIns="38099" anchor="t" anchorCtr="0"/>
          <a:lstStyle/>
          <a:p>
            <a:r>
              <a:rPr lang="zh-CN" altLang="en-US" sz="2400" dirty="0">
                <a:latin typeface="Comic Sans MS" panose="030F0702030302020204" pitchFamily="66" charset="0"/>
                <a:ea typeface="微软雅黑" panose="020B0503020204020204" pitchFamily="34" charset="-122"/>
                <a:cs typeface="Comic Sans MS" panose="030F0702030302020204" pitchFamily="66" charset="0"/>
              </a:rPr>
              <a:t>越来越多的人开始骑自行车。</a:t>
            </a:r>
            <a:endParaRPr lang="zh-CN" altLang="en-US" sz="2400" dirty="0">
              <a:latin typeface="Comic Sans MS" panose="030F0702030302020204" pitchFamily="66" charset="0"/>
              <a:ea typeface="微软雅黑" panose="020B0503020204020204" pitchFamily="34" charset="-122"/>
              <a:cs typeface="Comic Sans MS" panose="030F0702030302020204" pitchFamily="66" charset="0"/>
            </a:endParaRPr>
          </a:p>
          <a:p>
            <a:r>
              <a:rPr lang="zh-CN" altLang="en-US" sz="2800" dirty="0">
                <a:latin typeface="Times New Roman" panose="02020603050405020304" pitchFamily="18" charset="0"/>
                <a:ea typeface="微软雅黑" panose="020B0503020204020204" pitchFamily="34" charset="-122"/>
                <a:cs typeface="Times New Roman" panose="02020603050405020304" pitchFamily="18" charset="0"/>
              </a:rPr>
              <a:t>学沫版：</a:t>
            </a:r>
            <a:r>
              <a:rPr lang="en-US" altLang="zh-CN" sz="28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More and more people begin to ride bikes.</a:t>
            </a:r>
            <a:endParaRPr lang="en-US" altLang="zh-CN" sz="28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a:p>
            <a:r>
              <a:rPr lang="zh-CN" altLang="en-US" sz="2800" dirty="0">
                <a:latin typeface="Times New Roman" panose="02020603050405020304" pitchFamily="18" charset="0"/>
                <a:ea typeface="微软雅黑" panose="020B0503020204020204" pitchFamily="34" charset="-122"/>
                <a:cs typeface="Times New Roman" panose="02020603050405020304" pitchFamily="18" charset="0"/>
              </a:rPr>
              <a:t>学渣版：</a:t>
            </a:r>
            <a:r>
              <a:rPr lang="en-US" altLang="zh-CN" sz="2800" dirty="0">
                <a:latin typeface="Times New Roman" panose="02020603050405020304" pitchFamily="18" charset="0"/>
                <a:ea typeface="微软雅黑" panose="020B0503020204020204" pitchFamily="34" charset="-122"/>
                <a:cs typeface="Times New Roman" panose="02020603050405020304" pitchFamily="18" charset="0"/>
              </a:rPr>
              <a:t>An increasing/growing/expanding number of people </a:t>
            </a:r>
            <a:r>
              <a:rPr lang="en-US" altLang="zh-CN" sz="2800"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begin to ride bikes.</a:t>
            </a:r>
            <a:endParaRPr lang="en-US" altLang="zh-CN" sz="2800"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endParaRPr>
          </a:p>
          <a:p>
            <a:r>
              <a:rPr lang="zh-CN" altLang="en-US" sz="2800" dirty="0">
                <a:latin typeface="Times New Roman" panose="02020603050405020304" pitchFamily="18" charset="0"/>
                <a:ea typeface="微软雅黑" panose="020B0503020204020204" pitchFamily="34" charset="-122"/>
                <a:cs typeface="Times New Roman" panose="02020603050405020304" pitchFamily="18" charset="0"/>
              </a:rPr>
              <a:t>伪学霸版：</a:t>
            </a:r>
            <a:r>
              <a:rPr lang="en-US" altLang="zh-CN" sz="2800" dirty="0">
                <a:latin typeface="Times New Roman" panose="02020603050405020304" pitchFamily="18" charset="0"/>
                <a:ea typeface="微软雅黑" panose="020B0503020204020204" pitchFamily="34" charset="-122"/>
                <a:cs typeface="Times New Roman" panose="02020603050405020304" pitchFamily="18" charset="0"/>
              </a:rPr>
              <a:t>Cycling attracts </a:t>
            </a:r>
            <a:r>
              <a:rPr lang="en-US" altLang="zh-CN" sz="2800"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more and more people.</a:t>
            </a:r>
            <a:endParaRPr lang="en-US" altLang="zh-CN" sz="2800"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endParaRPr>
          </a:p>
          <a:p>
            <a:r>
              <a:rPr lang="zh-CN" altLang="en-US" sz="2800" dirty="0">
                <a:latin typeface="Times New Roman" panose="02020603050405020304" pitchFamily="18" charset="0"/>
                <a:ea typeface="微软雅黑" panose="020B0503020204020204" pitchFamily="34" charset="-122"/>
                <a:cs typeface="Times New Roman" panose="02020603050405020304" pitchFamily="18" charset="0"/>
              </a:rPr>
              <a:t>学霸版：</a:t>
            </a:r>
            <a:r>
              <a:rPr lang="en-US" altLang="zh-CN" sz="28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Cycling</a:t>
            </a:r>
            <a:r>
              <a:rPr lang="en-US" altLang="zh-CN" sz="2800" dirty="0">
                <a:latin typeface="Times New Roman" panose="02020603050405020304" pitchFamily="18" charset="0"/>
                <a:ea typeface="微软雅黑" panose="020B0503020204020204" pitchFamily="34" charset="-122"/>
                <a:cs typeface="Times New Roman" panose="02020603050405020304" pitchFamily="18" charset="0"/>
              </a:rPr>
              <a:t> is now adding its appeal for many citizens.</a:t>
            </a:r>
            <a:endParaRPr lang="en-US" altLang="zh-CN" sz="2800" dirty="0">
              <a:latin typeface="Times New Roman" panose="02020603050405020304" pitchFamily="18" charset="0"/>
              <a:ea typeface="微软雅黑" panose="020B0503020204020204" pitchFamily="34" charset="-122"/>
              <a:cs typeface="Times New Roman" panose="02020603050405020304" pitchFamily="18" charset="0"/>
            </a:endParaRPr>
          </a:p>
          <a:p>
            <a:r>
              <a:rPr lang="zh-CN" altLang="en-US" sz="2800" dirty="0">
                <a:latin typeface="Times New Roman" panose="02020603050405020304" pitchFamily="18" charset="0"/>
                <a:ea typeface="微软雅黑" panose="020B0503020204020204" pitchFamily="34" charset="-122"/>
                <a:cs typeface="Times New Roman" panose="02020603050405020304" pitchFamily="18" charset="0"/>
              </a:rPr>
              <a:t>学神版：</a:t>
            </a:r>
            <a:r>
              <a:rPr lang="en-US" altLang="zh-CN" sz="28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Cycling gains its popularity.</a:t>
            </a:r>
            <a:endParaRPr lang="en-US" altLang="zh-CN" sz="28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097"/>
                                        </p:tgtEl>
                                        <p:attrNameLst>
                                          <p:attrName>style.visibility</p:attrName>
                                        </p:attrNameLst>
                                      </p:cBhvr>
                                      <p:to>
                                        <p:strVal val="visible"/>
                                      </p:to>
                                    </p:set>
                                    <p:animEffect transition="in" filter="fade">
                                      <p:cBhvr>
                                        <p:cTn id="7" dur="1000"/>
                                        <p:tgtEl>
                                          <p:spTgt spid="4097"/>
                                        </p:tgtEl>
                                      </p:cBhvr>
                                    </p:animEffect>
                                    <p:anim calcmode="lin" valueType="num">
                                      <p:cBhvr>
                                        <p:cTn id="8" dur="1000" fill="hold"/>
                                        <p:tgtEl>
                                          <p:spTgt spid="4097"/>
                                        </p:tgtEl>
                                        <p:attrNameLst>
                                          <p:attrName>ppt_x</p:attrName>
                                        </p:attrNameLst>
                                      </p:cBhvr>
                                      <p:tavLst>
                                        <p:tav tm="0">
                                          <p:val>
                                            <p:strVal val="#ppt_x"/>
                                          </p:val>
                                        </p:tav>
                                        <p:tav tm="100000">
                                          <p:val>
                                            <p:strVal val="#ppt_x"/>
                                          </p:val>
                                        </p:tav>
                                      </p:tavLst>
                                    </p:anim>
                                    <p:anim calcmode="lin" valueType="num">
                                      <p:cBhvr>
                                        <p:cTn id="9" dur="1000" fill="hold"/>
                                        <p:tgtEl>
                                          <p:spTgt spid="409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1000"/>
                                        <p:tgtEl>
                                          <p:spTgt spid="2">
                                            <p:txEl>
                                              <p:pRg st="1" end="1"/>
                                            </p:txEl>
                                          </p:spTgt>
                                        </p:tgtEl>
                                      </p:cBhvr>
                                    </p:animEffect>
                                    <p:anim calcmode="lin" valueType="num">
                                      <p:cBhvr>
                                        <p:cTn id="2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fade">
                                      <p:cBhvr>
                                        <p:cTn id="28" dur="1000"/>
                                        <p:tgtEl>
                                          <p:spTgt spid="2">
                                            <p:txEl>
                                              <p:pRg st="2" end="2"/>
                                            </p:txEl>
                                          </p:spTgt>
                                        </p:tgtEl>
                                      </p:cBhvr>
                                    </p:animEffect>
                                    <p:anim calcmode="lin" valueType="num">
                                      <p:cBhvr>
                                        <p:cTn id="29"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animEffect transition="in" filter="fade">
                                      <p:cBhvr>
                                        <p:cTn id="35" dur="1000"/>
                                        <p:tgtEl>
                                          <p:spTgt spid="2">
                                            <p:txEl>
                                              <p:pRg st="3" end="3"/>
                                            </p:txEl>
                                          </p:spTgt>
                                        </p:tgtEl>
                                      </p:cBhvr>
                                    </p:animEffect>
                                    <p:anim calcmode="lin" valueType="num">
                                      <p:cBhvr>
                                        <p:cTn id="36"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xEl>
                                              <p:pRg st="4" end="4"/>
                                            </p:txEl>
                                          </p:spTgt>
                                        </p:tgtEl>
                                        <p:attrNameLst>
                                          <p:attrName>style.visibility</p:attrName>
                                        </p:attrNameLst>
                                      </p:cBhvr>
                                      <p:to>
                                        <p:strVal val="visible"/>
                                      </p:to>
                                    </p:set>
                                    <p:animEffect transition="in" filter="fade">
                                      <p:cBhvr>
                                        <p:cTn id="42" dur="1000"/>
                                        <p:tgtEl>
                                          <p:spTgt spid="2">
                                            <p:txEl>
                                              <p:pRg st="4" end="4"/>
                                            </p:txEl>
                                          </p:spTgt>
                                        </p:tgtEl>
                                      </p:cBhvr>
                                    </p:animEffect>
                                    <p:anim calcmode="lin" valueType="num">
                                      <p:cBhvr>
                                        <p:cTn id="4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
                                            <p:txEl>
                                              <p:pRg st="5" end="5"/>
                                            </p:txEl>
                                          </p:spTgt>
                                        </p:tgtEl>
                                        <p:attrNameLst>
                                          <p:attrName>style.visibility</p:attrName>
                                        </p:attrNameLst>
                                      </p:cBhvr>
                                      <p:to>
                                        <p:strVal val="visible"/>
                                      </p:to>
                                    </p:set>
                                    <p:animEffect transition="in" filter="fade">
                                      <p:cBhvr>
                                        <p:cTn id="49" dur="1000"/>
                                        <p:tgtEl>
                                          <p:spTgt spid="2">
                                            <p:txEl>
                                              <p:pRg st="5" end="5"/>
                                            </p:txEl>
                                          </p:spTgt>
                                        </p:tgtEl>
                                      </p:cBhvr>
                                    </p:animEffect>
                                    <p:anim calcmode="lin" valueType="num">
                                      <p:cBhvr>
                                        <p:cTn id="50"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 grpId="0"/>
      <p:bldP spid="4097" grpId="1"/>
      <p:bldP spid="2" grpId="0" build="p"/>
      <p:bldP spid="2" grpI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57200" y="231140"/>
            <a:ext cx="8229600" cy="4874260"/>
          </a:xfrm>
        </p:spPr>
        <p:txBody>
          <a:bodyPr/>
          <a:lstStyle/>
          <a:p>
            <a:r>
              <a:rPr lang="en-US" sz="2800" b="1" dirty="0">
                <a:latin typeface="微软雅黑" panose="020B0503020204020204" pitchFamily="34" charset="-122"/>
                <a:ea typeface="微软雅黑" panose="020B0503020204020204" pitchFamily="34" charset="-122"/>
                <a:cs typeface="微软雅黑" panose="020B0503020204020204" pitchFamily="34" charset="-122"/>
                <a:sym typeface="+mn-ea"/>
              </a:rPr>
              <a:t>2.2.3 </a:t>
            </a:r>
            <a:r>
              <a:rPr sz="2800" b="1" dirty="0">
                <a:latin typeface="微软雅黑" panose="020B0503020204020204" pitchFamily="34" charset="-122"/>
                <a:ea typeface="微软雅黑" panose="020B0503020204020204" pitchFamily="34" charset="-122"/>
                <a:cs typeface="微软雅黑" panose="020B0503020204020204" pitchFamily="34" charset="-122"/>
                <a:sym typeface="+mn-ea"/>
              </a:rPr>
              <a:t>连贯性</a:t>
            </a:r>
            <a:endParaRPr sz="28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a:p>
            <a:r>
              <a:rPr sz="2400" dirty="0">
                <a:latin typeface="微软雅黑" panose="020B0503020204020204" pitchFamily="34" charset="-122"/>
                <a:ea typeface="微软雅黑" panose="020B0503020204020204" pitchFamily="34" charset="-122"/>
                <a:cs typeface="微软雅黑" panose="020B0503020204020204" pitchFamily="34" charset="-122"/>
                <a:sym typeface="+mn-ea"/>
              </a:rPr>
              <a:t>一个段落除了内容统一，意思完整之外，与句之间还必须按一个清晰</a:t>
            </a:r>
            <a:r>
              <a:rPr 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sz="2400" dirty="0">
                <a:latin typeface="微软雅黑" panose="020B0503020204020204" pitchFamily="34" charset="-122"/>
                <a:ea typeface="微软雅黑" panose="020B0503020204020204" pitchFamily="34" charset="-122"/>
                <a:cs typeface="微软雅黑" panose="020B0503020204020204" pitchFamily="34" charset="-122"/>
                <a:sym typeface="+mn-ea"/>
              </a:rPr>
              <a:t>合乎逻辑的</a:t>
            </a:r>
            <a:r>
              <a:rPr 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顺</a:t>
            </a:r>
            <a:r>
              <a:rPr sz="2400" dirty="0">
                <a:latin typeface="微软雅黑" panose="020B0503020204020204" pitchFamily="34" charset="-122"/>
                <a:ea typeface="微软雅黑" panose="020B0503020204020204" pitchFamily="34" charset="-122"/>
                <a:cs typeface="微软雅黑" panose="020B0503020204020204" pitchFamily="34" charset="-122"/>
                <a:sym typeface="+mn-ea"/>
              </a:rPr>
              <a:t>序安排内容，转折自然，结构紧凑</a:t>
            </a:r>
            <a:r>
              <a:rPr 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sz="2400" b="1" dirty="0">
                <a:sym typeface="+mn-ea"/>
              </a:rPr>
              <a:t>例如：</a:t>
            </a:r>
            <a:endParaRPr sz="2400" b="1" dirty="0">
              <a:sym typeface="+mn-ea"/>
            </a:endParaRPr>
          </a:p>
          <a:p>
            <a:r>
              <a:rPr sz="2800" dirty="0">
                <a:solidFill>
                  <a:srgbClr val="FF0000"/>
                </a:solidFill>
                <a:latin typeface="Times New Roman" panose="02020603050405020304" pitchFamily="18" charset="0"/>
                <a:cs typeface="Times New Roman" panose="02020603050405020304" pitchFamily="18" charset="0"/>
                <a:sym typeface="+mn-ea"/>
              </a:rPr>
              <a:t>Since she lost her weight, Carole[ˈkærəl] has changed her image.</a:t>
            </a:r>
            <a:r>
              <a:rPr sz="2800" dirty="0">
                <a:latin typeface="Times New Roman" panose="02020603050405020304" pitchFamily="18" charset="0"/>
                <a:cs typeface="Times New Roman" panose="02020603050405020304" pitchFamily="18" charset="0"/>
                <a:sym typeface="+mn-ea"/>
              </a:rPr>
              <a:t> She no longer wears dark-colored clothes. In fact, she often wears red, pink, and even bright orange. </a:t>
            </a:r>
            <a:r>
              <a:rPr lang="en-US" sz="2800" dirty="0">
                <a:latin typeface="Times New Roman" panose="02020603050405020304" pitchFamily="18" charset="0"/>
                <a:cs typeface="Times New Roman" panose="02020603050405020304" pitchFamily="18" charset="0"/>
                <a:sym typeface="+mn-ea"/>
              </a:rPr>
              <a:t>In </a:t>
            </a:r>
            <a:r>
              <a:rPr sz="2800" dirty="0">
                <a:latin typeface="Times New Roman" panose="02020603050405020304" pitchFamily="18" charset="0"/>
                <a:cs typeface="Times New Roman" panose="02020603050405020304" pitchFamily="18" charset="0"/>
                <a:sym typeface="+mn-ea"/>
              </a:rPr>
              <a:t>addition to wearing bright clothes, she h</a:t>
            </a:r>
            <a:r>
              <a:rPr lang="en-US" sz="2800" dirty="0">
                <a:latin typeface="Times New Roman" panose="02020603050405020304" pitchFamily="18" charset="0"/>
                <a:cs typeface="Times New Roman" panose="02020603050405020304" pitchFamily="18" charset="0"/>
                <a:sym typeface="+mn-ea"/>
              </a:rPr>
              <a:t>as</a:t>
            </a:r>
            <a:r>
              <a:rPr sz="2800" dirty="0">
                <a:latin typeface="Times New Roman" panose="02020603050405020304" pitchFamily="18" charset="0"/>
                <a:cs typeface="Times New Roman" panose="02020603050405020304" pitchFamily="18" charset="0"/>
                <a:sym typeface="+mn-ea"/>
              </a:rPr>
              <a:t> lighted the color of her hair. From mous</a:t>
            </a:r>
            <a:r>
              <a:rPr lang="en-US" sz="2800" dirty="0">
                <a:latin typeface="Times New Roman" panose="02020603050405020304" pitchFamily="18" charset="0"/>
                <a:cs typeface="Times New Roman" panose="02020603050405020304" pitchFamily="18" charset="0"/>
                <a:sym typeface="+mn-ea"/>
              </a:rPr>
              <a:t>y ([ˈmaʊsi]暗灰褐色的)</a:t>
            </a:r>
            <a:r>
              <a:rPr sz="2800" dirty="0">
                <a:latin typeface="Times New Roman" panose="02020603050405020304" pitchFamily="18" charset="0"/>
                <a:cs typeface="Times New Roman" panose="02020603050405020304" pitchFamily="18" charset="0"/>
                <a:sym typeface="+mn-ea"/>
              </a:rPr>
              <a:t> brown, she has progressed to sun-streake</a:t>
            </a:r>
            <a:r>
              <a:rPr lang="en-US" sz="2800" dirty="0">
                <a:latin typeface="Times New Roman" panose="02020603050405020304" pitchFamily="18" charset="0"/>
                <a:cs typeface="Times New Roman" panose="02020603050405020304" pitchFamily="18" charset="0"/>
                <a:sym typeface="+mn-ea"/>
              </a:rPr>
              <a:t>d</a:t>
            </a:r>
            <a:r>
              <a:rPr sz="2800" dirty="0">
                <a:latin typeface="Times New Roman" panose="02020603050405020304" pitchFamily="18" charset="0"/>
                <a:cs typeface="Times New Roman" panose="02020603050405020304" pitchFamily="18" charset="0"/>
                <a:sym typeface="+mn-ea"/>
              </a:rPr>
              <a:t> </a:t>
            </a:r>
            <a:r>
              <a:rPr lang="en-US" sz="2800" dirty="0">
                <a:latin typeface="Times New Roman" panose="02020603050405020304" pitchFamily="18" charset="0"/>
                <a:cs typeface="Times New Roman" panose="02020603050405020304" pitchFamily="18" charset="0"/>
                <a:sym typeface="+mn-ea"/>
              </a:rPr>
              <a:t>(</a:t>
            </a:r>
            <a:r>
              <a:rPr sz="2800" dirty="0">
                <a:latin typeface="Times New Roman" panose="02020603050405020304" pitchFamily="18" charset="0"/>
                <a:cs typeface="Times New Roman" panose="02020603050405020304" pitchFamily="18" charset="0"/>
                <a:sym typeface="+mn-ea"/>
              </a:rPr>
              <a:t>[striːkt]</a:t>
            </a:r>
            <a:r>
              <a:rPr lang="en-US" sz="2800" dirty="0">
                <a:latin typeface="Times New Roman" panose="02020603050405020304" pitchFamily="18" charset="0"/>
                <a:cs typeface="Times New Roman" panose="02020603050405020304" pitchFamily="18" charset="0"/>
                <a:sym typeface="+mn-ea"/>
              </a:rPr>
              <a:t>) </a:t>
            </a:r>
            <a:r>
              <a:rPr sz="2800" dirty="0">
                <a:latin typeface="Times New Roman" panose="02020603050405020304" pitchFamily="18" charset="0"/>
                <a:cs typeface="Times New Roman" panose="02020603050405020304" pitchFamily="18" charset="0"/>
                <a:sym typeface="+mn-ea"/>
              </a:rPr>
              <a:t>blonde.</a:t>
            </a:r>
            <a:endParaRPr sz="2800" dirty="0">
              <a:latin typeface="Times New Roman" panose="02020603050405020304" pitchFamily="18" charset="0"/>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57200" y="231140"/>
            <a:ext cx="8229600" cy="4874260"/>
          </a:xfrm>
        </p:spPr>
        <p:txBody>
          <a:bodyPr/>
          <a:lstStyle/>
          <a:p>
            <a:r>
              <a:rPr lang="en-US" sz="2400" b="1" dirty="0">
                <a:latin typeface="Calibri" panose="020F0502020204030204" pitchFamily="34" charset="0"/>
                <a:ea typeface="微软雅黑" panose="020B0503020204020204" pitchFamily="34" charset="-122"/>
                <a:cs typeface="微软雅黑" panose="020B0503020204020204" pitchFamily="34" charset="-122"/>
                <a:sym typeface="+mn-ea"/>
              </a:rPr>
              <a:t>①</a:t>
            </a:r>
            <a:r>
              <a:rPr lang="en-US" sz="2400" b="1"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sz="2400" b="1" dirty="0">
                <a:latin typeface="微软雅黑" panose="020B0503020204020204" pitchFamily="34" charset="-122"/>
                <a:ea typeface="微软雅黑" panose="020B0503020204020204" pitchFamily="34" charset="-122"/>
                <a:cs typeface="微软雅黑" panose="020B0503020204020204" pitchFamily="34" charset="-122"/>
                <a:sym typeface="+mn-ea"/>
              </a:rPr>
              <a:t>段落内外的衔接过渡</a:t>
            </a:r>
            <a:endParaRPr sz="2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r>
              <a:rPr sz="2400" dirty="0">
                <a:latin typeface="微软雅黑" panose="020B0503020204020204" pitchFamily="34" charset="-122"/>
                <a:ea typeface="微软雅黑" panose="020B0503020204020204" pitchFamily="34" charset="-122"/>
                <a:cs typeface="微软雅黑" panose="020B0503020204020204" pitchFamily="34" charset="-122"/>
                <a:sym typeface="+mn-ea"/>
              </a:rPr>
              <a:t>为确保段落内容的连贯性，除了内容安排要符合一定的顺序外，句子与句子之间还应使用过渡句型或者是连接语。</a:t>
            </a:r>
            <a:endParaRPr sz="2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r>
              <a:rPr sz="2400" dirty="0">
                <a:latin typeface="微软雅黑" panose="020B0503020204020204" pitchFamily="34" charset="-122"/>
                <a:ea typeface="微软雅黑" panose="020B0503020204020204" pitchFamily="34" charset="-122"/>
                <a:cs typeface="微软雅黑" panose="020B0503020204020204" pitchFamily="34" charset="-122"/>
                <a:sym typeface="+mn-ea"/>
              </a:rPr>
              <a:t>例</a:t>
            </a:r>
            <a:r>
              <a:rPr 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如：</a:t>
            </a:r>
            <a:endParaRPr sz="2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r>
              <a:rPr sz="28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To develop tourism has advantages.</a:t>
            </a:r>
            <a:r>
              <a:rPr sz="2800" dirty="0">
                <a:latin typeface="Times New Roman" panose="02020603050405020304" pitchFamily="18" charset="0"/>
                <a:ea typeface="微软雅黑" panose="020B0503020204020204" pitchFamily="34" charset="-122"/>
                <a:cs typeface="Times New Roman" panose="02020603050405020304" pitchFamily="18" charset="0"/>
                <a:sym typeface="+mn-ea"/>
              </a:rPr>
              <a:t> Tourism helps develop a nation</a:t>
            </a:r>
            <a:r>
              <a:rPr lang="en-US" sz="2800" dirty="0">
                <a:latin typeface="Times New Roman" panose="02020603050405020304" pitchFamily="18" charset="0"/>
                <a:ea typeface="微软雅黑" panose="020B0503020204020204" pitchFamily="34" charset="-122"/>
                <a:cs typeface="Times New Roman" panose="02020603050405020304" pitchFamily="18" charset="0"/>
                <a:sym typeface="+mn-ea"/>
              </a:rPr>
              <a:t>’</a:t>
            </a:r>
            <a:r>
              <a:rPr sz="2800" dirty="0">
                <a:latin typeface="Times New Roman" panose="02020603050405020304" pitchFamily="18" charset="0"/>
                <a:ea typeface="微软雅黑" panose="020B0503020204020204" pitchFamily="34" charset="-122"/>
                <a:cs typeface="Times New Roman" panose="02020603050405020304" pitchFamily="18" charset="0"/>
                <a:sym typeface="+mn-ea"/>
              </a:rPr>
              <a:t>s commerce and contribute to one nation</a:t>
            </a:r>
            <a:r>
              <a:rPr lang="en-US" sz="2800" dirty="0">
                <a:latin typeface="Times New Roman" panose="02020603050405020304" pitchFamily="18" charset="0"/>
                <a:ea typeface="微软雅黑" panose="020B0503020204020204" pitchFamily="34" charset="-122"/>
                <a:cs typeface="Times New Roman" panose="02020603050405020304" pitchFamily="18" charset="0"/>
                <a:sym typeface="+mn-ea"/>
              </a:rPr>
              <a:t>’</a:t>
            </a:r>
            <a:r>
              <a:rPr sz="2800" dirty="0">
                <a:latin typeface="Times New Roman" panose="02020603050405020304" pitchFamily="18" charset="0"/>
                <a:ea typeface="微软雅黑" panose="020B0503020204020204" pitchFamily="34" charset="-122"/>
                <a:cs typeface="Times New Roman" panose="02020603050405020304" pitchFamily="18" charset="0"/>
                <a:sym typeface="+mn-ea"/>
              </a:rPr>
              <a:t>s economy. Tourism provides jobs for many people and helps us solve or ease the social problem of unemployment. Tourism helps increase</a:t>
            </a:r>
            <a:r>
              <a:rPr lang="en-US" sz="2800" dirty="0">
                <a:latin typeface="Times New Roman" panose="02020603050405020304" pitchFamily="18" charset="0"/>
                <a:ea typeface="微软雅黑" panose="020B0503020204020204" pitchFamily="34" charset="-122"/>
                <a:cs typeface="Times New Roman" panose="02020603050405020304" pitchFamily="18" charset="0"/>
                <a:sym typeface="+mn-ea"/>
              </a:rPr>
              <a:t> </a:t>
            </a:r>
            <a:r>
              <a:rPr sz="2800" dirty="0">
                <a:latin typeface="Times New Roman" panose="02020603050405020304" pitchFamily="18" charset="0"/>
                <a:ea typeface="微软雅黑" panose="020B0503020204020204" pitchFamily="34" charset="-122"/>
                <a:cs typeface="Times New Roman" panose="02020603050405020304" pitchFamily="18" charset="0"/>
                <a:sym typeface="+mn-ea"/>
              </a:rPr>
              <a:t>understanding between peoples and helps people learn about different cultures of the world.</a:t>
            </a:r>
            <a:endParaRPr sz="2800" dirty="0">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57200" y="231140"/>
            <a:ext cx="8229600" cy="4874260"/>
          </a:xfrm>
        </p:spPr>
        <p:txBody>
          <a:bodyPr/>
          <a:lstStyle/>
          <a:p>
            <a:r>
              <a:rPr sz="2400" b="1" dirty="0">
                <a:latin typeface="微软雅黑" panose="020B0503020204020204" pitchFamily="34" charset="-122"/>
                <a:ea typeface="微软雅黑" panose="020B0503020204020204" pitchFamily="34" charset="-122"/>
                <a:sym typeface="+mn-ea"/>
              </a:rPr>
              <a:t>修改后的段落为：</a:t>
            </a:r>
            <a:endParaRPr sz="2400" b="1" dirty="0">
              <a:latin typeface="微软雅黑" panose="020B0503020204020204" pitchFamily="34" charset="-122"/>
              <a:ea typeface="微软雅黑" panose="020B0503020204020204" pitchFamily="34" charset="-122"/>
              <a:sym typeface="+mn-ea"/>
            </a:endParaRPr>
          </a:p>
          <a:p>
            <a:r>
              <a:rPr sz="2800" dirty="0">
                <a:latin typeface="Times New Roman" panose="02020603050405020304" pitchFamily="18" charset="0"/>
                <a:ea typeface="微软雅黑" panose="020B0503020204020204" pitchFamily="34" charset="-122"/>
                <a:cs typeface="Times New Roman" panose="02020603050405020304" pitchFamily="18" charset="0"/>
                <a:sym typeface="+mn-ea"/>
              </a:rPr>
              <a:t>To develop tourism has many advantages. </a:t>
            </a:r>
            <a:r>
              <a:rPr sz="28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In the first place</a:t>
            </a:r>
            <a:r>
              <a:rPr sz="2800" dirty="0">
                <a:latin typeface="Times New Roman" panose="02020603050405020304" pitchFamily="18" charset="0"/>
                <a:ea typeface="微软雅黑" panose="020B0503020204020204" pitchFamily="34" charset="-122"/>
                <a:cs typeface="Times New Roman" panose="02020603050405020304" pitchFamily="18" charset="0"/>
                <a:sym typeface="+mn-ea"/>
              </a:rPr>
              <a:t>, tourism helps develop a nation</a:t>
            </a:r>
            <a:r>
              <a:rPr lang="en-US" sz="2800" dirty="0">
                <a:latin typeface="Times New Roman" panose="02020603050405020304" pitchFamily="18" charset="0"/>
                <a:ea typeface="微软雅黑" panose="020B0503020204020204" pitchFamily="34" charset="-122"/>
                <a:cs typeface="Times New Roman" panose="02020603050405020304" pitchFamily="18" charset="0"/>
                <a:sym typeface="+mn-ea"/>
              </a:rPr>
              <a:t>’</a:t>
            </a:r>
            <a:r>
              <a:rPr sz="2800" dirty="0">
                <a:latin typeface="Times New Roman" panose="02020603050405020304" pitchFamily="18" charset="0"/>
                <a:ea typeface="微软雅黑" panose="020B0503020204020204" pitchFamily="34" charset="-122"/>
                <a:cs typeface="Times New Roman" panose="02020603050405020304" pitchFamily="18" charset="0"/>
                <a:sym typeface="+mn-ea"/>
              </a:rPr>
              <a:t>s commerce and contribute to one nation</a:t>
            </a:r>
            <a:r>
              <a:rPr lang="en-US" sz="2800" dirty="0">
                <a:latin typeface="Times New Roman" panose="02020603050405020304" pitchFamily="18" charset="0"/>
                <a:ea typeface="微软雅黑" panose="020B0503020204020204" pitchFamily="34" charset="-122"/>
                <a:cs typeface="Times New Roman" panose="02020603050405020304" pitchFamily="18" charset="0"/>
                <a:sym typeface="+mn-ea"/>
              </a:rPr>
              <a:t>’</a:t>
            </a:r>
            <a:r>
              <a:rPr sz="2800" dirty="0">
                <a:latin typeface="Times New Roman" panose="02020603050405020304" pitchFamily="18" charset="0"/>
                <a:ea typeface="微软雅黑" panose="020B0503020204020204" pitchFamily="34" charset="-122"/>
                <a:cs typeface="Times New Roman" panose="02020603050405020304" pitchFamily="18" charset="0"/>
                <a:sym typeface="+mn-ea"/>
              </a:rPr>
              <a:t>s economy. </a:t>
            </a:r>
            <a:r>
              <a:rPr sz="28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In the second place</a:t>
            </a:r>
            <a:r>
              <a:rPr sz="2800" dirty="0">
                <a:latin typeface="Times New Roman" panose="02020603050405020304" pitchFamily="18" charset="0"/>
                <a:ea typeface="微软雅黑" panose="020B0503020204020204" pitchFamily="34" charset="-122"/>
                <a:cs typeface="Times New Roman" panose="02020603050405020304" pitchFamily="18" charset="0"/>
                <a:sym typeface="+mn-ea"/>
              </a:rPr>
              <a:t>, tourism provides jobs for many people and helps us solve or ease the social problem of unemployment. </a:t>
            </a:r>
            <a:r>
              <a:rPr lang="en-US" sz="28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Finally</a:t>
            </a:r>
            <a:r>
              <a:rPr lang="en-US" sz="2800" dirty="0">
                <a:latin typeface="Times New Roman" panose="02020603050405020304" pitchFamily="18" charset="0"/>
                <a:ea typeface="微软雅黑" panose="020B0503020204020204" pitchFamily="34" charset="-122"/>
                <a:cs typeface="Times New Roman" panose="02020603050405020304" pitchFamily="18" charset="0"/>
                <a:sym typeface="+mn-ea"/>
              </a:rPr>
              <a:t>,</a:t>
            </a:r>
            <a:r>
              <a:rPr sz="2800" dirty="0">
                <a:latin typeface="Times New Roman" panose="02020603050405020304" pitchFamily="18" charset="0"/>
                <a:ea typeface="微软雅黑" panose="020B0503020204020204" pitchFamily="34" charset="-122"/>
                <a:cs typeface="Times New Roman" panose="02020603050405020304" pitchFamily="18" charset="0"/>
                <a:sym typeface="+mn-ea"/>
              </a:rPr>
              <a:t> tourism helps increase understanding between peoples and helps people learn about different cultures of the world.</a:t>
            </a:r>
            <a:endParaRPr sz="2800" dirty="0">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a:xfrm>
            <a:off x="457200" y="67945"/>
            <a:ext cx="8229600" cy="589915"/>
          </a:xfrm>
        </p:spPr>
        <p:txBody>
          <a:bodyPr vert="horz" wrap="square" lIns="76199" tIns="38099" rIns="76199" bIns="38099" anchor="b" anchorCtr="0"/>
          <a:lstStyle/>
          <a:p>
            <a:pPr algn="l" eaLnBrk="1" hangingPunct="1"/>
            <a:r>
              <a:rPr lang="en-US" altLang="zh-CN" sz="3200" b="1" dirty="0">
                <a:latin typeface="Calibri" panose="020F0502020204030204" pitchFamily="34" charset="0"/>
                <a:ea typeface="微软雅黑" panose="020B0503020204020204" pitchFamily="34" charset="-122"/>
                <a:cs typeface="微软雅黑" panose="020B0503020204020204" pitchFamily="34" charset="-122"/>
                <a:sym typeface="+mn-ea"/>
              </a:rPr>
              <a:t>② </a:t>
            </a:r>
            <a:r>
              <a:rPr lang="zh-CN" altLang="en-US" sz="3200" b="1" dirty="0">
                <a:latin typeface="微软雅黑" panose="020B0503020204020204" pitchFamily="34" charset="-122"/>
                <a:ea typeface="微软雅黑" panose="020B0503020204020204" pitchFamily="34" charset="-122"/>
                <a:cs typeface="微软雅黑" panose="020B0503020204020204" pitchFamily="34" charset="-122"/>
                <a:sym typeface="+mn-ea"/>
              </a:rPr>
              <a:t>常用过渡语</a:t>
            </a:r>
            <a:endParaRPr lang="zh-CN" altLang="en-US" sz="32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内容占位符 2"/>
          <p:cNvSpPr>
            <a:spLocks noGrp="1"/>
          </p:cNvSpPr>
          <p:nvPr>
            <p:ph idx="1"/>
          </p:nvPr>
        </p:nvSpPr>
        <p:spPr>
          <a:xfrm>
            <a:off x="504190" y="684530"/>
            <a:ext cx="7720330" cy="4933950"/>
          </a:xfrm>
        </p:spPr>
        <p:txBody>
          <a:bodyPr vert="horz" wrap="square" lIns="76199" tIns="38099" rIns="76199" bIns="38099"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a:pPr>
            <a:r>
              <a:rPr kumimoji="0" lang="en-US" altLang="zh-CN" sz="2000" b="0" i="0" u="none" strike="noStrike" kern="0" cap="none" spc="0" normalizeH="0" baseline="0" noProof="0" dirty="0">
                <a:ln>
                  <a:noFill/>
                </a:ln>
                <a:solidFill>
                  <a:schemeClr val="tx1"/>
                </a:solidFill>
                <a:effectLst/>
                <a:uLnTx/>
                <a:uFillTx/>
                <a:latin typeface="Comic Sans MS" panose="030F0702030302020204" pitchFamily="66" charset="0"/>
                <a:ea typeface="微软雅黑" panose="020B0503020204020204" pitchFamily="34" charset="-122"/>
                <a:cs typeface="Comic Sans MS" panose="030F0702030302020204" pitchFamily="66" charset="0"/>
              </a:rPr>
              <a:t>在英文写作中，要使句子与句子之间结构紧凑，逻辑严谨，连贯性强，使读者能顺着作者的思路理解原文，使用过渡</a:t>
            </a:r>
            <a:r>
              <a:rPr kumimoji="0" lang="zh-CN" altLang="en-US" sz="2000" b="0" i="0" u="none" strike="noStrike" kern="0" cap="none" spc="0" normalizeH="0" baseline="0" noProof="0" dirty="0">
                <a:ln>
                  <a:noFill/>
                </a:ln>
                <a:solidFill>
                  <a:schemeClr val="tx1"/>
                </a:solidFill>
                <a:effectLst/>
                <a:uLnTx/>
                <a:uFillTx/>
                <a:latin typeface="Comic Sans MS" panose="030F0702030302020204" pitchFamily="66" charset="0"/>
                <a:ea typeface="微软雅黑" panose="020B0503020204020204" pitchFamily="34" charset="-122"/>
                <a:cs typeface="Comic Sans MS" panose="030F0702030302020204" pitchFamily="66" charset="0"/>
              </a:rPr>
              <a:t>语</a:t>
            </a:r>
            <a:r>
              <a:rPr kumimoji="0" lang="en-US" altLang="zh-CN" sz="2000" b="0" i="0" u="none" strike="noStrike" kern="0" cap="none" spc="0" normalizeH="0" baseline="0" noProof="0" dirty="0">
                <a:ln>
                  <a:noFill/>
                </a:ln>
                <a:solidFill>
                  <a:schemeClr val="tx1"/>
                </a:solidFill>
                <a:effectLst/>
                <a:uLnTx/>
                <a:uFillTx/>
                <a:latin typeface="Comic Sans MS" panose="030F0702030302020204" pitchFamily="66" charset="0"/>
                <a:ea typeface="微软雅黑" panose="020B0503020204020204" pitchFamily="34" charset="-122"/>
                <a:cs typeface="Comic Sans MS" panose="030F0702030302020204" pitchFamily="66" charset="0"/>
              </a:rPr>
              <a:t>必不可少。过渡</a:t>
            </a:r>
            <a:r>
              <a:rPr lang="zh-CN" altLang="en-US" sz="2000" kern="0" noProof="0" dirty="0">
                <a:ln>
                  <a:noFill/>
                </a:ln>
                <a:effectLst/>
                <a:uLnTx/>
                <a:uFillTx/>
                <a:latin typeface="Comic Sans MS" panose="030F0702030302020204" pitchFamily="66" charset="0"/>
                <a:ea typeface="微软雅黑" panose="020B0503020204020204" pitchFamily="34" charset="-122"/>
                <a:cs typeface="Comic Sans MS" panose="030F0702030302020204" pitchFamily="66" charset="0"/>
                <a:sym typeface="+mn-ea"/>
              </a:rPr>
              <a:t>语</a:t>
            </a:r>
            <a:r>
              <a:rPr kumimoji="0" lang="en-US" altLang="zh-CN" sz="2000" b="0" i="0" u="none" strike="noStrike" kern="0" cap="none" spc="0" normalizeH="0" baseline="0" noProof="0" dirty="0">
                <a:ln>
                  <a:noFill/>
                </a:ln>
                <a:solidFill>
                  <a:schemeClr val="tx1"/>
                </a:solidFill>
                <a:effectLst/>
                <a:uLnTx/>
                <a:uFillTx/>
                <a:latin typeface="Comic Sans MS" panose="030F0702030302020204" pitchFamily="66" charset="0"/>
                <a:ea typeface="微软雅黑" panose="020B0503020204020204" pitchFamily="34" charset="-122"/>
                <a:cs typeface="Comic Sans MS" panose="030F0702030302020204" pitchFamily="66" charset="0"/>
              </a:rPr>
              <a:t>就是句子之间</a:t>
            </a:r>
            <a:r>
              <a:rPr kumimoji="0" lang="zh-CN" altLang="en-US" sz="2000" b="0" i="0" u="none" strike="noStrike" kern="0" cap="none" spc="0" normalizeH="0" baseline="0" noProof="0" dirty="0">
                <a:ln>
                  <a:noFill/>
                </a:ln>
                <a:solidFill>
                  <a:schemeClr val="tx1"/>
                </a:solidFill>
                <a:effectLst/>
                <a:uLnTx/>
                <a:uFillTx/>
                <a:latin typeface="Comic Sans MS" panose="030F0702030302020204" pitchFamily="66" charset="0"/>
                <a:ea typeface="微软雅黑" panose="020B0503020204020204" pitchFamily="34" charset="-122"/>
                <a:cs typeface="Comic Sans MS" panose="030F0702030302020204" pitchFamily="66" charset="0"/>
              </a:rPr>
              <a:t>、</a:t>
            </a:r>
            <a:r>
              <a:rPr kumimoji="0" lang="en-US" altLang="zh-CN" sz="2000" b="0" i="0" u="none" strike="noStrike" kern="0" cap="none" spc="0" normalizeH="0" baseline="0" noProof="0" dirty="0">
                <a:ln>
                  <a:noFill/>
                </a:ln>
                <a:solidFill>
                  <a:schemeClr val="tx1"/>
                </a:solidFill>
                <a:effectLst/>
                <a:uLnTx/>
                <a:uFillTx/>
                <a:latin typeface="Comic Sans MS" panose="030F0702030302020204" pitchFamily="66" charset="0"/>
                <a:ea typeface="微软雅黑" panose="020B0503020204020204" pitchFamily="34" charset="-122"/>
                <a:cs typeface="Comic Sans MS" panose="030F0702030302020204" pitchFamily="66" charset="0"/>
              </a:rPr>
              <a:t>段落的前后之间起连接或承上启下作用的词。</a:t>
            </a:r>
            <a:endParaRPr kumimoji="0" lang="en-US" altLang="zh-CN" sz="2000" b="0" i="0" u="none" strike="noStrike" kern="0" cap="none" spc="0" normalizeH="0" baseline="0" noProof="0" dirty="0">
              <a:ln>
                <a:noFill/>
              </a:ln>
              <a:solidFill>
                <a:schemeClr val="tx1"/>
              </a:solidFill>
              <a:effectLst/>
              <a:uLnTx/>
              <a:uFillTx/>
              <a:latin typeface="Comic Sans MS" panose="030F0702030302020204" pitchFamily="66" charset="0"/>
              <a:ea typeface="微软雅黑" panose="020B0503020204020204" pitchFamily="34" charset="-122"/>
              <a:cs typeface="Comic Sans MS" panose="030F0702030302020204" pitchFamily="66" charset="0"/>
            </a:endParaRPr>
          </a:p>
          <a:p>
            <a:pPr marL="342900" marR="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a:pPr>
            <a:r>
              <a:rPr kumimoji="0" lang="en-US" altLang="zh-CN" sz="2000" b="0" i="0" u="none" strike="noStrike" kern="0" cap="none" spc="0" normalizeH="0" baseline="0" noProof="0" dirty="0">
                <a:ln>
                  <a:noFill/>
                </a:ln>
                <a:solidFill>
                  <a:schemeClr val="tx1"/>
                </a:solidFill>
                <a:effectLst/>
                <a:uLnTx/>
                <a:uFillTx/>
                <a:latin typeface="Calibri" panose="020F0502020204030204" pitchFamily="34" charset="0"/>
                <a:ea typeface="微软雅黑" panose="020B0503020204020204" pitchFamily="34" charset="-122"/>
                <a:cs typeface="Comic Sans MS" panose="030F0702030302020204" pitchFamily="66" charset="0"/>
              </a:rPr>
              <a:t>① </a:t>
            </a:r>
            <a:r>
              <a:rPr kumimoji="0" lang="zh-CN" altLang="en-US" sz="2000" b="0" i="0" u="none" strike="noStrike" kern="0" cap="none" spc="0" normalizeH="0" baseline="0" noProof="0" dirty="0">
                <a:ln>
                  <a:noFill/>
                </a:ln>
                <a:solidFill>
                  <a:schemeClr val="tx1"/>
                </a:solidFill>
                <a:effectLst/>
                <a:uLnTx/>
                <a:uFillTx/>
                <a:latin typeface="Comic Sans MS" panose="030F0702030302020204" pitchFamily="66" charset="0"/>
                <a:ea typeface="微软雅黑" panose="020B0503020204020204" pitchFamily="34" charset="-122"/>
                <a:cs typeface="Comic Sans MS" panose="030F0702030302020204" pitchFamily="66" charset="0"/>
              </a:rPr>
              <a:t>表文章结构顺序，列举：</a:t>
            </a:r>
            <a:endParaRPr kumimoji="0" lang="zh-CN" altLang="en-US" sz="2000" b="0" i="0" u="none" strike="noStrike" kern="0" cap="none" spc="0" normalizeH="0" baseline="0" noProof="0" dirty="0">
              <a:ln>
                <a:noFill/>
              </a:ln>
              <a:solidFill>
                <a:schemeClr val="tx1"/>
              </a:solidFill>
              <a:effectLst/>
              <a:uLnTx/>
              <a:uFillTx/>
              <a:latin typeface="Comic Sans MS" panose="030F0702030302020204" pitchFamily="66" charset="0"/>
              <a:ea typeface="微软雅黑" panose="020B0503020204020204" pitchFamily="34" charset="-122"/>
              <a:cs typeface="Comic Sans MS" panose="030F0702030302020204" pitchFamily="66" charset="0"/>
            </a:endParaRPr>
          </a:p>
          <a:p>
            <a:pPr marL="342900" marR="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a:pPr>
            <a:r>
              <a:rPr kumimoji="0" lang="en-US" altLang="zh-CN" sz="2400" b="0" i="0" u="none" strike="noStrike" kern="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First of all</a:t>
            </a:r>
            <a:r>
              <a:rPr kumimoji="0" lang="zh-CN" altLang="en-US" sz="2400" b="0" i="0" u="none" strike="noStrike" kern="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r>
              <a:rPr kumimoji="0" lang="en-US" altLang="zh-CN" sz="2400" b="0" i="0" u="none" strike="noStrike" kern="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Firstly/First; Secondly/Second…And then; Finally</a:t>
            </a:r>
            <a:r>
              <a:rPr kumimoji="0" lang="zh-CN" altLang="en-US" sz="2400" b="0" i="0" u="none" strike="noStrike" kern="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r>
              <a:rPr kumimoji="0" lang="en-US" altLang="zh-CN" sz="2400" b="0" i="0" u="none" strike="noStrike" kern="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In the end</a:t>
            </a:r>
            <a:r>
              <a:rPr kumimoji="0" lang="zh-CN" altLang="en-US" sz="2400" b="0" i="0" u="none" strike="noStrike" kern="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r>
              <a:rPr kumimoji="0" lang="en-US" altLang="zh-CN" sz="2400" b="0" i="0" u="none" strike="noStrike" kern="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last....</a:t>
            </a:r>
            <a:endParaRPr kumimoji="0" lang="en-US" altLang="zh-CN" sz="2400" b="0" i="0" u="none" strike="noStrike" kern="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p>
            <a:pPr marL="342900" marR="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a:pPr>
            <a:r>
              <a:rPr kumimoji="0" lang="en-US" altLang="zh-CN" sz="2000" b="0" i="0" u="none" strike="noStrike" kern="0" cap="none" spc="0" normalizeH="0" baseline="0" noProof="0" dirty="0">
                <a:ln>
                  <a:noFill/>
                </a:ln>
                <a:solidFill>
                  <a:schemeClr val="tx1"/>
                </a:solidFill>
                <a:effectLst/>
                <a:uLnTx/>
                <a:uFillTx/>
                <a:latin typeface="Calibri" panose="020F0502020204030204" pitchFamily="34" charset="0"/>
                <a:ea typeface="微软雅黑" panose="020B0503020204020204" pitchFamily="34" charset="-122"/>
                <a:cs typeface="Comic Sans MS" panose="030F0702030302020204" pitchFamily="66" charset="0"/>
              </a:rPr>
              <a:t>② </a:t>
            </a:r>
            <a:r>
              <a:rPr kumimoji="0" lang="zh-CN" altLang="en-US" sz="2000" b="0" i="0" u="none" strike="noStrike" kern="0" cap="none" spc="0" normalizeH="0" baseline="0" noProof="0" dirty="0">
                <a:ln>
                  <a:noFill/>
                </a:ln>
                <a:solidFill>
                  <a:schemeClr val="tx1"/>
                </a:solidFill>
                <a:effectLst/>
                <a:uLnTx/>
                <a:uFillTx/>
                <a:latin typeface="Comic Sans MS" panose="030F0702030302020204" pitchFamily="66" charset="0"/>
                <a:ea typeface="微软雅黑" panose="020B0503020204020204" pitchFamily="34" charset="-122"/>
                <a:cs typeface="Comic Sans MS" panose="030F0702030302020204" pitchFamily="66" charset="0"/>
              </a:rPr>
              <a:t>表并列补充关系的，另外：</a:t>
            </a:r>
            <a:endParaRPr kumimoji="0" lang="zh-CN" altLang="en-US" sz="2000" b="0" i="0" u="none" strike="noStrike" kern="0" cap="none" spc="0" normalizeH="0" baseline="0" noProof="0" dirty="0">
              <a:ln>
                <a:noFill/>
              </a:ln>
              <a:solidFill>
                <a:schemeClr val="tx1"/>
              </a:solidFill>
              <a:effectLst/>
              <a:uLnTx/>
              <a:uFillTx/>
              <a:latin typeface="Comic Sans MS" panose="030F0702030302020204" pitchFamily="66" charset="0"/>
              <a:ea typeface="微软雅黑" panose="020B0503020204020204" pitchFamily="34" charset="-122"/>
              <a:cs typeface="Comic Sans MS" panose="030F0702030302020204" pitchFamily="66" charset="0"/>
            </a:endParaRPr>
          </a:p>
          <a:p>
            <a:pPr marL="342900" marR="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a:pPr>
            <a:r>
              <a:rPr kumimoji="0" lang="en-US" altLang="zh-CN" sz="2400" b="0" i="0" u="none" strike="noStrike" kern="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What is more</a:t>
            </a:r>
            <a:r>
              <a:rPr kumimoji="0" lang="zh-CN" altLang="en-US" sz="2400" b="0" i="0" u="none" strike="noStrike" kern="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r>
              <a:rPr kumimoji="0" lang="en-US" altLang="zh-CN" sz="2400" b="0" i="0" u="none" strike="noStrike" kern="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Besides</a:t>
            </a:r>
            <a:r>
              <a:rPr kumimoji="0" lang="zh-CN" altLang="en-US" sz="2400" b="0" i="0" u="none" strike="noStrike" kern="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r>
              <a:rPr kumimoji="0" lang="en-US" altLang="zh-CN" sz="2400" b="0" i="0" u="none" strike="noStrike" kern="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Moreover</a:t>
            </a:r>
            <a:r>
              <a:rPr kumimoji="0" lang="zh-CN" altLang="en-US" sz="2400" b="0" i="0" u="none" strike="noStrike" kern="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r>
              <a:rPr kumimoji="0" lang="en-US" altLang="zh-CN" sz="2400" b="0" i="0" u="none" strike="noStrike" kern="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Furthermore</a:t>
            </a:r>
            <a:r>
              <a:rPr kumimoji="0" lang="zh-CN" altLang="en-US" sz="2400" b="0" i="0" u="none" strike="noStrike" kern="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r>
              <a:rPr kumimoji="0" lang="en-US" altLang="zh-CN" sz="2400" b="0" i="0" u="none" strike="noStrike" kern="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In addition....</a:t>
            </a:r>
            <a:endParaRPr kumimoji="0" lang="en-US" altLang="zh-CN" sz="2400" b="0" i="0" u="none" strike="noStrike" kern="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p>
            <a:pPr marL="342900" marR="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a:pPr>
            <a:r>
              <a:rPr kumimoji="0" lang="en-US" altLang="zh-CN" sz="2000" b="0" i="0" u="none" strike="noStrike" kern="0" cap="none" spc="0" normalizeH="0" baseline="0" noProof="0" dirty="0">
                <a:ln>
                  <a:noFill/>
                </a:ln>
                <a:solidFill>
                  <a:schemeClr val="tx1"/>
                </a:solidFill>
                <a:effectLst/>
                <a:uLnTx/>
                <a:uFillTx/>
                <a:latin typeface="Calibri" panose="020F0502020204030204" pitchFamily="34" charset="0"/>
                <a:ea typeface="微软雅黑" panose="020B0503020204020204" pitchFamily="34" charset="-122"/>
                <a:cs typeface="Comic Sans MS" panose="030F0702030302020204" pitchFamily="66" charset="0"/>
              </a:rPr>
              <a:t>③ </a:t>
            </a:r>
            <a:r>
              <a:rPr kumimoji="0" lang="zh-CN" altLang="en-US" sz="2000" b="0" i="0" u="none" strike="noStrike" kern="0" cap="none" spc="0" normalizeH="0" baseline="0" noProof="0" dirty="0">
                <a:ln>
                  <a:noFill/>
                </a:ln>
                <a:solidFill>
                  <a:schemeClr val="tx1"/>
                </a:solidFill>
                <a:effectLst/>
                <a:uLnTx/>
                <a:uFillTx/>
                <a:latin typeface="Comic Sans MS" panose="030F0702030302020204" pitchFamily="66" charset="0"/>
                <a:ea typeface="微软雅黑" panose="020B0503020204020204" pitchFamily="34" charset="-122"/>
                <a:cs typeface="Comic Sans MS" panose="030F0702030302020204" pitchFamily="66" charset="0"/>
              </a:rPr>
              <a:t>表转折对比关系的：</a:t>
            </a:r>
            <a:endParaRPr kumimoji="0" lang="zh-CN" altLang="en-US" sz="2000" b="0" i="0" u="none" strike="noStrike" kern="0" cap="none" spc="0" normalizeH="0" baseline="0" noProof="0" dirty="0">
              <a:ln>
                <a:noFill/>
              </a:ln>
              <a:solidFill>
                <a:schemeClr val="tx1"/>
              </a:solidFill>
              <a:effectLst/>
              <a:uLnTx/>
              <a:uFillTx/>
              <a:latin typeface="Comic Sans MS" panose="030F0702030302020204" pitchFamily="66" charset="0"/>
              <a:ea typeface="微软雅黑" panose="020B0503020204020204" pitchFamily="34" charset="-122"/>
              <a:cs typeface="Comic Sans MS" panose="030F0702030302020204" pitchFamily="66" charset="0"/>
            </a:endParaRPr>
          </a:p>
          <a:p>
            <a:pPr marL="342900" marR="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a:pPr>
            <a:r>
              <a:rPr kumimoji="0" lang="en-US" altLang="zh-CN" sz="2400" b="0" i="0" u="none" strike="noStrike" kern="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However</a:t>
            </a:r>
            <a:r>
              <a:rPr kumimoji="0" lang="zh-CN" altLang="en-US" sz="2400" b="0" i="0" u="none" strike="noStrike" kern="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r>
              <a:rPr kumimoji="0" lang="en-US" altLang="zh-CN" sz="2400" b="0" i="0" u="none" strike="noStrike" kern="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Although +clause(</a:t>
            </a:r>
            <a:r>
              <a:rPr kumimoji="0" lang="zh-CN" altLang="en-US" sz="2400" b="0" i="0" u="none" strike="noStrike" kern="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从句</a:t>
            </a:r>
            <a:r>
              <a:rPr kumimoji="0" lang="en-US" altLang="zh-CN" sz="2400" b="0" i="0" u="none" strike="noStrike" kern="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r>
              <a:rPr kumimoji="0" lang="zh-CN" altLang="en-US" sz="2400" b="0" i="0" u="none" strike="noStrike" kern="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r>
              <a:rPr kumimoji="0" lang="en-US" altLang="zh-CN" sz="2400" b="0" i="0" u="none" strike="noStrike" kern="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On one hand…; On the other hand….</a:t>
            </a:r>
            <a:endParaRPr kumimoji="0" lang="zh-CN" altLang="en-US" sz="2400" b="0" i="0" u="none" strike="noStrike" kern="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defRPr/>
            </a:pPr>
            <a:endParaRPr kumimoji="0" lang="zh-CN" altLang="en-US" sz="2400" b="0" i="0" u="none" strike="noStrike" kern="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灯片编号占位符 3"/>
          <p:cNvSpPr txBox="1">
            <a:spLocks noGrp="1"/>
          </p:cNvSpPr>
          <p:nvPr>
            <p:ph type="sldNum" sz="quarter" idx="12"/>
          </p:nvPr>
        </p:nvSpPr>
        <p:spPr bwMode="auto"/>
        <p:txBody>
          <a:bodyPr vert="horz" wrap="square" lIns="76199" tIns="38099" rIns="76199" bIns="38099"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buNone/>
            </a:pPr>
            <a:endParaRPr lang="en-US" altLang="zh-CN" sz="1165" dirty="0">
              <a:latin typeface="Tahoma" panose="020B0604030504040204" pitchFamily="34" charset="0"/>
            </a:endParaRPr>
          </a:p>
        </p:txBody>
      </p:sp>
    </p:spTree>
  </p:cSld>
  <p:clrMapOvr>
    <a:masterClrMapping/>
  </p:clrMapOvr>
  <p:transition>
    <p:sndAc>
      <p:stSnd>
        <p:snd r:embed="rId1"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标题 1"/>
          <p:cNvSpPr>
            <a:spLocks noGrp="1" noRot="1"/>
          </p:cNvSpPr>
          <p:nvPr>
            <p:ph type="title" idx="4294967295"/>
          </p:nvPr>
        </p:nvSpPr>
        <p:spPr>
          <a:xfrm>
            <a:off x="391160" y="145415"/>
            <a:ext cx="7645400" cy="633095"/>
          </a:xfrm>
        </p:spPr>
        <p:txBody>
          <a:bodyPr vert="horz" wrap="square" lIns="76199" tIns="38099" rIns="76199" bIns="38099" anchor="t" anchorCtr="0"/>
          <a:lstStyle/>
          <a:p>
            <a:r>
              <a:rPr lang="en-US" altLang="zh-CN" sz="3200" b="1"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3200" b="1" dirty="0">
                <a:latin typeface="微软雅黑" panose="020B0503020204020204" pitchFamily="34" charset="-122"/>
                <a:ea typeface="微软雅黑" panose="020B0503020204020204" pitchFamily="34" charset="-122"/>
                <a:cs typeface="微软雅黑" panose="020B0503020204020204" pitchFamily="34" charset="-122"/>
                <a:sym typeface="+mn-ea"/>
              </a:rPr>
              <a:t>完型填空解题技巧</a:t>
            </a:r>
            <a:endParaRPr lang="zh-CN" altLang="en-US" sz="32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123" name="内容占位符 2"/>
          <p:cNvSpPr>
            <a:spLocks noGrp="1" noRot="1"/>
          </p:cNvSpPr>
          <p:nvPr>
            <p:ph idx="4294967295"/>
          </p:nvPr>
        </p:nvSpPr>
        <p:spPr>
          <a:xfrm>
            <a:off x="155575" y="777875"/>
            <a:ext cx="8538210" cy="4331335"/>
          </a:xfrm>
        </p:spPr>
        <p:txBody>
          <a:bodyPr vert="horz" wrap="square" lIns="76199" tIns="38099" rIns="76199" bIns="38099" anchor="t" anchorCtr="0"/>
          <a:lstStyle/>
          <a:p>
            <a:pPr>
              <a:lnSpc>
                <a:spcPct val="90000"/>
              </a:lnSpc>
            </a:pPr>
            <a:r>
              <a:rPr lang="en-US" altLang="zh-CN" sz="20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1. </a:t>
            </a:r>
            <a:r>
              <a:rPr lang="zh-CN" altLang="en-US" sz="20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根据并列关系解题</a:t>
            </a:r>
            <a:endParaRPr lang="zh-CN" altLang="en-US" sz="20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sz="200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    1.1 </a:t>
            </a:r>
            <a:r>
              <a:rPr lang="zh-CN" altLang="en-US" sz="200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因果关系</a:t>
            </a:r>
            <a:endParaRPr lang="zh-CN" altLang="en-US" sz="200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a:lnSpc>
                <a:spcPct val="90000"/>
              </a:lnSpc>
            </a:pPr>
            <a:r>
              <a:rPr lang="en-US" altLang="zh-CN" sz="200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    1.2 </a:t>
            </a:r>
            <a:r>
              <a:rPr lang="zh-CN" altLang="en-US" sz="200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同类关系</a:t>
            </a:r>
            <a:endParaRPr lang="zh-CN" altLang="en-US" sz="200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a:lnSpc>
                <a:spcPct val="90000"/>
              </a:lnSpc>
            </a:pPr>
            <a:r>
              <a:rPr lang="en-US" altLang="zh-CN" sz="200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    1.3 </a:t>
            </a:r>
            <a:r>
              <a:rPr lang="zh-CN" altLang="en-US" sz="200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类属关系</a:t>
            </a:r>
            <a:endParaRPr lang="zh-CN" altLang="en-US" sz="200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sz="200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    1.4 </a:t>
            </a:r>
            <a:r>
              <a:rPr lang="zh-CN" altLang="en-US" sz="200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相对关系</a:t>
            </a:r>
            <a:endParaRPr lang="zh-CN" altLang="en-US" sz="200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sz="20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2. </a:t>
            </a:r>
            <a:r>
              <a:rPr lang="zh-CN" altLang="en-US" sz="20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根据语义复现解题</a:t>
            </a:r>
            <a:endParaRPr lang="zh-CN" altLang="en-US" sz="20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sz="20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    2.1 </a:t>
            </a:r>
            <a:r>
              <a:rPr lang="zh-CN" altLang="en-US" sz="20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同词复现</a:t>
            </a:r>
            <a:endParaRPr lang="zh-CN" altLang="en-US" sz="20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a:lnSpc>
                <a:spcPct val="90000"/>
              </a:lnSpc>
            </a:pPr>
            <a:r>
              <a:rPr lang="en-US" altLang="zh-CN" sz="20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    2.2 </a:t>
            </a:r>
            <a:r>
              <a:rPr lang="zh-CN" altLang="en-US" sz="20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同义复现</a:t>
            </a:r>
            <a:endParaRPr lang="zh-CN" altLang="en-US" sz="20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sz="20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    2.3 </a:t>
            </a:r>
            <a:r>
              <a:rPr lang="zh-CN" altLang="en-US" sz="20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结构复现</a:t>
            </a:r>
            <a:endParaRPr lang="zh-CN" altLang="en-US" sz="20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sz="20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3. </a:t>
            </a:r>
            <a:r>
              <a:rPr lang="zh-CN" altLang="en-US" sz="20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根据前后搭配解题</a:t>
            </a:r>
            <a:endParaRPr lang="zh-CN" altLang="en-US" sz="20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sz="200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    3.1 </a:t>
            </a:r>
            <a:r>
              <a:rPr lang="zh-CN" altLang="en-US" sz="200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动介搭配</a:t>
            </a:r>
            <a:endParaRPr lang="zh-CN" altLang="en-US" sz="200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sz="200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    3.2 </a:t>
            </a:r>
            <a:r>
              <a:rPr lang="zh-CN" altLang="en-US" sz="200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动宾搭配</a:t>
            </a:r>
            <a:endParaRPr lang="zh-CN" altLang="en-US" sz="200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sz="200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    3.3 </a:t>
            </a:r>
            <a:r>
              <a:rPr lang="zh-CN" altLang="en-US" sz="200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句式搭配</a:t>
            </a:r>
            <a:endParaRPr lang="zh-CN" altLang="en-US" sz="20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1000"/>
                                        <p:tgtEl>
                                          <p:spTgt spid="5123">
                                            <p:txEl>
                                              <p:pRg st="0" end="0"/>
                                            </p:txEl>
                                          </p:spTgt>
                                        </p:tgtEl>
                                      </p:cBhvr>
                                    </p:animEffect>
                                    <p:anim calcmode="lin" valueType="num">
                                      <p:cBhvr>
                                        <p:cTn id="8" dur="1000" fill="hold"/>
                                        <p:tgtEl>
                                          <p:spTgt spid="51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123">
                                            <p:txEl>
                                              <p:pRg st="1" end="1"/>
                                            </p:txEl>
                                          </p:spTgt>
                                        </p:tgtEl>
                                        <p:attrNameLst>
                                          <p:attrName>style.visibility</p:attrName>
                                        </p:attrNameLst>
                                      </p:cBhvr>
                                      <p:to>
                                        <p:strVal val="visible"/>
                                      </p:to>
                                    </p:set>
                                    <p:animEffect transition="in" filter="fade">
                                      <p:cBhvr>
                                        <p:cTn id="14" dur="1000"/>
                                        <p:tgtEl>
                                          <p:spTgt spid="5123">
                                            <p:txEl>
                                              <p:pRg st="1" end="1"/>
                                            </p:txEl>
                                          </p:spTgt>
                                        </p:tgtEl>
                                      </p:cBhvr>
                                    </p:animEffect>
                                    <p:anim calcmode="lin" valueType="num">
                                      <p:cBhvr>
                                        <p:cTn id="15" dur="1000" fill="hold"/>
                                        <p:tgtEl>
                                          <p:spTgt spid="512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1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123">
                                            <p:txEl>
                                              <p:pRg st="2" end="2"/>
                                            </p:txEl>
                                          </p:spTgt>
                                        </p:tgtEl>
                                        <p:attrNameLst>
                                          <p:attrName>style.visibility</p:attrName>
                                        </p:attrNameLst>
                                      </p:cBhvr>
                                      <p:to>
                                        <p:strVal val="visible"/>
                                      </p:to>
                                    </p:set>
                                    <p:animEffect transition="in" filter="fade">
                                      <p:cBhvr>
                                        <p:cTn id="21" dur="1000"/>
                                        <p:tgtEl>
                                          <p:spTgt spid="5123">
                                            <p:txEl>
                                              <p:pRg st="2" end="2"/>
                                            </p:txEl>
                                          </p:spTgt>
                                        </p:tgtEl>
                                      </p:cBhvr>
                                    </p:animEffect>
                                    <p:anim calcmode="lin" valueType="num">
                                      <p:cBhvr>
                                        <p:cTn id="22" dur="1000" fill="hold"/>
                                        <p:tgtEl>
                                          <p:spTgt spid="512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1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123">
                                            <p:txEl>
                                              <p:pRg st="3" end="3"/>
                                            </p:txEl>
                                          </p:spTgt>
                                        </p:tgtEl>
                                        <p:attrNameLst>
                                          <p:attrName>style.visibility</p:attrName>
                                        </p:attrNameLst>
                                      </p:cBhvr>
                                      <p:to>
                                        <p:strVal val="visible"/>
                                      </p:to>
                                    </p:set>
                                    <p:animEffect transition="in" filter="fade">
                                      <p:cBhvr>
                                        <p:cTn id="28" dur="1000"/>
                                        <p:tgtEl>
                                          <p:spTgt spid="5123">
                                            <p:txEl>
                                              <p:pRg st="3" end="3"/>
                                            </p:txEl>
                                          </p:spTgt>
                                        </p:tgtEl>
                                      </p:cBhvr>
                                    </p:animEffect>
                                    <p:anim calcmode="lin" valueType="num">
                                      <p:cBhvr>
                                        <p:cTn id="29" dur="1000" fill="hold"/>
                                        <p:tgtEl>
                                          <p:spTgt spid="512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12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123">
                                            <p:txEl>
                                              <p:pRg st="4" end="4"/>
                                            </p:txEl>
                                          </p:spTgt>
                                        </p:tgtEl>
                                        <p:attrNameLst>
                                          <p:attrName>style.visibility</p:attrName>
                                        </p:attrNameLst>
                                      </p:cBhvr>
                                      <p:to>
                                        <p:strVal val="visible"/>
                                      </p:to>
                                    </p:set>
                                    <p:animEffect transition="in" filter="fade">
                                      <p:cBhvr>
                                        <p:cTn id="35" dur="1000"/>
                                        <p:tgtEl>
                                          <p:spTgt spid="5123">
                                            <p:txEl>
                                              <p:pRg st="4" end="4"/>
                                            </p:txEl>
                                          </p:spTgt>
                                        </p:tgtEl>
                                      </p:cBhvr>
                                    </p:animEffect>
                                    <p:anim calcmode="lin" valueType="num">
                                      <p:cBhvr>
                                        <p:cTn id="36" dur="1000" fill="hold"/>
                                        <p:tgtEl>
                                          <p:spTgt spid="512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12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123">
                                            <p:txEl>
                                              <p:pRg st="5" end="5"/>
                                            </p:txEl>
                                          </p:spTgt>
                                        </p:tgtEl>
                                        <p:attrNameLst>
                                          <p:attrName>style.visibility</p:attrName>
                                        </p:attrNameLst>
                                      </p:cBhvr>
                                      <p:to>
                                        <p:strVal val="visible"/>
                                      </p:to>
                                    </p:set>
                                    <p:animEffect transition="in" filter="fade">
                                      <p:cBhvr>
                                        <p:cTn id="42" dur="1000"/>
                                        <p:tgtEl>
                                          <p:spTgt spid="5123">
                                            <p:txEl>
                                              <p:pRg st="5" end="5"/>
                                            </p:txEl>
                                          </p:spTgt>
                                        </p:tgtEl>
                                      </p:cBhvr>
                                    </p:animEffect>
                                    <p:anim calcmode="lin" valueType="num">
                                      <p:cBhvr>
                                        <p:cTn id="43" dur="1000" fill="hold"/>
                                        <p:tgtEl>
                                          <p:spTgt spid="512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12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5123">
                                            <p:txEl>
                                              <p:pRg st="6" end="6"/>
                                            </p:txEl>
                                          </p:spTgt>
                                        </p:tgtEl>
                                        <p:attrNameLst>
                                          <p:attrName>style.visibility</p:attrName>
                                        </p:attrNameLst>
                                      </p:cBhvr>
                                      <p:to>
                                        <p:strVal val="visible"/>
                                      </p:to>
                                    </p:set>
                                    <p:animEffect transition="in" filter="fade">
                                      <p:cBhvr>
                                        <p:cTn id="49" dur="1000"/>
                                        <p:tgtEl>
                                          <p:spTgt spid="5123">
                                            <p:txEl>
                                              <p:pRg st="6" end="6"/>
                                            </p:txEl>
                                          </p:spTgt>
                                        </p:tgtEl>
                                      </p:cBhvr>
                                    </p:animEffect>
                                    <p:anim calcmode="lin" valueType="num">
                                      <p:cBhvr>
                                        <p:cTn id="50" dur="1000" fill="hold"/>
                                        <p:tgtEl>
                                          <p:spTgt spid="512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512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5123">
                                            <p:txEl>
                                              <p:pRg st="7" end="7"/>
                                            </p:txEl>
                                          </p:spTgt>
                                        </p:tgtEl>
                                        <p:attrNameLst>
                                          <p:attrName>style.visibility</p:attrName>
                                        </p:attrNameLst>
                                      </p:cBhvr>
                                      <p:to>
                                        <p:strVal val="visible"/>
                                      </p:to>
                                    </p:set>
                                    <p:animEffect transition="in" filter="fade">
                                      <p:cBhvr>
                                        <p:cTn id="56" dur="1000"/>
                                        <p:tgtEl>
                                          <p:spTgt spid="5123">
                                            <p:txEl>
                                              <p:pRg st="7" end="7"/>
                                            </p:txEl>
                                          </p:spTgt>
                                        </p:tgtEl>
                                      </p:cBhvr>
                                    </p:animEffect>
                                    <p:anim calcmode="lin" valueType="num">
                                      <p:cBhvr>
                                        <p:cTn id="57" dur="1000" fill="hold"/>
                                        <p:tgtEl>
                                          <p:spTgt spid="512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512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5123">
                                            <p:txEl>
                                              <p:pRg st="8" end="8"/>
                                            </p:txEl>
                                          </p:spTgt>
                                        </p:tgtEl>
                                        <p:attrNameLst>
                                          <p:attrName>style.visibility</p:attrName>
                                        </p:attrNameLst>
                                      </p:cBhvr>
                                      <p:to>
                                        <p:strVal val="visible"/>
                                      </p:to>
                                    </p:set>
                                    <p:animEffect transition="in" filter="fade">
                                      <p:cBhvr>
                                        <p:cTn id="63" dur="1000"/>
                                        <p:tgtEl>
                                          <p:spTgt spid="5123">
                                            <p:txEl>
                                              <p:pRg st="8" end="8"/>
                                            </p:txEl>
                                          </p:spTgt>
                                        </p:tgtEl>
                                      </p:cBhvr>
                                    </p:animEffect>
                                    <p:anim calcmode="lin" valueType="num">
                                      <p:cBhvr>
                                        <p:cTn id="64" dur="1000" fill="hold"/>
                                        <p:tgtEl>
                                          <p:spTgt spid="512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512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5123">
                                            <p:txEl>
                                              <p:pRg st="9" end="9"/>
                                            </p:txEl>
                                          </p:spTgt>
                                        </p:tgtEl>
                                        <p:attrNameLst>
                                          <p:attrName>style.visibility</p:attrName>
                                        </p:attrNameLst>
                                      </p:cBhvr>
                                      <p:to>
                                        <p:strVal val="visible"/>
                                      </p:to>
                                    </p:set>
                                    <p:animEffect transition="in" filter="fade">
                                      <p:cBhvr>
                                        <p:cTn id="70" dur="1000"/>
                                        <p:tgtEl>
                                          <p:spTgt spid="5123">
                                            <p:txEl>
                                              <p:pRg st="9" end="9"/>
                                            </p:txEl>
                                          </p:spTgt>
                                        </p:tgtEl>
                                      </p:cBhvr>
                                    </p:animEffect>
                                    <p:anim calcmode="lin" valueType="num">
                                      <p:cBhvr>
                                        <p:cTn id="71" dur="1000" fill="hold"/>
                                        <p:tgtEl>
                                          <p:spTgt spid="512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512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5123">
                                            <p:txEl>
                                              <p:pRg st="10" end="10"/>
                                            </p:txEl>
                                          </p:spTgt>
                                        </p:tgtEl>
                                        <p:attrNameLst>
                                          <p:attrName>style.visibility</p:attrName>
                                        </p:attrNameLst>
                                      </p:cBhvr>
                                      <p:to>
                                        <p:strVal val="visible"/>
                                      </p:to>
                                    </p:set>
                                    <p:animEffect transition="in" filter="fade">
                                      <p:cBhvr>
                                        <p:cTn id="77" dur="1000"/>
                                        <p:tgtEl>
                                          <p:spTgt spid="5123">
                                            <p:txEl>
                                              <p:pRg st="10" end="10"/>
                                            </p:txEl>
                                          </p:spTgt>
                                        </p:tgtEl>
                                      </p:cBhvr>
                                    </p:animEffect>
                                    <p:anim calcmode="lin" valueType="num">
                                      <p:cBhvr>
                                        <p:cTn id="78" dur="1000" fill="hold"/>
                                        <p:tgtEl>
                                          <p:spTgt spid="512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512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5123">
                                            <p:txEl>
                                              <p:pRg st="11" end="11"/>
                                            </p:txEl>
                                          </p:spTgt>
                                        </p:tgtEl>
                                        <p:attrNameLst>
                                          <p:attrName>style.visibility</p:attrName>
                                        </p:attrNameLst>
                                      </p:cBhvr>
                                      <p:to>
                                        <p:strVal val="visible"/>
                                      </p:to>
                                    </p:set>
                                    <p:animEffect transition="in" filter="fade">
                                      <p:cBhvr>
                                        <p:cTn id="84" dur="1000"/>
                                        <p:tgtEl>
                                          <p:spTgt spid="5123">
                                            <p:txEl>
                                              <p:pRg st="11" end="11"/>
                                            </p:txEl>
                                          </p:spTgt>
                                        </p:tgtEl>
                                      </p:cBhvr>
                                    </p:animEffect>
                                    <p:anim calcmode="lin" valueType="num">
                                      <p:cBhvr>
                                        <p:cTn id="85" dur="1000" fill="hold"/>
                                        <p:tgtEl>
                                          <p:spTgt spid="5123">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512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5123">
                                            <p:txEl>
                                              <p:pRg st="12" end="12"/>
                                            </p:txEl>
                                          </p:spTgt>
                                        </p:tgtEl>
                                        <p:attrNameLst>
                                          <p:attrName>style.visibility</p:attrName>
                                        </p:attrNameLst>
                                      </p:cBhvr>
                                      <p:to>
                                        <p:strVal val="visible"/>
                                      </p:to>
                                    </p:set>
                                    <p:animEffect transition="in" filter="fade">
                                      <p:cBhvr>
                                        <p:cTn id="91" dur="1000"/>
                                        <p:tgtEl>
                                          <p:spTgt spid="5123">
                                            <p:txEl>
                                              <p:pRg st="12" end="12"/>
                                            </p:txEl>
                                          </p:spTgt>
                                        </p:tgtEl>
                                      </p:cBhvr>
                                    </p:animEffect>
                                    <p:anim calcmode="lin" valueType="num">
                                      <p:cBhvr>
                                        <p:cTn id="92" dur="1000" fill="hold"/>
                                        <p:tgtEl>
                                          <p:spTgt spid="5123">
                                            <p:txEl>
                                              <p:pRg st="12" end="12"/>
                                            </p:txEl>
                                          </p:spTgt>
                                        </p:tgtEl>
                                        <p:attrNameLst>
                                          <p:attrName>ppt_x</p:attrName>
                                        </p:attrNameLst>
                                      </p:cBhvr>
                                      <p:tavLst>
                                        <p:tav tm="0">
                                          <p:val>
                                            <p:strVal val="#ppt_x"/>
                                          </p:val>
                                        </p:tav>
                                        <p:tav tm="100000">
                                          <p:val>
                                            <p:strVal val="#ppt_x"/>
                                          </p:val>
                                        </p:tav>
                                      </p:tavLst>
                                    </p:anim>
                                    <p:anim calcmode="lin" valueType="num">
                                      <p:cBhvr>
                                        <p:cTn id="93" dur="1000" fill="hold"/>
                                        <p:tgtEl>
                                          <p:spTgt spid="512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P spid="5123" grpI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p:nvPr>
        </p:nvSpPr>
        <p:spPr/>
        <p:txBody>
          <a:bodyPr vert="horz" wrap="square" lIns="76199" tIns="38099" rIns="76199" bIns="38099" anchor="b" anchorCtr="0"/>
          <a:lstStyle/>
          <a:p>
            <a:pPr eaLnBrk="1" hangingPunct="1"/>
            <a:endParaRPr lang="zh-CN" altLang="en-US" dirty="0"/>
          </a:p>
        </p:txBody>
      </p:sp>
      <p:sp>
        <p:nvSpPr>
          <p:cNvPr id="9219" name="内容占位符 2"/>
          <p:cNvSpPr>
            <a:spLocks noGrp="1"/>
          </p:cNvSpPr>
          <p:nvPr>
            <p:ph idx="1"/>
          </p:nvPr>
        </p:nvSpPr>
        <p:spPr>
          <a:xfrm>
            <a:off x="457835" y="180975"/>
            <a:ext cx="7766685" cy="5376545"/>
          </a:xfrm>
        </p:spPr>
        <p:txBody>
          <a:bodyPr vert="horz" wrap="square" lIns="76199" tIns="38099" rIns="76199" bIns="38099" anchor="t" anchorCtr="0"/>
          <a:lstStyle/>
          <a:p>
            <a:pPr eaLnBrk="1" hangingPunct="1"/>
            <a:r>
              <a:rPr lang="en-US" altLang="zh-CN" sz="2335" dirty="0">
                <a:latin typeface="微软雅黑" panose="020B0503020204020204" pitchFamily="34" charset="-122"/>
                <a:ea typeface="微软雅黑" panose="020B0503020204020204" pitchFamily="34" charset="-122"/>
                <a:cs typeface="Comic Sans MS" panose="030F0702030302020204" pitchFamily="66" charset="0"/>
              </a:rPr>
              <a:t>④ </a:t>
            </a:r>
            <a:r>
              <a:rPr lang="zh-CN" altLang="en-US" sz="2335" dirty="0">
                <a:latin typeface="Comic Sans MS" panose="030F0702030302020204" pitchFamily="66" charset="0"/>
                <a:ea typeface="微软雅黑" panose="020B0503020204020204" pitchFamily="34" charset="-122"/>
                <a:cs typeface="Comic Sans MS" panose="030F0702030302020204" pitchFamily="66" charset="0"/>
              </a:rPr>
              <a:t>表因果关系的：</a:t>
            </a:r>
            <a:endParaRPr lang="zh-CN" altLang="en-US" sz="2335" dirty="0">
              <a:latin typeface="Comic Sans MS" panose="030F0702030302020204" pitchFamily="66" charset="0"/>
              <a:ea typeface="微软雅黑" panose="020B0503020204020204" pitchFamily="34" charset="-122"/>
              <a:cs typeface="Comic Sans MS" panose="030F0702030302020204" pitchFamily="66" charset="0"/>
            </a:endParaRPr>
          </a:p>
          <a:p>
            <a:pPr eaLnBrk="1" hangingPunct="1"/>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Because</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Thus</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Therefore</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As a result</a:t>
            </a:r>
            <a:r>
              <a:rPr lang="en-US" altLang="zh-CN" sz="2400" kern="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a:t>
            </a:r>
            <a:endParaRPr lang="en-US" altLang="zh-CN" sz="2400" dirty="0">
              <a:latin typeface="Times New Roman" panose="02020603050405020304" pitchFamily="18" charset="0"/>
              <a:ea typeface="微软雅黑" panose="020B0503020204020204" pitchFamily="34" charset="-122"/>
              <a:cs typeface="Times New Roman" panose="02020603050405020304" pitchFamily="18" charset="0"/>
            </a:endParaRPr>
          </a:p>
          <a:p>
            <a:pPr eaLnBrk="1" hangingPunct="1"/>
            <a:r>
              <a:rPr lang="zh-CN" altLang="en-US" sz="2335" dirty="0">
                <a:latin typeface="微软雅黑" panose="020B0503020204020204" pitchFamily="34" charset="-122"/>
                <a:ea typeface="微软雅黑" panose="020B0503020204020204" pitchFamily="34" charset="-122"/>
                <a:cs typeface="Comic Sans MS" panose="030F0702030302020204" pitchFamily="66" charset="0"/>
              </a:rPr>
              <a:t>⑤</a:t>
            </a:r>
            <a:r>
              <a:rPr lang="en-US" altLang="zh-CN" sz="2335" dirty="0">
                <a:latin typeface="微软雅黑" panose="020B0503020204020204" pitchFamily="34" charset="-122"/>
                <a:ea typeface="微软雅黑" panose="020B0503020204020204" pitchFamily="34" charset="-122"/>
                <a:cs typeface="Comic Sans MS" panose="030F0702030302020204" pitchFamily="66" charset="0"/>
              </a:rPr>
              <a:t> </a:t>
            </a:r>
            <a:r>
              <a:rPr lang="zh-CN" altLang="en-US" sz="2335" dirty="0">
                <a:latin typeface="Comic Sans MS" panose="030F0702030302020204" pitchFamily="66" charset="0"/>
                <a:ea typeface="微软雅黑" panose="020B0503020204020204" pitchFamily="34" charset="-122"/>
                <a:cs typeface="Comic Sans MS" panose="030F0702030302020204" pitchFamily="66" charset="0"/>
              </a:rPr>
              <a:t>表进行举例说明：</a:t>
            </a:r>
            <a:endParaRPr lang="zh-CN" altLang="en-US" sz="2335" dirty="0">
              <a:latin typeface="Comic Sans MS" panose="030F0702030302020204" pitchFamily="66" charset="0"/>
              <a:ea typeface="微软雅黑" panose="020B0503020204020204" pitchFamily="34" charset="-122"/>
              <a:cs typeface="Comic Sans MS" panose="030F0702030302020204" pitchFamily="66" charset="0"/>
            </a:endParaRPr>
          </a:p>
          <a:p>
            <a:pPr eaLnBrk="1" hangingPunct="1"/>
            <a:r>
              <a:rPr lang="en-US" altLang="zh-CN" sz="2335" dirty="0">
                <a:latin typeface="Times New Roman" panose="02020603050405020304" pitchFamily="18" charset="0"/>
                <a:ea typeface="微软雅黑" panose="020B0503020204020204" pitchFamily="34" charset="-122"/>
                <a:cs typeface="Times New Roman" panose="02020603050405020304" pitchFamily="18" charset="0"/>
              </a:rPr>
              <a:t>For example</a:t>
            </a:r>
            <a:r>
              <a:rPr lang="zh-CN" altLang="en-US" sz="2335" dirty="0">
                <a:latin typeface="Times New Roman" panose="02020603050405020304" pitchFamily="18" charset="0"/>
                <a:ea typeface="微软雅黑" panose="020B0503020204020204" pitchFamily="34" charset="-122"/>
                <a:cs typeface="Times New Roman" panose="02020603050405020304" pitchFamily="18" charset="0"/>
              </a:rPr>
              <a:t>，句子</a:t>
            </a:r>
            <a:r>
              <a:rPr lang="en-US" altLang="zh-CN" sz="2335" dirty="0">
                <a:latin typeface="Times New Roman" panose="02020603050405020304" pitchFamily="18" charset="0"/>
                <a:ea typeface="微软雅黑" panose="020B0503020204020204" pitchFamily="34" charset="-122"/>
                <a:cs typeface="Times New Roman" panose="02020603050405020304" pitchFamily="18" charset="0"/>
              </a:rPr>
              <a:t>;    For instance</a:t>
            </a:r>
            <a:r>
              <a:rPr lang="zh-CN" altLang="en-US" sz="2335" dirty="0">
                <a:latin typeface="Times New Roman" panose="02020603050405020304" pitchFamily="18" charset="0"/>
                <a:ea typeface="微软雅黑" panose="020B0503020204020204" pitchFamily="34" charset="-122"/>
                <a:cs typeface="Times New Roman" panose="02020603050405020304" pitchFamily="18" charset="0"/>
              </a:rPr>
              <a:t>，句子</a:t>
            </a:r>
            <a:r>
              <a:rPr lang="en-US" altLang="zh-CN" sz="2335" dirty="0">
                <a:latin typeface="Times New Roman" panose="02020603050405020304" pitchFamily="18" charset="0"/>
                <a:ea typeface="微软雅黑" panose="020B0503020204020204" pitchFamily="34" charset="-122"/>
                <a:cs typeface="Times New Roman" panose="02020603050405020304" pitchFamily="18" charset="0"/>
              </a:rPr>
              <a:t>;    such as+n/doing</a:t>
            </a:r>
            <a:r>
              <a:rPr lang="en-US" altLang="zh-CN" sz="2335" kern="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a:t>
            </a:r>
            <a:endParaRPr lang="en-US" altLang="zh-CN" sz="2335" dirty="0">
              <a:latin typeface="Times New Roman" panose="02020603050405020304" pitchFamily="18" charset="0"/>
              <a:ea typeface="微软雅黑" panose="020B0503020204020204" pitchFamily="34" charset="-122"/>
              <a:cs typeface="Times New Roman" panose="02020603050405020304" pitchFamily="18" charset="0"/>
            </a:endParaRPr>
          </a:p>
          <a:p>
            <a:pPr eaLnBrk="1" hangingPunct="1"/>
            <a:r>
              <a:rPr lang="en-US" altLang="zh-CN" sz="2335" dirty="0">
                <a:latin typeface="微软雅黑" panose="020B0503020204020204" pitchFamily="34" charset="-122"/>
                <a:ea typeface="微软雅黑" panose="020B0503020204020204" pitchFamily="34" charset="-122"/>
                <a:cs typeface="Comic Sans MS" panose="030F0702030302020204" pitchFamily="66" charset="0"/>
                <a:sym typeface="+mn-ea"/>
              </a:rPr>
              <a:t>⑥ </a:t>
            </a:r>
            <a:r>
              <a:rPr lang="zh-CN" altLang="en-US" sz="2335" dirty="0">
                <a:latin typeface="Comic Sans MS" panose="030F0702030302020204" pitchFamily="66" charset="0"/>
                <a:ea typeface="微软雅黑" panose="020B0503020204020204" pitchFamily="34" charset="-122"/>
                <a:cs typeface="Comic Sans MS" panose="030F0702030302020204" pitchFamily="66" charset="0"/>
              </a:rPr>
              <a:t>表陈述事实：</a:t>
            </a:r>
            <a:endParaRPr lang="zh-CN" altLang="en-US" sz="2335" dirty="0">
              <a:latin typeface="Comic Sans MS" panose="030F0702030302020204" pitchFamily="66" charset="0"/>
              <a:ea typeface="微软雅黑" panose="020B0503020204020204" pitchFamily="34" charset="-122"/>
              <a:cs typeface="Comic Sans MS" panose="030F0702030302020204" pitchFamily="66" charset="0"/>
            </a:endParaRPr>
          </a:p>
          <a:p>
            <a:pPr eaLnBrk="1" hangingPunct="1"/>
            <a:r>
              <a:rPr lang="en-US" altLang="zh-CN" sz="2335" dirty="0">
                <a:latin typeface="Times New Roman" panose="02020603050405020304" pitchFamily="18" charset="0"/>
                <a:ea typeface="微软雅黑" panose="020B0503020204020204" pitchFamily="34" charset="-122"/>
                <a:cs typeface="Times New Roman" panose="02020603050405020304" pitchFamily="18" charset="0"/>
              </a:rPr>
              <a:t>In fact</a:t>
            </a:r>
            <a:r>
              <a:rPr lang="zh-CN" altLang="en-US" sz="2335"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335" dirty="0">
                <a:latin typeface="Times New Roman" panose="02020603050405020304" pitchFamily="18" charset="0"/>
                <a:ea typeface="微软雅黑" panose="020B0503020204020204" pitchFamily="34" charset="-122"/>
                <a:cs typeface="Times New Roman" panose="02020603050405020304" pitchFamily="18" charset="0"/>
              </a:rPr>
              <a:t>as a matter of fact</a:t>
            </a:r>
            <a:r>
              <a:rPr lang="en-US" altLang="zh-CN" sz="2335" kern="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a:t>
            </a:r>
            <a:endParaRPr lang="en-US" altLang="zh-CN" sz="2335" dirty="0">
              <a:latin typeface="Times New Roman" panose="02020603050405020304" pitchFamily="18" charset="0"/>
              <a:ea typeface="微软雅黑" panose="020B0503020204020204" pitchFamily="34" charset="-122"/>
              <a:cs typeface="Times New Roman" panose="02020603050405020304" pitchFamily="18" charset="0"/>
            </a:endParaRPr>
          </a:p>
          <a:p>
            <a:pPr eaLnBrk="1" hangingPunct="1"/>
            <a:r>
              <a:rPr lang="en-US" altLang="zh-CN" sz="2335" dirty="0">
                <a:latin typeface="微软雅黑" panose="020B0503020204020204" pitchFamily="34" charset="-122"/>
                <a:ea typeface="微软雅黑" panose="020B0503020204020204" pitchFamily="34" charset="-122"/>
                <a:cs typeface="Comic Sans MS" panose="030F0702030302020204" pitchFamily="66" charset="0"/>
                <a:sym typeface="+mn-ea"/>
              </a:rPr>
              <a:t>⑦ </a:t>
            </a:r>
            <a:r>
              <a:rPr lang="zh-CN" altLang="en-US" sz="2335" dirty="0">
                <a:latin typeface="Comic Sans MS" panose="030F0702030302020204" pitchFamily="66" charset="0"/>
                <a:ea typeface="微软雅黑" panose="020B0503020204020204" pitchFamily="34" charset="-122"/>
                <a:cs typeface="Comic Sans MS" panose="030F0702030302020204" pitchFamily="66" charset="0"/>
              </a:rPr>
              <a:t>表达自己观点：</a:t>
            </a:r>
            <a:endParaRPr lang="zh-CN" altLang="en-US" sz="2335" dirty="0">
              <a:latin typeface="Comic Sans MS" panose="030F0702030302020204" pitchFamily="66" charset="0"/>
              <a:ea typeface="微软雅黑" panose="020B0503020204020204" pitchFamily="34" charset="-122"/>
              <a:cs typeface="Comic Sans MS" panose="030F0702030302020204" pitchFamily="66" charset="0"/>
            </a:endParaRPr>
          </a:p>
          <a:p>
            <a:pPr eaLnBrk="1" hangingPunct="1"/>
            <a:r>
              <a:rPr lang="en-US" altLang="zh-CN" sz="2335" dirty="0">
                <a:latin typeface="Times New Roman" panose="02020603050405020304" pitchFamily="18" charset="0"/>
                <a:ea typeface="微软雅黑" panose="020B0503020204020204" pitchFamily="34" charset="-122"/>
                <a:cs typeface="Times New Roman" panose="02020603050405020304" pitchFamily="18" charset="0"/>
              </a:rPr>
              <a:t>As far as I know</a:t>
            </a:r>
            <a:r>
              <a:rPr lang="zh-CN" altLang="en-US" sz="2335"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335" dirty="0">
                <a:latin typeface="Times New Roman" panose="02020603050405020304" pitchFamily="18" charset="0"/>
                <a:ea typeface="微软雅黑" panose="020B0503020204020204" pitchFamily="34" charset="-122"/>
                <a:cs typeface="Times New Roman" panose="02020603050405020304" pitchFamily="18" charset="0"/>
              </a:rPr>
              <a:t>In my opinion, As far as I am concerned, From my perspective</a:t>
            </a:r>
            <a:r>
              <a:rPr lang="en-US" altLang="zh-CN" sz="2335" kern="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a:t>
            </a:r>
            <a:endParaRPr lang="en-US" altLang="zh-CN" sz="2335" dirty="0">
              <a:latin typeface="Times New Roman" panose="02020603050405020304" pitchFamily="18" charset="0"/>
              <a:ea typeface="微软雅黑" panose="020B0503020204020204" pitchFamily="34" charset="-122"/>
              <a:cs typeface="Times New Roman" panose="02020603050405020304" pitchFamily="18" charset="0"/>
            </a:endParaRPr>
          </a:p>
          <a:p>
            <a:pPr eaLnBrk="1" hangingPunct="1"/>
            <a:r>
              <a:rPr lang="en-US" altLang="zh-CN" sz="2335" dirty="0">
                <a:latin typeface="微软雅黑" panose="020B0503020204020204" pitchFamily="34" charset="-122"/>
                <a:ea typeface="微软雅黑" panose="020B0503020204020204" pitchFamily="34" charset="-122"/>
                <a:cs typeface="Comic Sans MS" panose="030F0702030302020204" pitchFamily="66" charset="0"/>
                <a:sym typeface="+mn-ea"/>
              </a:rPr>
              <a:t>⑧ </a:t>
            </a:r>
            <a:r>
              <a:rPr lang="zh-CN" altLang="en-US" sz="2335" dirty="0">
                <a:latin typeface="Comic Sans MS" panose="030F0702030302020204" pitchFamily="66" charset="0"/>
                <a:ea typeface="微软雅黑" panose="020B0503020204020204" pitchFamily="34" charset="-122"/>
                <a:cs typeface="Comic Sans MS" panose="030F0702030302020204" pitchFamily="66" charset="0"/>
              </a:rPr>
              <a:t>表总结：</a:t>
            </a:r>
            <a:endParaRPr lang="zh-CN" altLang="en-US" sz="2335" dirty="0">
              <a:latin typeface="Comic Sans MS" panose="030F0702030302020204" pitchFamily="66" charset="0"/>
              <a:ea typeface="微软雅黑" panose="020B0503020204020204" pitchFamily="34" charset="-122"/>
              <a:cs typeface="Comic Sans MS" panose="030F0702030302020204" pitchFamily="66" charset="0"/>
            </a:endParaRPr>
          </a:p>
          <a:p>
            <a:pPr eaLnBrk="1" hangingPunct="1"/>
            <a:r>
              <a:rPr lang="en-US" altLang="zh-CN" sz="2335" dirty="0">
                <a:latin typeface="Times New Roman" panose="02020603050405020304" pitchFamily="18" charset="0"/>
                <a:ea typeface="微软雅黑" panose="020B0503020204020204" pitchFamily="34" charset="-122"/>
                <a:cs typeface="Times New Roman" panose="02020603050405020304" pitchFamily="18" charset="0"/>
              </a:rPr>
              <a:t>In short</a:t>
            </a:r>
            <a:r>
              <a:rPr lang="zh-CN" altLang="en-US" sz="2335"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335" dirty="0">
                <a:latin typeface="Times New Roman" panose="02020603050405020304" pitchFamily="18" charset="0"/>
                <a:ea typeface="微软雅黑" panose="020B0503020204020204" pitchFamily="34" charset="-122"/>
                <a:cs typeface="Times New Roman" panose="02020603050405020304" pitchFamily="18" charset="0"/>
              </a:rPr>
              <a:t>In a word</a:t>
            </a:r>
            <a:r>
              <a:rPr lang="zh-CN" altLang="en-US" sz="2335"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335" dirty="0">
                <a:latin typeface="Times New Roman" panose="02020603050405020304" pitchFamily="18" charset="0"/>
                <a:ea typeface="微软雅黑" panose="020B0503020204020204" pitchFamily="34" charset="-122"/>
                <a:cs typeface="Times New Roman" panose="02020603050405020304" pitchFamily="18" charset="0"/>
              </a:rPr>
              <a:t>In conclusion</a:t>
            </a:r>
            <a:r>
              <a:rPr lang="zh-CN" altLang="en-US" sz="2335"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335" dirty="0">
                <a:latin typeface="Times New Roman" panose="02020603050405020304" pitchFamily="18" charset="0"/>
                <a:ea typeface="微软雅黑" panose="020B0503020204020204" pitchFamily="34" charset="-122"/>
                <a:cs typeface="Times New Roman" panose="02020603050405020304" pitchFamily="18" charset="0"/>
              </a:rPr>
              <a:t>In summary</a:t>
            </a:r>
            <a:r>
              <a:rPr lang="en-US" altLang="zh-CN" sz="2335" kern="0" noProof="0" dirty="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rPr>
              <a:t>....</a:t>
            </a:r>
            <a:endParaRPr lang="en-US" altLang="zh-CN" sz="2335" dirty="0">
              <a:latin typeface="Times New Roman" panose="02020603050405020304" pitchFamily="18" charset="0"/>
              <a:ea typeface="微软雅黑" panose="020B0503020204020204" pitchFamily="34" charset="-122"/>
              <a:cs typeface="Times New Roman" panose="02020603050405020304" pitchFamily="18" charset="0"/>
            </a:endParaRPr>
          </a:p>
          <a:p>
            <a:pPr eaLnBrk="1" hangingPunct="1"/>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灯片编号占位符 3"/>
          <p:cNvSpPr txBox="1">
            <a:spLocks noGrp="1"/>
          </p:cNvSpPr>
          <p:nvPr>
            <p:ph type="sldNum" sz="quarter" idx="12"/>
          </p:nvPr>
        </p:nvSpPr>
        <p:spPr bwMode="auto"/>
        <p:txBody>
          <a:bodyPr vert="horz" wrap="square" lIns="76199" tIns="38099" rIns="76199" bIns="38099"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buNone/>
            </a:pPr>
            <a:endParaRPr lang="en-US" altLang="zh-CN" sz="1165" dirty="0">
              <a:latin typeface="Tahoma" panose="020B0604030504040204" pitchFamily="34" charset="0"/>
            </a:endParaRPr>
          </a:p>
        </p:txBody>
      </p:sp>
    </p:spTree>
  </p:cSld>
  <p:clrMapOvr>
    <a:masterClrMapping/>
  </p:clrMapOvr>
  <p:transition>
    <p:sndAc>
      <p:stSnd>
        <p:snd r:embed="rId1"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1000"/>
                                        <p:tgtEl>
                                          <p:spTgt spid="9219">
                                            <p:txEl>
                                              <p:pRg st="0" end="0"/>
                                            </p:txEl>
                                          </p:spTgt>
                                        </p:tgtEl>
                                      </p:cBhvr>
                                    </p:animEffect>
                                    <p:anim calcmode="lin" valueType="num">
                                      <p:cBhvr>
                                        <p:cTn id="8" dur="1000" fill="hold"/>
                                        <p:tgtEl>
                                          <p:spTgt spid="921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2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219">
                                            <p:txEl>
                                              <p:pRg st="1" end="1"/>
                                            </p:txEl>
                                          </p:spTgt>
                                        </p:tgtEl>
                                        <p:attrNameLst>
                                          <p:attrName>style.visibility</p:attrName>
                                        </p:attrNameLst>
                                      </p:cBhvr>
                                      <p:to>
                                        <p:strVal val="visible"/>
                                      </p:to>
                                    </p:set>
                                    <p:animEffect transition="in" filter="fade">
                                      <p:cBhvr>
                                        <p:cTn id="14" dur="1000"/>
                                        <p:tgtEl>
                                          <p:spTgt spid="9219">
                                            <p:txEl>
                                              <p:pRg st="1" end="1"/>
                                            </p:txEl>
                                          </p:spTgt>
                                        </p:tgtEl>
                                      </p:cBhvr>
                                    </p:animEffect>
                                    <p:anim calcmode="lin" valueType="num">
                                      <p:cBhvr>
                                        <p:cTn id="15" dur="1000" fill="hold"/>
                                        <p:tgtEl>
                                          <p:spTgt spid="921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21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219">
                                            <p:txEl>
                                              <p:pRg st="2" end="2"/>
                                            </p:txEl>
                                          </p:spTgt>
                                        </p:tgtEl>
                                        <p:attrNameLst>
                                          <p:attrName>style.visibility</p:attrName>
                                        </p:attrNameLst>
                                      </p:cBhvr>
                                      <p:to>
                                        <p:strVal val="visible"/>
                                      </p:to>
                                    </p:set>
                                    <p:animEffect transition="in" filter="fade">
                                      <p:cBhvr>
                                        <p:cTn id="21" dur="1000"/>
                                        <p:tgtEl>
                                          <p:spTgt spid="9219">
                                            <p:txEl>
                                              <p:pRg st="2" end="2"/>
                                            </p:txEl>
                                          </p:spTgt>
                                        </p:tgtEl>
                                      </p:cBhvr>
                                    </p:animEffect>
                                    <p:anim calcmode="lin" valueType="num">
                                      <p:cBhvr>
                                        <p:cTn id="22" dur="1000" fill="hold"/>
                                        <p:tgtEl>
                                          <p:spTgt spid="921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21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219">
                                            <p:txEl>
                                              <p:pRg st="3" end="3"/>
                                            </p:txEl>
                                          </p:spTgt>
                                        </p:tgtEl>
                                        <p:attrNameLst>
                                          <p:attrName>style.visibility</p:attrName>
                                        </p:attrNameLst>
                                      </p:cBhvr>
                                      <p:to>
                                        <p:strVal val="visible"/>
                                      </p:to>
                                    </p:set>
                                    <p:animEffect transition="in" filter="fade">
                                      <p:cBhvr>
                                        <p:cTn id="28" dur="1000"/>
                                        <p:tgtEl>
                                          <p:spTgt spid="9219">
                                            <p:txEl>
                                              <p:pRg st="3" end="3"/>
                                            </p:txEl>
                                          </p:spTgt>
                                        </p:tgtEl>
                                      </p:cBhvr>
                                    </p:animEffect>
                                    <p:anim calcmode="lin" valueType="num">
                                      <p:cBhvr>
                                        <p:cTn id="29" dur="1000" fill="hold"/>
                                        <p:tgtEl>
                                          <p:spTgt spid="921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921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219">
                                            <p:txEl>
                                              <p:pRg st="4" end="4"/>
                                            </p:txEl>
                                          </p:spTgt>
                                        </p:tgtEl>
                                        <p:attrNameLst>
                                          <p:attrName>style.visibility</p:attrName>
                                        </p:attrNameLst>
                                      </p:cBhvr>
                                      <p:to>
                                        <p:strVal val="visible"/>
                                      </p:to>
                                    </p:set>
                                    <p:animEffect transition="in" filter="fade">
                                      <p:cBhvr>
                                        <p:cTn id="35" dur="1000"/>
                                        <p:tgtEl>
                                          <p:spTgt spid="9219">
                                            <p:txEl>
                                              <p:pRg st="4" end="4"/>
                                            </p:txEl>
                                          </p:spTgt>
                                        </p:tgtEl>
                                      </p:cBhvr>
                                    </p:animEffect>
                                    <p:anim calcmode="lin" valueType="num">
                                      <p:cBhvr>
                                        <p:cTn id="36" dur="1000" fill="hold"/>
                                        <p:tgtEl>
                                          <p:spTgt spid="9219">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921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219">
                                            <p:txEl>
                                              <p:pRg st="5" end="5"/>
                                            </p:txEl>
                                          </p:spTgt>
                                        </p:tgtEl>
                                        <p:attrNameLst>
                                          <p:attrName>style.visibility</p:attrName>
                                        </p:attrNameLst>
                                      </p:cBhvr>
                                      <p:to>
                                        <p:strVal val="visible"/>
                                      </p:to>
                                    </p:set>
                                    <p:animEffect transition="in" filter="fade">
                                      <p:cBhvr>
                                        <p:cTn id="42" dur="1000"/>
                                        <p:tgtEl>
                                          <p:spTgt spid="9219">
                                            <p:txEl>
                                              <p:pRg st="5" end="5"/>
                                            </p:txEl>
                                          </p:spTgt>
                                        </p:tgtEl>
                                      </p:cBhvr>
                                    </p:animEffect>
                                    <p:anim calcmode="lin" valueType="num">
                                      <p:cBhvr>
                                        <p:cTn id="43" dur="1000" fill="hold"/>
                                        <p:tgtEl>
                                          <p:spTgt spid="9219">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921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9219">
                                            <p:txEl>
                                              <p:pRg st="6" end="6"/>
                                            </p:txEl>
                                          </p:spTgt>
                                        </p:tgtEl>
                                        <p:attrNameLst>
                                          <p:attrName>style.visibility</p:attrName>
                                        </p:attrNameLst>
                                      </p:cBhvr>
                                      <p:to>
                                        <p:strVal val="visible"/>
                                      </p:to>
                                    </p:set>
                                    <p:animEffect transition="in" filter="fade">
                                      <p:cBhvr>
                                        <p:cTn id="49" dur="1000"/>
                                        <p:tgtEl>
                                          <p:spTgt spid="9219">
                                            <p:txEl>
                                              <p:pRg st="6" end="6"/>
                                            </p:txEl>
                                          </p:spTgt>
                                        </p:tgtEl>
                                      </p:cBhvr>
                                    </p:animEffect>
                                    <p:anim calcmode="lin" valueType="num">
                                      <p:cBhvr>
                                        <p:cTn id="50" dur="1000" fill="hold"/>
                                        <p:tgtEl>
                                          <p:spTgt spid="9219">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921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9219">
                                            <p:txEl>
                                              <p:pRg st="7" end="7"/>
                                            </p:txEl>
                                          </p:spTgt>
                                        </p:tgtEl>
                                        <p:attrNameLst>
                                          <p:attrName>style.visibility</p:attrName>
                                        </p:attrNameLst>
                                      </p:cBhvr>
                                      <p:to>
                                        <p:strVal val="visible"/>
                                      </p:to>
                                    </p:set>
                                    <p:animEffect transition="in" filter="fade">
                                      <p:cBhvr>
                                        <p:cTn id="56" dur="1000"/>
                                        <p:tgtEl>
                                          <p:spTgt spid="9219">
                                            <p:txEl>
                                              <p:pRg st="7" end="7"/>
                                            </p:txEl>
                                          </p:spTgt>
                                        </p:tgtEl>
                                      </p:cBhvr>
                                    </p:animEffect>
                                    <p:anim calcmode="lin" valueType="num">
                                      <p:cBhvr>
                                        <p:cTn id="57" dur="1000" fill="hold"/>
                                        <p:tgtEl>
                                          <p:spTgt spid="9219">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9219">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9219">
                                            <p:txEl>
                                              <p:pRg st="8" end="8"/>
                                            </p:txEl>
                                          </p:spTgt>
                                        </p:tgtEl>
                                        <p:attrNameLst>
                                          <p:attrName>style.visibility</p:attrName>
                                        </p:attrNameLst>
                                      </p:cBhvr>
                                      <p:to>
                                        <p:strVal val="visible"/>
                                      </p:to>
                                    </p:set>
                                    <p:animEffect transition="in" filter="fade">
                                      <p:cBhvr>
                                        <p:cTn id="63" dur="1000"/>
                                        <p:tgtEl>
                                          <p:spTgt spid="9219">
                                            <p:txEl>
                                              <p:pRg st="8" end="8"/>
                                            </p:txEl>
                                          </p:spTgt>
                                        </p:tgtEl>
                                      </p:cBhvr>
                                    </p:animEffect>
                                    <p:anim calcmode="lin" valueType="num">
                                      <p:cBhvr>
                                        <p:cTn id="64" dur="1000" fill="hold"/>
                                        <p:tgtEl>
                                          <p:spTgt spid="9219">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9219">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9219">
                                            <p:txEl>
                                              <p:pRg st="9" end="9"/>
                                            </p:txEl>
                                          </p:spTgt>
                                        </p:tgtEl>
                                        <p:attrNameLst>
                                          <p:attrName>style.visibility</p:attrName>
                                        </p:attrNameLst>
                                      </p:cBhvr>
                                      <p:to>
                                        <p:strVal val="visible"/>
                                      </p:to>
                                    </p:set>
                                    <p:animEffect transition="in" filter="fade">
                                      <p:cBhvr>
                                        <p:cTn id="70" dur="1000"/>
                                        <p:tgtEl>
                                          <p:spTgt spid="9219">
                                            <p:txEl>
                                              <p:pRg st="9" end="9"/>
                                            </p:txEl>
                                          </p:spTgt>
                                        </p:tgtEl>
                                      </p:cBhvr>
                                    </p:animEffect>
                                    <p:anim calcmode="lin" valueType="num">
                                      <p:cBhvr>
                                        <p:cTn id="71" dur="1000" fill="hold"/>
                                        <p:tgtEl>
                                          <p:spTgt spid="9219">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9219">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P spid="9219" grpI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p:cNvSpPr>
          <p:nvPr>
            <p:ph idx="1"/>
          </p:nvPr>
        </p:nvSpPr>
        <p:spPr>
          <a:xfrm>
            <a:off x="457200" y="200025"/>
            <a:ext cx="8229600" cy="4904740"/>
          </a:xfrm>
        </p:spPr>
        <p:txBody>
          <a:bodyPr vert="horz" wrap="square" lIns="76199" tIns="38099" rIns="76199" bIns="38099" anchor="t" anchorCtr="0"/>
          <a:lstStyle/>
          <a:p>
            <a:pPr eaLnBrk="1" hangingPunct="1">
              <a:lnSpc>
                <a:spcPct val="105000"/>
              </a:lnSpc>
              <a:buClr>
                <a:schemeClr val="tx1"/>
              </a:buClr>
            </a:pPr>
            <a:r>
              <a:rPr lang="en-US" altLang="zh-CN" sz="2800" b="1" dirty="0">
                <a:latin typeface="微软雅黑" panose="020B0503020204020204" pitchFamily="34" charset="-122"/>
                <a:ea typeface="微软雅黑" panose="020B0503020204020204" pitchFamily="34" charset="-122"/>
                <a:cs typeface="微软雅黑" panose="020B0503020204020204" pitchFamily="34" charset="-122"/>
                <a:sym typeface="+mn-ea"/>
              </a:rPr>
              <a:t>2. 3 段落写作常用方法</a:t>
            </a:r>
            <a:endParaRPr lang="en-US" altLang="zh-CN" sz="2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eaLnBrk="1" hangingPunct="1">
              <a:lnSpc>
                <a:spcPct val="105000"/>
              </a:lnSpc>
              <a:buClr>
                <a:schemeClr val="tx1"/>
              </a:buClr>
            </a:pPr>
            <a:r>
              <a:rPr lang="en-US" altLang="zh-CN"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① 列举法</a:t>
            </a:r>
            <a:endParaRPr lang="en-US" altLang="zh-CN"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eaLnBrk="1" hangingPunct="1">
              <a:lnSpc>
                <a:spcPct val="105000"/>
              </a:lnSpc>
              <a:buClr>
                <a:schemeClr val="tx1"/>
              </a:buClr>
            </a:pPr>
            <a:r>
              <a:rPr lang="en-US" altLang="zh-CN"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② 举例法</a:t>
            </a:r>
            <a:endParaRPr lang="en-US" altLang="zh-CN"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eaLnBrk="1" hangingPunct="1">
              <a:lnSpc>
                <a:spcPct val="105000"/>
              </a:lnSpc>
              <a:buClr>
                <a:schemeClr val="tx1"/>
              </a:buClr>
            </a:pPr>
            <a:r>
              <a:rPr lang="en-US" altLang="zh-CN"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③ 比较和对</a:t>
            </a:r>
            <a:r>
              <a:rPr lang="zh-CN" altLang="en-US"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比</a:t>
            </a:r>
            <a:r>
              <a:rPr lang="en-US" altLang="zh-CN"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法</a:t>
            </a:r>
            <a:endParaRPr lang="en-US" altLang="zh-CN"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eaLnBrk="1" hangingPunct="1">
              <a:lnSpc>
                <a:spcPct val="105000"/>
              </a:lnSpc>
              <a:buClr>
                <a:schemeClr val="tx1"/>
              </a:buClr>
            </a:pPr>
            <a:r>
              <a:rPr lang="en-US" altLang="zh-CN"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④ 因果法</a:t>
            </a:r>
            <a:endParaRPr lang="en-US" altLang="zh-CN" sz="2335" dirty="0">
              <a:solidFill>
                <a:srgbClr val="CC0000"/>
              </a:solidFill>
              <a:latin typeface="Arial Black" panose="020B0A04020102020204" pitchFamily="34" charset="0"/>
            </a:endParaRPr>
          </a:p>
        </p:txBody>
      </p:sp>
      <p:sp>
        <p:nvSpPr>
          <p:cNvPr id="37891" name="Text Box 3"/>
          <p:cNvSpPr txBox="1"/>
          <p:nvPr/>
        </p:nvSpPr>
        <p:spPr>
          <a:xfrm flipV="1">
            <a:off x="1369060" y="1024255"/>
            <a:ext cx="7354570" cy="76200"/>
          </a:xfrm>
          <a:prstGeom prst="rect">
            <a:avLst/>
          </a:prstGeom>
          <a:noFill/>
          <a:ln w="9525">
            <a:noFill/>
          </a:ln>
        </p:spPr>
        <p:txBody>
          <a:bodyPr wrap="square">
            <a:noAutofit/>
          </a:bodyPr>
          <a:lstStyle/>
          <a:p>
            <a:r>
              <a:rPr lang="en-US" altLang="zh-CN" sz="3665" dirty="0">
                <a:solidFill>
                  <a:srgbClr val="0000CC"/>
                </a:solidFill>
                <a:latin typeface="Arial Black" panose="020B0A04020102020204" pitchFamily="34" charset="0"/>
              </a:rPr>
              <a:t> </a:t>
            </a:r>
            <a:endParaRPr lang="en-US" altLang="zh-CN" sz="3665" dirty="0">
              <a:solidFill>
                <a:srgbClr val="0000CC"/>
              </a:solidFill>
              <a:latin typeface="Arial Black" panose="020B0A040201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7890">
                                            <p:txEl>
                                              <p:pRg st="0" end="0"/>
                                            </p:txEl>
                                          </p:spTgt>
                                        </p:tgtEl>
                                        <p:attrNameLst>
                                          <p:attrName>style.visibility</p:attrName>
                                        </p:attrNameLst>
                                      </p:cBhvr>
                                      <p:to>
                                        <p:strVal val="visible"/>
                                      </p:to>
                                    </p:set>
                                    <p:animEffect transition="in" filter="fade">
                                      <p:cBhvr>
                                        <p:cTn id="7" dur="1000"/>
                                        <p:tgtEl>
                                          <p:spTgt spid="37890">
                                            <p:txEl>
                                              <p:pRg st="0" end="0"/>
                                            </p:txEl>
                                          </p:spTgt>
                                        </p:tgtEl>
                                      </p:cBhvr>
                                    </p:animEffect>
                                    <p:anim calcmode="lin" valueType="num">
                                      <p:cBhvr>
                                        <p:cTn id="8" dur="1000" fill="hold"/>
                                        <p:tgtEl>
                                          <p:spTgt spid="3789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789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7890">
                                            <p:txEl>
                                              <p:pRg st="1" end="1"/>
                                            </p:txEl>
                                          </p:spTgt>
                                        </p:tgtEl>
                                        <p:attrNameLst>
                                          <p:attrName>style.visibility</p:attrName>
                                        </p:attrNameLst>
                                      </p:cBhvr>
                                      <p:to>
                                        <p:strVal val="visible"/>
                                      </p:to>
                                    </p:set>
                                    <p:animEffect transition="in" filter="fade">
                                      <p:cBhvr>
                                        <p:cTn id="14" dur="1000"/>
                                        <p:tgtEl>
                                          <p:spTgt spid="37890">
                                            <p:txEl>
                                              <p:pRg st="1" end="1"/>
                                            </p:txEl>
                                          </p:spTgt>
                                        </p:tgtEl>
                                      </p:cBhvr>
                                    </p:animEffect>
                                    <p:anim calcmode="lin" valueType="num">
                                      <p:cBhvr>
                                        <p:cTn id="15" dur="1000" fill="hold"/>
                                        <p:tgtEl>
                                          <p:spTgt spid="3789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789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7890">
                                            <p:txEl>
                                              <p:pRg st="2" end="2"/>
                                            </p:txEl>
                                          </p:spTgt>
                                        </p:tgtEl>
                                        <p:attrNameLst>
                                          <p:attrName>style.visibility</p:attrName>
                                        </p:attrNameLst>
                                      </p:cBhvr>
                                      <p:to>
                                        <p:strVal val="visible"/>
                                      </p:to>
                                    </p:set>
                                    <p:animEffect transition="in" filter="fade">
                                      <p:cBhvr>
                                        <p:cTn id="21" dur="1000"/>
                                        <p:tgtEl>
                                          <p:spTgt spid="37890">
                                            <p:txEl>
                                              <p:pRg st="2" end="2"/>
                                            </p:txEl>
                                          </p:spTgt>
                                        </p:tgtEl>
                                      </p:cBhvr>
                                    </p:animEffect>
                                    <p:anim calcmode="lin" valueType="num">
                                      <p:cBhvr>
                                        <p:cTn id="22" dur="1000" fill="hold"/>
                                        <p:tgtEl>
                                          <p:spTgt spid="3789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789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7890">
                                            <p:txEl>
                                              <p:pRg st="3" end="3"/>
                                            </p:txEl>
                                          </p:spTgt>
                                        </p:tgtEl>
                                        <p:attrNameLst>
                                          <p:attrName>style.visibility</p:attrName>
                                        </p:attrNameLst>
                                      </p:cBhvr>
                                      <p:to>
                                        <p:strVal val="visible"/>
                                      </p:to>
                                    </p:set>
                                    <p:animEffect transition="in" filter="fade">
                                      <p:cBhvr>
                                        <p:cTn id="28" dur="1000"/>
                                        <p:tgtEl>
                                          <p:spTgt spid="37890">
                                            <p:txEl>
                                              <p:pRg st="3" end="3"/>
                                            </p:txEl>
                                          </p:spTgt>
                                        </p:tgtEl>
                                      </p:cBhvr>
                                    </p:animEffect>
                                    <p:anim calcmode="lin" valueType="num">
                                      <p:cBhvr>
                                        <p:cTn id="29" dur="1000" fill="hold"/>
                                        <p:tgtEl>
                                          <p:spTgt spid="37890">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789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7890">
                                            <p:txEl>
                                              <p:pRg st="4" end="4"/>
                                            </p:txEl>
                                          </p:spTgt>
                                        </p:tgtEl>
                                        <p:attrNameLst>
                                          <p:attrName>style.visibility</p:attrName>
                                        </p:attrNameLst>
                                      </p:cBhvr>
                                      <p:to>
                                        <p:strVal val="visible"/>
                                      </p:to>
                                    </p:set>
                                    <p:animEffect transition="in" filter="fade">
                                      <p:cBhvr>
                                        <p:cTn id="35" dur="1000"/>
                                        <p:tgtEl>
                                          <p:spTgt spid="37890">
                                            <p:txEl>
                                              <p:pRg st="4" end="4"/>
                                            </p:txEl>
                                          </p:spTgt>
                                        </p:tgtEl>
                                      </p:cBhvr>
                                    </p:animEffect>
                                    <p:anim calcmode="lin" valueType="num">
                                      <p:cBhvr>
                                        <p:cTn id="36" dur="1000" fill="hold"/>
                                        <p:tgtEl>
                                          <p:spTgt spid="37890">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789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build="p"/>
      <p:bldP spid="37890" grpI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p:cNvSpPr>
          <p:nvPr>
            <p:ph idx="1"/>
          </p:nvPr>
        </p:nvSpPr>
        <p:spPr>
          <a:xfrm>
            <a:off x="457200" y="200025"/>
            <a:ext cx="8229600" cy="4904740"/>
          </a:xfrm>
        </p:spPr>
        <p:txBody>
          <a:bodyPr vert="horz" wrap="square" lIns="76199" tIns="38099" rIns="76199" bIns="38099" anchor="t" anchorCtr="0"/>
          <a:lstStyle/>
          <a:p>
            <a:pPr eaLnBrk="1" hangingPunct="1">
              <a:lnSpc>
                <a:spcPct val="105000"/>
              </a:lnSpc>
              <a:buClr>
                <a:schemeClr val="tx1"/>
              </a:buClr>
            </a:pPr>
            <a:r>
              <a:rPr lang="en-US" altLang="zh-CN" sz="2800" dirty="0">
                <a:latin typeface="Calibri" panose="020F0502020204030204" pitchFamily="34" charset="0"/>
                <a:ea typeface="微软雅黑" panose="020B0503020204020204" pitchFamily="34" charset="-122"/>
                <a:cs typeface="微软雅黑" panose="020B0503020204020204" pitchFamily="34" charset="-122"/>
                <a:sym typeface="+mn-ea"/>
              </a:rPr>
              <a:t>① </a:t>
            </a:r>
            <a:r>
              <a:rPr lang="en-US" altLang="zh-CN" sz="2800" dirty="0">
                <a:latin typeface="微软雅黑" panose="020B0503020204020204" pitchFamily="34" charset="-122"/>
                <a:ea typeface="微软雅黑" panose="020B0503020204020204" pitchFamily="34" charset="-122"/>
                <a:cs typeface="微软雅黑" panose="020B0503020204020204" pitchFamily="34" charset="-122"/>
                <a:sym typeface="+mn-ea"/>
              </a:rPr>
              <a:t>列举法</a:t>
            </a:r>
            <a:endParaRPr lang="en-US" altLang="zh-CN"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eaLnBrk="1" hangingPunct="1">
              <a:lnSpc>
                <a:spcPct val="105000"/>
              </a:lnSpc>
              <a:buClr>
                <a:schemeClr val="tx1"/>
              </a:buClr>
            </a:pPr>
            <a:r>
              <a:rPr lang="en-US" altLang="zh-CN"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列举法是指在主题句之后列举足够的（</a:t>
            </a:r>
            <a:r>
              <a:rPr lang="zh-CN" altLang="en-US" sz="28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一般为</a:t>
            </a:r>
            <a:r>
              <a:rPr lang="en-US" altLang="zh-CN" sz="28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三个</a:t>
            </a:r>
            <a:r>
              <a:rPr lang="en-US" altLang="zh-CN"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）足以支持主题观点的具体细节</a:t>
            </a:r>
            <a:r>
              <a:rPr lang="zh-CN" altLang="en-US"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eaLnBrk="1" hangingPunct="1">
              <a:lnSpc>
                <a:spcPct val="105000"/>
              </a:lnSpc>
              <a:buClr>
                <a:schemeClr val="tx1"/>
              </a:buClr>
            </a:pPr>
            <a:r>
              <a:rPr sz="2400" b="1" dirty="0">
                <a:sym typeface="+mn-ea"/>
              </a:rPr>
              <a:t>例如：</a:t>
            </a:r>
            <a:endParaRPr sz="2400" b="1" dirty="0">
              <a:sym typeface="+mn-ea"/>
            </a:endParaRPr>
          </a:p>
          <a:p>
            <a:pPr eaLnBrk="1" hangingPunct="1">
              <a:lnSpc>
                <a:spcPct val="105000"/>
              </a:lnSpc>
              <a:buClr>
                <a:schemeClr val="tx1"/>
              </a:buClr>
            </a:pPr>
            <a:r>
              <a:rPr lang="en-US" altLang="zh-CN" sz="2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Bicycle has many advantages.</a:t>
            </a:r>
            <a:r>
              <a:rPr lang="en-US" altLang="zh-CN"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 </a:t>
            </a:r>
            <a:r>
              <a:rPr lang="en-US" altLang="zh-CN" sz="2400"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sym typeface="+mn-ea"/>
              </a:rPr>
              <a:t>Firstly</a:t>
            </a:r>
            <a:r>
              <a:rPr lang="en-US" altLang="zh-CN"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 it is handy and convenient. It can carry you to anywhere you like in city and does not need a large parking place. </a:t>
            </a:r>
            <a:r>
              <a:rPr lang="en-US" altLang="zh-CN" sz="2400"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sym typeface="+mn-ea"/>
              </a:rPr>
              <a:t>Secondly</a:t>
            </a:r>
            <a:r>
              <a:rPr lang="en-US" altLang="zh-CN"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 it is not so expensive, and therefore, every family can afford to buy it and to repair it. </a:t>
            </a:r>
            <a:r>
              <a:rPr lang="en-US" altLang="zh-CN" sz="2400"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sym typeface="+mn-ea"/>
              </a:rPr>
              <a:t>Thirdly</a:t>
            </a:r>
            <a:r>
              <a:rPr lang="en-US" altLang="zh-CN"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 it does not cause air pollution. </a:t>
            </a:r>
            <a:r>
              <a:rPr lang="en-US" altLang="zh-CN" sz="2400"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sym typeface="+mn-ea"/>
              </a:rPr>
              <a:t>Finally</a:t>
            </a:r>
            <a:r>
              <a:rPr lang="en-US" altLang="zh-CN"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 it does good to your health if you ride it regularly</a:t>
            </a:r>
            <a:r>
              <a:rPr 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a:t>
            </a:r>
            <a:endParaRPr lang="en-US" sz="2335" dirty="0">
              <a:solidFill>
                <a:srgbClr val="CC0000"/>
              </a:solidFill>
              <a:latin typeface="Times New Roman" panose="02020603050405020304" pitchFamily="18" charset="0"/>
              <a:cs typeface="Times New Roman" panose="02020603050405020304" pitchFamily="18" charset="0"/>
            </a:endParaRPr>
          </a:p>
        </p:txBody>
      </p:sp>
      <p:sp>
        <p:nvSpPr>
          <p:cNvPr id="37891" name="Text Box 3"/>
          <p:cNvSpPr txBox="1"/>
          <p:nvPr/>
        </p:nvSpPr>
        <p:spPr>
          <a:xfrm flipV="1">
            <a:off x="1369060" y="1024255"/>
            <a:ext cx="7354570" cy="76200"/>
          </a:xfrm>
          <a:prstGeom prst="rect">
            <a:avLst/>
          </a:prstGeom>
          <a:noFill/>
          <a:ln w="9525">
            <a:noFill/>
          </a:ln>
        </p:spPr>
        <p:txBody>
          <a:bodyPr wrap="square">
            <a:noAutofit/>
          </a:bodyPr>
          <a:lstStyle/>
          <a:p>
            <a:r>
              <a:rPr lang="en-US" altLang="zh-CN" sz="3665" dirty="0">
                <a:solidFill>
                  <a:srgbClr val="0000CC"/>
                </a:solidFill>
                <a:latin typeface="Arial Black" panose="020B0A04020102020204" pitchFamily="34" charset="0"/>
              </a:rPr>
              <a:t> </a:t>
            </a:r>
            <a:endParaRPr lang="en-US" altLang="zh-CN" sz="3665" dirty="0">
              <a:solidFill>
                <a:srgbClr val="0000CC"/>
              </a:solidFill>
              <a:latin typeface="Arial Black" panose="020B0A040201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7890">
                                            <p:txEl>
                                              <p:pRg st="0" end="0"/>
                                            </p:txEl>
                                          </p:spTgt>
                                        </p:tgtEl>
                                        <p:attrNameLst>
                                          <p:attrName>style.visibility</p:attrName>
                                        </p:attrNameLst>
                                      </p:cBhvr>
                                      <p:to>
                                        <p:strVal val="visible"/>
                                      </p:to>
                                    </p:set>
                                    <p:animEffect transition="in" filter="fade">
                                      <p:cBhvr>
                                        <p:cTn id="7" dur="1000"/>
                                        <p:tgtEl>
                                          <p:spTgt spid="37890">
                                            <p:txEl>
                                              <p:pRg st="0" end="0"/>
                                            </p:txEl>
                                          </p:spTgt>
                                        </p:tgtEl>
                                      </p:cBhvr>
                                    </p:animEffect>
                                    <p:anim calcmode="lin" valueType="num">
                                      <p:cBhvr>
                                        <p:cTn id="8" dur="1000" fill="hold"/>
                                        <p:tgtEl>
                                          <p:spTgt spid="3789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789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7890">
                                            <p:txEl>
                                              <p:pRg st="1" end="1"/>
                                            </p:txEl>
                                          </p:spTgt>
                                        </p:tgtEl>
                                        <p:attrNameLst>
                                          <p:attrName>style.visibility</p:attrName>
                                        </p:attrNameLst>
                                      </p:cBhvr>
                                      <p:to>
                                        <p:strVal val="visible"/>
                                      </p:to>
                                    </p:set>
                                    <p:animEffect transition="in" filter="fade">
                                      <p:cBhvr>
                                        <p:cTn id="14" dur="1000"/>
                                        <p:tgtEl>
                                          <p:spTgt spid="37890">
                                            <p:txEl>
                                              <p:pRg st="1" end="1"/>
                                            </p:txEl>
                                          </p:spTgt>
                                        </p:tgtEl>
                                      </p:cBhvr>
                                    </p:animEffect>
                                    <p:anim calcmode="lin" valueType="num">
                                      <p:cBhvr>
                                        <p:cTn id="15" dur="1000" fill="hold"/>
                                        <p:tgtEl>
                                          <p:spTgt spid="3789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789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7890">
                                            <p:txEl>
                                              <p:pRg st="2" end="2"/>
                                            </p:txEl>
                                          </p:spTgt>
                                        </p:tgtEl>
                                        <p:attrNameLst>
                                          <p:attrName>style.visibility</p:attrName>
                                        </p:attrNameLst>
                                      </p:cBhvr>
                                      <p:to>
                                        <p:strVal val="visible"/>
                                      </p:to>
                                    </p:set>
                                    <p:animEffect transition="in" filter="fade">
                                      <p:cBhvr>
                                        <p:cTn id="21" dur="1000"/>
                                        <p:tgtEl>
                                          <p:spTgt spid="37890">
                                            <p:txEl>
                                              <p:pRg st="2" end="2"/>
                                            </p:txEl>
                                          </p:spTgt>
                                        </p:tgtEl>
                                      </p:cBhvr>
                                    </p:animEffect>
                                    <p:anim calcmode="lin" valueType="num">
                                      <p:cBhvr>
                                        <p:cTn id="22" dur="1000" fill="hold"/>
                                        <p:tgtEl>
                                          <p:spTgt spid="3789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789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7890">
                                            <p:txEl>
                                              <p:pRg st="3" end="3"/>
                                            </p:txEl>
                                          </p:spTgt>
                                        </p:tgtEl>
                                        <p:attrNameLst>
                                          <p:attrName>style.visibility</p:attrName>
                                        </p:attrNameLst>
                                      </p:cBhvr>
                                      <p:to>
                                        <p:strVal val="visible"/>
                                      </p:to>
                                    </p:set>
                                    <p:animEffect transition="in" filter="fade">
                                      <p:cBhvr>
                                        <p:cTn id="28" dur="1000"/>
                                        <p:tgtEl>
                                          <p:spTgt spid="37890">
                                            <p:txEl>
                                              <p:pRg st="3" end="3"/>
                                            </p:txEl>
                                          </p:spTgt>
                                        </p:tgtEl>
                                      </p:cBhvr>
                                    </p:animEffect>
                                    <p:anim calcmode="lin" valueType="num">
                                      <p:cBhvr>
                                        <p:cTn id="29" dur="1000" fill="hold"/>
                                        <p:tgtEl>
                                          <p:spTgt spid="37890">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789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build="p"/>
      <p:bldP spid="37890" grpI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p:cNvSpPr>
          <p:nvPr>
            <p:ph idx="1"/>
          </p:nvPr>
        </p:nvSpPr>
        <p:spPr>
          <a:xfrm>
            <a:off x="457200" y="200025"/>
            <a:ext cx="8449945" cy="4904740"/>
          </a:xfrm>
        </p:spPr>
        <p:txBody>
          <a:bodyPr vert="horz" wrap="square" lIns="76199" tIns="38099" rIns="76199" bIns="38099" anchor="t" anchorCtr="0"/>
          <a:lstStyle/>
          <a:p>
            <a:pPr eaLnBrk="1" hangingPunct="1">
              <a:lnSpc>
                <a:spcPct val="105000"/>
              </a:lnSpc>
              <a:buClr>
                <a:schemeClr val="tx1"/>
              </a:buClr>
            </a:pPr>
            <a:r>
              <a:rPr lang="en-US" altLang="zh-CN" sz="2800" dirty="0">
                <a:latin typeface="Calibri" panose="020F0502020204030204" pitchFamily="34" charset="0"/>
                <a:ea typeface="微软雅黑" panose="020B0503020204020204" pitchFamily="34" charset="-122"/>
                <a:cs typeface="微软雅黑" panose="020B0503020204020204" pitchFamily="34" charset="-122"/>
                <a:sym typeface="+mn-ea"/>
              </a:rPr>
              <a:t>② </a:t>
            </a:r>
            <a:r>
              <a:rPr lang="en-US" altLang="zh-CN" sz="2800" dirty="0">
                <a:latin typeface="微软雅黑" panose="020B0503020204020204" pitchFamily="34" charset="-122"/>
                <a:ea typeface="微软雅黑" panose="020B0503020204020204" pitchFamily="34" charset="-122"/>
                <a:cs typeface="微软雅黑" panose="020B0503020204020204" pitchFamily="34" charset="-122"/>
                <a:sym typeface="+mn-ea"/>
              </a:rPr>
              <a:t>举例法</a:t>
            </a:r>
            <a:endParaRPr lang="en-US" altLang="zh-CN"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eaLnBrk="1" hangingPunct="1">
              <a:lnSpc>
                <a:spcPct val="105000"/>
              </a:lnSpc>
              <a:buClr>
                <a:schemeClr val="tx1"/>
              </a:buClr>
            </a:pPr>
            <a:r>
              <a:rPr lang="en-US" altLang="zh-CN"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举例法通常指用具体的事例来阐述主题句中包含的中心思想。</a:t>
            </a:r>
            <a:endParaRPr lang="en-US" altLang="zh-CN"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eaLnBrk="1" hangingPunct="1">
              <a:lnSpc>
                <a:spcPct val="105000"/>
              </a:lnSpc>
              <a:buClr>
                <a:schemeClr val="tx1"/>
              </a:buClr>
            </a:pPr>
            <a:r>
              <a:rPr sz="2400" b="1" dirty="0">
                <a:sym typeface="+mn-ea"/>
              </a:rPr>
              <a:t>例如：</a:t>
            </a:r>
            <a:endParaRPr sz="2400" b="1" dirty="0">
              <a:sym typeface="+mn-ea"/>
            </a:endParaRPr>
          </a:p>
          <a:p>
            <a:pPr eaLnBrk="1" hangingPunct="1">
              <a:lnSpc>
                <a:spcPct val="105000"/>
              </a:lnSpc>
              <a:buClr>
                <a:schemeClr val="tx1"/>
              </a:buClr>
            </a:pPr>
            <a:r>
              <a:rPr lang="en-US" altLang="zh-CN" sz="2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Public television </a:t>
            </a:r>
            <a:r>
              <a:rPr lang="en-US" altLang="zh-CN" sz="240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in America </a:t>
            </a:r>
            <a:r>
              <a:rPr lang="en-US" altLang="zh-CN" sz="2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presents many kinds of programs. </a:t>
            </a:r>
            <a:r>
              <a:rPr lang="en-US" altLang="zh-CN" sz="2400"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sym typeface="+mn-ea"/>
              </a:rPr>
              <a:t>There are</a:t>
            </a:r>
            <a:r>
              <a:rPr lang="en-US" altLang="zh-CN"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 news and opinion programs. </a:t>
            </a:r>
            <a:r>
              <a:rPr lang="en-US" altLang="zh-CN" sz="2400"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sym typeface="+mn-ea"/>
              </a:rPr>
              <a:t>There are</a:t>
            </a:r>
            <a:r>
              <a:rPr lang="en-US" altLang="zh-CN"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 films about social and historical events. </a:t>
            </a:r>
            <a:r>
              <a:rPr lang="en-US" altLang="zh-CN" sz="2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And</a:t>
            </a:r>
            <a:r>
              <a:rPr lang="en-US" altLang="zh-CN"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 </a:t>
            </a:r>
            <a:r>
              <a:rPr lang="en-US" altLang="zh-CN" sz="2400"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sym typeface="+mn-ea"/>
              </a:rPr>
              <a:t>there are</a:t>
            </a:r>
            <a:r>
              <a:rPr lang="en-US" altLang="zh-CN"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 shows about science and nature. </a:t>
            </a:r>
            <a:r>
              <a:rPr lang="en-US" altLang="zh-CN" sz="2400"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sym typeface="+mn-ea"/>
              </a:rPr>
              <a:t>There are</a:t>
            </a:r>
            <a:r>
              <a:rPr lang="en-US" altLang="zh-CN"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 shows to teach people how to cook, grow vegetables or fix a house. </a:t>
            </a:r>
            <a:r>
              <a:rPr lang="en-US" altLang="zh-CN" sz="2400"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sym typeface="+mn-ea"/>
              </a:rPr>
              <a:t>There are</a:t>
            </a:r>
            <a:r>
              <a:rPr lang="en-US" altLang="zh-CN"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 many drama programs produced in Britain. </a:t>
            </a:r>
            <a:r>
              <a:rPr lang="en-US" altLang="zh-CN" sz="2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And</a:t>
            </a:r>
            <a:r>
              <a:rPr lang="en-US" altLang="zh-CN"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 </a:t>
            </a:r>
            <a:r>
              <a:rPr lang="en-US" altLang="zh-CN" sz="2400"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sym typeface="+mn-ea"/>
              </a:rPr>
              <a:t>there are </a:t>
            </a:r>
            <a:r>
              <a:rPr lang="en-US" altLang="zh-CN"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programs that present music, dance and theater of America.</a:t>
            </a:r>
            <a:br>
              <a:rPr lang="en-US" altLang="zh-CN" sz="2400" dirty="0">
                <a:solidFill>
                  <a:schemeClr val="tx1"/>
                </a:solidFill>
                <a:latin typeface="Times New Roman" panose="02020603050405020304" pitchFamily="18" charset="0"/>
                <a:cs typeface="Times New Roman" panose="02020603050405020304" pitchFamily="18" charset="0"/>
              </a:rPr>
            </a:br>
            <a:endParaRPr lang="en-US" altLang="zh-CN" sz="2400" dirty="0">
              <a:solidFill>
                <a:schemeClr val="tx1"/>
              </a:solidFill>
              <a:latin typeface="Times New Roman" panose="02020603050405020304" pitchFamily="18" charset="0"/>
              <a:cs typeface="Times New Roman" panose="02020603050405020304" pitchFamily="18" charset="0"/>
            </a:endParaRPr>
          </a:p>
        </p:txBody>
      </p:sp>
      <p:sp>
        <p:nvSpPr>
          <p:cNvPr id="37891" name="Text Box 3"/>
          <p:cNvSpPr txBox="1"/>
          <p:nvPr/>
        </p:nvSpPr>
        <p:spPr>
          <a:xfrm flipV="1">
            <a:off x="1332230" y="1024255"/>
            <a:ext cx="7354570" cy="76200"/>
          </a:xfrm>
          <a:prstGeom prst="rect">
            <a:avLst/>
          </a:prstGeom>
          <a:noFill/>
          <a:ln w="9525">
            <a:noFill/>
          </a:ln>
        </p:spPr>
        <p:txBody>
          <a:bodyPr wrap="square">
            <a:noAutofit/>
          </a:bodyPr>
          <a:lstStyle/>
          <a:p>
            <a:r>
              <a:rPr lang="en-US" altLang="zh-CN" sz="3665" dirty="0">
                <a:solidFill>
                  <a:srgbClr val="0000CC"/>
                </a:solidFill>
                <a:latin typeface="Arial Black" panose="020B0A04020102020204" pitchFamily="34" charset="0"/>
              </a:rPr>
              <a:t> </a:t>
            </a:r>
            <a:endParaRPr lang="en-US" altLang="zh-CN" sz="3665" dirty="0">
              <a:solidFill>
                <a:srgbClr val="0000CC"/>
              </a:solidFill>
              <a:latin typeface="Arial Black" panose="020B0A040201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7890">
                                            <p:txEl>
                                              <p:pRg st="0" end="0"/>
                                            </p:txEl>
                                          </p:spTgt>
                                        </p:tgtEl>
                                        <p:attrNameLst>
                                          <p:attrName>style.visibility</p:attrName>
                                        </p:attrNameLst>
                                      </p:cBhvr>
                                      <p:to>
                                        <p:strVal val="visible"/>
                                      </p:to>
                                    </p:set>
                                    <p:animEffect transition="in" filter="fade">
                                      <p:cBhvr>
                                        <p:cTn id="7" dur="1000"/>
                                        <p:tgtEl>
                                          <p:spTgt spid="37890">
                                            <p:txEl>
                                              <p:pRg st="0" end="0"/>
                                            </p:txEl>
                                          </p:spTgt>
                                        </p:tgtEl>
                                      </p:cBhvr>
                                    </p:animEffect>
                                    <p:anim calcmode="lin" valueType="num">
                                      <p:cBhvr>
                                        <p:cTn id="8" dur="1000" fill="hold"/>
                                        <p:tgtEl>
                                          <p:spTgt spid="3789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789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7890">
                                            <p:txEl>
                                              <p:pRg st="1" end="1"/>
                                            </p:txEl>
                                          </p:spTgt>
                                        </p:tgtEl>
                                        <p:attrNameLst>
                                          <p:attrName>style.visibility</p:attrName>
                                        </p:attrNameLst>
                                      </p:cBhvr>
                                      <p:to>
                                        <p:strVal val="visible"/>
                                      </p:to>
                                    </p:set>
                                    <p:animEffect transition="in" filter="fade">
                                      <p:cBhvr>
                                        <p:cTn id="14" dur="1000"/>
                                        <p:tgtEl>
                                          <p:spTgt spid="37890">
                                            <p:txEl>
                                              <p:pRg st="1" end="1"/>
                                            </p:txEl>
                                          </p:spTgt>
                                        </p:tgtEl>
                                      </p:cBhvr>
                                    </p:animEffect>
                                    <p:anim calcmode="lin" valueType="num">
                                      <p:cBhvr>
                                        <p:cTn id="15" dur="1000" fill="hold"/>
                                        <p:tgtEl>
                                          <p:spTgt spid="3789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789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7890">
                                            <p:txEl>
                                              <p:pRg st="2" end="2"/>
                                            </p:txEl>
                                          </p:spTgt>
                                        </p:tgtEl>
                                        <p:attrNameLst>
                                          <p:attrName>style.visibility</p:attrName>
                                        </p:attrNameLst>
                                      </p:cBhvr>
                                      <p:to>
                                        <p:strVal val="visible"/>
                                      </p:to>
                                    </p:set>
                                    <p:animEffect transition="in" filter="fade">
                                      <p:cBhvr>
                                        <p:cTn id="21" dur="1000"/>
                                        <p:tgtEl>
                                          <p:spTgt spid="37890">
                                            <p:txEl>
                                              <p:pRg st="2" end="2"/>
                                            </p:txEl>
                                          </p:spTgt>
                                        </p:tgtEl>
                                      </p:cBhvr>
                                    </p:animEffect>
                                    <p:anim calcmode="lin" valueType="num">
                                      <p:cBhvr>
                                        <p:cTn id="22" dur="1000" fill="hold"/>
                                        <p:tgtEl>
                                          <p:spTgt spid="3789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789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7890">
                                            <p:txEl>
                                              <p:pRg st="3" end="3"/>
                                            </p:txEl>
                                          </p:spTgt>
                                        </p:tgtEl>
                                        <p:attrNameLst>
                                          <p:attrName>style.visibility</p:attrName>
                                        </p:attrNameLst>
                                      </p:cBhvr>
                                      <p:to>
                                        <p:strVal val="visible"/>
                                      </p:to>
                                    </p:set>
                                    <p:animEffect transition="in" filter="fade">
                                      <p:cBhvr>
                                        <p:cTn id="28" dur="1000"/>
                                        <p:tgtEl>
                                          <p:spTgt spid="37890">
                                            <p:txEl>
                                              <p:pRg st="3" end="3"/>
                                            </p:txEl>
                                          </p:spTgt>
                                        </p:tgtEl>
                                      </p:cBhvr>
                                    </p:animEffect>
                                    <p:anim calcmode="lin" valueType="num">
                                      <p:cBhvr>
                                        <p:cTn id="29" dur="1000" fill="hold"/>
                                        <p:tgtEl>
                                          <p:spTgt spid="37890">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789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build="p"/>
      <p:bldP spid="37890" grpI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p:cNvSpPr>
          <p:nvPr>
            <p:ph idx="1"/>
          </p:nvPr>
        </p:nvSpPr>
        <p:spPr>
          <a:xfrm>
            <a:off x="457200" y="629920"/>
            <a:ext cx="8229600" cy="4474845"/>
          </a:xfrm>
        </p:spPr>
        <p:txBody>
          <a:bodyPr vert="horz" wrap="square" lIns="76199" tIns="38099" rIns="76199" bIns="38099" anchor="t" anchorCtr="0"/>
          <a:lstStyle/>
          <a:p>
            <a:pPr eaLnBrk="1" hangingPunct="1">
              <a:lnSpc>
                <a:spcPct val="105000"/>
              </a:lnSpc>
              <a:buClr>
                <a:schemeClr val="tx1"/>
              </a:buClr>
            </a:pPr>
            <a:r>
              <a:rPr lang="en-US" altLang="zh-CN"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③ 比较和对</a:t>
            </a:r>
            <a:r>
              <a:rPr lang="zh-CN" altLang="en-US"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比</a:t>
            </a:r>
            <a:r>
              <a:rPr lang="en-US" altLang="zh-CN"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法</a:t>
            </a:r>
            <a:endParaRPr lang="en-US" altLang="zh-CN"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eaLnBrk="1" hangingPunct="1">
              <a:lnSpc>
                <a:spcPct val="105000"/>
              </a:lnSpc>
              <a:buClr>
                <a:schemeClr val="tx1"/>
              </a:buClr>
            </a:pPr>
            <a:r>
              <a:rPr lang="en-US" altLang="zh-CN"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比较主要是指出两个或两个以上不同种类的事物的共同点</a:t>
            </a:r>
            <a:r>
              <a:rPr lang="zh-CN" altLang="en-US"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eaLnBrk="1" hangingPunct="1">
              <a:lnSpc>
                <a:spcPct val="105000"/>
              </a:lnSpc>
              <a:buClr>
                <a:schemeClr val="tx1"/>
              </a:buClr>
            </a:pPr>
            <a:r>
              <a:rPr lang="zh-CN" altLang="en-US"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对比</a:t>
            </a:r>
            <a:r>
              <a:rPr lang="en-US" altLang="zh-CN"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主要是指出两个或两个以上不同种类的事物的</a:t>
            </a:r>
            <a:r>
              <a:rPr lang="zh-CN" altLang="en-US"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不同之处</a:t>
            </a:r>
            <a:r>
              <a:rPr lang="en-US" altLang="zh-CN"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对比可以分为：</a:t>
            </a:r>
            <a:endParaRPr lang="en-US" altLang="zh-CN"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eaLnBrk="1" hangingPunct="1">
              <a:lnSpc>
                <a:spcPct val="105000"/>
              </a:lnSpc>
              <a:buClr>
                <a:schemeClr val="tx1"/>
              </a:buClr>
            </a:pPr>
            <a:r>
              <a:rPr lang="en-US" altLang="zh-CN" sz="28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整体对比</a:t>
            </a:r>
            <a:r>
              <a:rPr lang="en-US" altLang="zh-CN"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。即先描述A</a:t>
            </a:r>
            <a:r>
              <a:rPr lang="zh-CN" altLang="en-US"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再描述B (</a:t>
            </a:r>
            <a:r>
              <a:rPr lang="en-US" altLang="zh-CN" sz="2800"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A1, A2, A3,...</a:t>
            </a:r>
            <a:r>
              <a:rPr lang="en-US" altLang="zh-CN"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B1, B2, B3...)</a:t>
            </a:r>
            <a:endParaRPr lang="en-US" altLang="zh-CN"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eaLnBrk="1" hangingPunct="1">
              <a:lnSpc>
                <a:spcPct val="105000"/>
              </a:lnSpc>
              <a:buClr>
                <a:schemeClr val="tx1"/>
              </a:buClr>
            </a:pPr>
            <a:r>
              <a:rPr lang="en-US" altLang="zh-CN" sz="28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逐项对比</a:t>
            </a:r>
            <a:r>
              <a:rPr lang="en-US" altLang="zh-CN"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。即双方同时描述</a:t>
            </a:r>
            <a:r>
              <a:rPr lang="zh-CN" altLang="en-US"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逐点进行比较</a:t>
            </a:r>
            <a:endParaRPr lang="en-US" altLang="zh-CN"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eaLnBrk="1" hangingPunct="1">
              <a:lnSpc>
                <a:spcPct val="105000"/>
              </a:lnSpc>
              <a:buClr>
                <a:schemeClr val="tx1"/>
              </a:buClr>
            </a:pPr>
            <a:r>
              <a:rPr lang="en-US" altLang="zh-CN"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8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A1, B1</a:t>
            </a:r>
            <a:r>
              <a:rPr lang="zh-CN" altLang="en-US"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800"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mn-ea"/>
              </a:rPr>
              <a:t>A2, B2</a:t>
            </a:r>
            <a:r>
              <a:rPr lang="zh-CN" altLang="en-US"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A3, B3</a:t>
            </a:r>
            <a:r>
              <a:rPr lang="zh-CN" altLang="en-US"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br>
              <a:rPr lang="en-US" altLang="zh-CN" sz="2335" dirty="0">
                <a:solidFill>
                  <a:srgbClr val="CC0000"/>
                </a:solidFill>
                <a:latin typeface="Arial Black" panose="020B0A04020102020204" pitchFamily="34" charset="0"/>
              </a:rPr>
            </a:br>
            <a:br>
              <a:rPr lang="en-US" altLang="zh-CN" sz="2335" dirty="0">
                <a:solidFill>
                  <a:srgbClr val="CC0000"/>
                </a:solidFill>
                <a:latin typeface="Arial Black" panose="020B0A04020102020204" pitchFamily="34" charset="0"/>
              </a:rPr>
            </a:br>
            <a:br>
              <a:rPr lang="en-US" altLang="zh-CN" sz="2335" dirty="0">
                <a:solidFill>
                  <a:srgbClr val="CC0000"/>
                </a:solidFill>
                <a:latin typeface="Arial Black" panose="020B0A04020102020204" pitchFamily="34" charset="0"/>
              </a:rPr>
            </a:br>
            <a:endParaRPr lang="en-US" altLang="zh-CN" sz="2335" dirty="0">
              <a:solidFill>
                <a:srgbClr val="CC0000"/>
              </a:solidFill>
              <a:latin typeface="Arial Black" panose="020B0A04020102020204" pitchFamily="34" charset="0"/>
            </a:endParaRPr>
          </a:p>
        </p:txBody>
      </p:sp>
      <p:sp>
        <p:nvSpPr>
          <p:cNvPr id="37891" name="Text Box 3"/>
          <p:cNvSpPr txBox="1"/>
          <p:nvPr/>
        </p:nvSpPr>
        <p:spPr>
          <a:xfrm>
            <a:off x="1369219" y="396875"/>
            <a:ext cx="338455" cy="655320"/>
          </a:xfrm>
          <a:prstGeom prst="rect">
            <a:avLst/>
          </a:prstGeom>
          <a:noFill/>
          <a:ln w="9525">
            <a:noFill/>
          </a:ln>
        </p:spPr>
        <p:txBody>
          <a:bodyPr wrap="none">
            <a:spAutoFit/>
          </a:bodyPr>
          <a:lstStyle/>
          <a:p>
            <a:r>
              <a:rPr lang="en-US" altLang="zh-CN" sz="3665" dirty="0">
                <a:solidFill>
                  <a:srgbClr val="0000CC"/>
                </a:solidFill>
                <a:latin typeface="Arial Black" panose="020B0A04020102020204" pitchFamily="34" charset="0"/>
              </a:rPr>
              <a:t> </a:t>
            </a:r>
            <a:endParaRPr lang="en-US" altLang="zh-CN" sz="3665" dirty="0">
              <a:solidFill>
                <a:srgbClr val="0000CC"/>
              </a:solidFill>
              <a:latin typeface="Arial Black" panose="020B0A040201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7890">
                                            <p:txEl>
                                              <p:pRg st="0" end="0"/>
                                            </p:txEl>
                                          </p:spTgt>
                                        </p:tgtEl>
                                        <p:attrNameLst>
                                          <p:attrName>style.visibility</p:attrName>
                                        </p:attrNameLst>
                                      </p:cBhvr>
                                      <p:to>
                                        <p:strVal val="visible"/>
                                      </p:to>
                                    </p:set>
                                    <p:animEffect transition="in" filter="fade">
                                      <p:cBhvr>
                                        <p:cTn id="7" dur="1000"/>
                                        <p:tgtEl>
                                          <p:spTgt spid="37890">
                                            <p:txEl>
                                              <p:pRg st="0" end="0"/>
                                            </p:txEl>
                                          </p:spTgt>
                                        </p:tgtEl>
                                      </p:cBhvr>
                                    </p:animEffect>
                                    <p:anim calcmode="lin" valueType="num">
                                      <p:cBhvr>
                                        <p:cTn id="8" dur="1000" fill="hold"/>
                                        <p:tgtEl>
                                          <p:spTgt spid="3789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789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7890">
                                            <p:txEl>
                                              <p:pRg st="1" end="1"/>
                                            </p:txEl>
                                          </p:spTgt>
                                        </p:tgtEl>
                                        <p:attrNameLst>
                                          <p:attrName>style.visibility</p:attrName>
                                        </p:attrNameLst>
                                      </p:cBhvr>
                                      <p:to>
                                        <p:strVal val="visible"/>
                                      </p:to>
                                    </p:set>
                                    <p:animEffect transition="in" filter="fade">
                                      <p:cBhvr>
                                        <p:cTn id="14" dur="1000"/>
                                        <p:tgtEl>
                                          <p:spTgt spid="37890">
                                            <p:txEl>
                                              <p:pRg st="1" end="1"/>
                                            </p:txEl>
                                          </p:spTgt>
                                        </p:tgtEl>
                                      </p:cBhvr>
                                    </p:animEffect>
                                    <p:anim calcmode="lin" valueType="num">
                                      <p:cBhvr>
                                        <p:cTn id="15" dur="1000" fill="hold"/>
                                        <p:tgtEl>
                                          <p:spTgt spid="3789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789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7890">
                                            <p:txEl>
                                              <p:pRg st="2" end="2"/>
                                            </p:txEl>
                                          </p:spTgt>
                                        </p:tgtEl>
                                        <p:attrNameLst>
                                          <p:attrName>style.visibility</p:attrName>
                                        </p:attrNameLst>
                                      </p:cBhvr>
                                      <p:to>
                                        <p:strVal val="visible"/>
                                      </p:to>
                                    </p:set>
                                    <p:animEffect transition="in" filter="fade">
                                      <p:cBhvr>
                                        <p:cTn id="21" dur="1000"/>
                                        <p:tgtEl>
                                          <p:spTgt spid="37890">
                                            <p:txEl>
                                              <p:pRg st="2" end="2"/>
                                            </p:txEl>
                                          </p:spTgt>
                                        </p:tgtEl>
                                      </p:cBhvr>
                                    </p:animEffect>
                                    <p:anim calcmode="lin" valueType="num">
                                      <p:cBhvr>
                                        <p:cTn id="22" dur="1000" fill="hold"/>
                                        <p:tgtEl>
                                          <p:spTgt spid="3789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789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7890">
                                            <p:txEl>
                                              <p:pRg st="3" end="3"/>
                                            </p:txEl>
                                          </p:spTgt>
                                        </p:tgtEl>
                                        <p:attrNameLst>
                                          <p:attrName>style.visibility</p:attrName>
                                        </p:attrNameLst>
                                      </p:cBhvr>
                                      <p:to>
                                        <p:strVal val="visible"/>
                                      </p:to>
                                    </p:set>
                                    <p:animEffect transition="in" filter="fade">
                                      <p:cBhvr>
                                        <p:cTn id="28" dur="1000"/>
                                        <p:tgtEl>
                                          <p:spTgt spid="37890">
                                            <p:txEl>
                                              <p:pRg st="3" end="3"/>
                                            </p:txEl>
                                          </p:spTgt>
                                        </p:tgtEl>
                                      </p:cBhvr>
                                    </p:animEffect>
                                    <p:anim calcmode="lin" valueType="num">
                                      <p:cBhvr>
                                        <p:cTn id="29" dur="1000" fill="hold"/>
                                        <p:tgtEl>
                                          <p:spTgt spid="37890">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789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7890">
                                            <p:txEl>
                                              <p:pRg st="4" end="4"/>
                                            </p:txEl>
                                          </p:spTgt>
                                        </p:tgtEl>
                                        <p:attrNameLst>
                                          <p:attrName>style.visibility</p:attrName>
                                        </p:attrNameLst>
                                      </p:cBhvr>
                                      <p:to>
                                        <p:strVal val="visible"/>
                                      </p:to>
                                    </p:set>
                                    <p:animEffect transition="in" filter="fade">
                                      <p:cBhvr>
                                        <p:cTn id="35" dur="1000"/>
                                        <p:tgtEl>
                                          <p:spTgt spid="37890">
                                            <p:txEl>
                                              <p:pRg st="4" end="4"/>
                                            </p:txEl>
                                          </p:spTgt>
                                        </p:tgtEl>
                                      </p:cBhvr>
                                    </p:animEffect>
                                    <p:anim calcmode="lin" valueType="num">
                                      <p:cBhvr>
                                        <p:cTn id="36" dur="1000" fill="hold"/>
                                        <p:tgtEl>
                                          <p:spTgt spid="37890">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789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7890">
                                            <p:txEl>
                                              <p:pRg st="5" end="5"/>
                                            </p:txEl>
                                          </p:spTgt>
                                        </p:tgtEl>
                                        <p:attrNameLst>
                                          <p:attrName>style.visibility</p:attrName>
                                        </p:attrNameLst>
                                      </p:cBhvr>
                                      <p:to>
                                        <p:strVal val="visible"/>
                                      </p:to>
                                    </p:set>
                                    <p:animEffect transition="in" filter="fade">
                                      <p:cBhvr>
                                        <p:cTn id="42" dur="1000"/>
                                        <p:tgtEl>
                                          <p:spTgt spid="37890">
                                            <p:txEl>
                                              <p:pRg st="5" end="5"/>
                                            </p:txEl>
                                          </p:spTgt>
                                        </p:tgtEl>
                                      </p:cBhvr>
                                    </p:animEffect>
                                    <p:anim calcmode="lin" valueType="num">
                                      <p:cBhvr>
                                        <p:cTn id="43" dur="1000" fill="hold"/>
                                        <p:tgtEl>
                                          <p:spTgt spid="37890">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7890">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build="p"/>
      <p:bldP spid="37890" grpI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p:cNvSpPr>
          <p:nvPr>
            <p:ph idx="1"/>
          </p:nvPr>
        </p:nvSpPr>
        <p:spPr>
          <a:xfrm>
            <a:off x="264795" y="198755"/>
            <a:ext cx="8422005" cy="4906010"/>
          </a:xfrm>
        </p:spPr>
        <p:txBody>
          <a:bodyPr vert="horz" wrap="square" lIns="76199" tIns="38099" rIns="76199" bIns="38099" anchor="t" anchorCtr="0"/>
          <a:lstStyle/>
          <a:p>
            <a:pPr eaLnBrk="1" hangingPunct="1">
              <a:lnSpc>
                <a:spcPct val="105000"/>
              </a:lnSpc>
              <a:buClr>
                <a:schemeClr val="tx1"/>
              </a:buClr>
            </a:pPr>
            <a:r>
              <a:rPr lang="en-US" altLang="zh-CN" sz="2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整体对比</a:t>
            </a:r>
            <a:r>
              <a:rPr lang="zh-CN" altLang="en-US" sz="2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sz="2400" b="1" dirty="0">
                <a:latin typeface="微软雅黑" panose="020B0503020204020204" pitchFamily="34" charset="-122"/>
                <a:ea typeface="微软雅黑" panose="020B0503020204020204" pitchFamily="34" charset="-122"/>
                <a:sym typeface="+mn-ea"/>
              </a:rPr>
              <a:t>例如：</a:t>
            </a:r>
            <a:endParaRPr sz="2400" b="1" dirty="0">
              <a:latin typeface="微软雅黑" panose="020B0503020204020204" pitchFamily="34" charset="-122"/>
              <a:ea typeface="微软雅黑" panose="020B0503020204020204" pitchFamily="34" charset="-122"/>
              <a:sym typeface="+mn-ea"/>
            </a:endParaRPr>
          </a:p>
          <a:p>
            <a:pPr eaLnBrk="1" hangingPunct="1">
              <a:lnSpc>
                <a:spcPct val="105000"/>
              </a:lnSpc>
              <a:buClr>
                <a:schemeClr val="tx1"/>
              </a:buClr>
            </a:pPr>
            <a:r>
              <a:rPr lang="en-US" altLang="zh-CN" sz="28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It is easy to be a winner. </a:t>
            </a:r>
            <a:r>
              <a:rPr lang="en-US" altLang="zh-CN" sz="28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A winner can show his joy publicly. He can laugh and sing and dance and celebrate his victory. People love to be with winners. Winners are never lonely. </a:t>
            </a:r>
            <a:r>
              <a:rPr lang="en-US" altLang="zh-CN" sz="2800"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sym typeface="+mn-ea"/>
              </a:rPr>
              <a:t>Unlike winners, losers</a:t>
            </a:r>
            <a:r>
              <a:rPr lang="en-US" altLang="zh-CN" sz="28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 are the lonely ones of the world. It is difficult to face defeat with dignity. Losers can not show their disappointment publicly. They can not cry or grieve about their defeat. They must suffer privately, but they must be composed in public. They have nothing to celebrate and no one to share their sadness.</a:t>
            </a:r>
            <a:br>
              <a:rPr lang="en-US" altLang="zh-CN" sz="2800" dirty="0">
                <a:solidFill>
                  <a:schemeClr val="tx1"/>
                </a:solidFill>
                <a:latin typeface="Times New Roman" panose="02020603050405020304" pitchFamily="18" charset="0"/>
                <a:cs typeface="Times New Roman" panose="02020603050405020304" pitchFamily="18" charset="0"/>
              </a:rPr>
            </a:br>
            <a:br>
              <a:rPr lang="en-US" altLang="zh-CN" sz="2335" dirty="0">
                <a:solidFill>
                  <a:srgbClr val="CC0000"/>
                </a:solidFill>
                <a:latin typeface="Arial Black" panose="020B0A04020102020204" pitchFamily="34" charset="0"/>
              </a:rPr>
            </a:br>
            <a:br>
              <a:rPr lang="en-US" altLang="zh-CN" sz="2335" dirty="0">
                <a:solidFill>
                  <a:srgbClr val="CC0000"/>
                </a:solidFill>
                <a:latin typeface="Arial Black" panose="020B0A04020102020204" pitchFamily="34" charset="0"/>
              </a:rPr>
            </a:br>
            <a:endParaRPr lang="en-US" altLang="zh-CN" sz="2335" dirty="0">
              <a:solidFill>
                <a:srgbClr val="CC0000"/>
              </a:solidFill>
              <a:latin typeface="Arial Black" panose="020B0A04020102020204" pitchFamily="34" charset="0"/>
            </a:endParaRPr>
          </a:p>
        </p:txBody>
      </p:sp>
      <p:sp>
        <p:nvSpPr>
          <p:cNvPr id="37891" name="Text Box 3"/>
          <p:cNvSpPr txBox="1"/>
          <p:nvPr/>
        </p:nvSpPr>
        <p:spPr>
          <a:xfrm>
            <a:off x="1369219" y="396875"/>
            <a:ext cx="338455" cy="655320"/>
          </a:xfrm>
          <a:prstGeom prst="rect">
            <a:avLst/>
          </a:prstGeom>
          <a:noFill/>
          <a:ln w="9525">
            <a:noFill/>
          </a:ln>
        </p:spPr>
        <p:txBody>
          <a:bodyPr wrap="none">
            <a:spAutoFit/>
          </a:bodyPr>
          <a:lstStyle/>
          <a:p>
            <a:r>
              <a:rPr lang="en-US" altLang="zh-CN" sz="3665" dirty="0">
                <a:solidFill>
                  <a:srgbClr val="0000CC"/>
                </a:solidFill>
                <a:latin typeface="Arial Black" panose="020B0A04020102020204" pitchFamily="34" charset="0"/>
              </a:rPr>
              <a:t> </a:t>
            </a:r>
            <a:endParaRPr lang="en-US" altLang="zh-CN" sz="3665" dirty="0">
              <a:solidFill>
                <a:srgbClr val="0000CC"/>
              </a:solidFill>
              <a:latin typeface="Arial Black" panose="020B0A040201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7890">
                                            <p:txEl>
                                              <p:pRg st="0" end="0"/>
                                            </p:txEl>
                                          </p:spTgt>
                                        </p:tgtEl>
                                        <p:attrNameLst>
                                          <p:attrName>style.visibility</p:attrName>
                                        </p:attrNameLst>
                                      </p:cBhvr>
                                      <p:to>
                                        <p:strVal val="visible"/>
                                      </p:to>
                                    </p:set>
                                    <p:animEffect transition="in" filter="fade">
                                      <p:cBhvr>
                                        <p:cTn id="7" dur="1000"/>
                                        <p:tgtEl>
                                          <p:spTgt spid="37890">
                                            <p:txEl>
                                              <p:pRg st="0" end="0"/>
                                            </p:txEl>
                                          </p:spTgt>
                                        </p:tgtEl>
                                      </p:cBhvr>
                                    </p:animEffect>
                                    <p:anim calcmode="lin" valueType="num">
                                      <p:cBhvr>
                                        <p:cTn id="8" dur="1000" fill="hold"/>
                                        <p:tgtEl>
                                          <p:spTgt spid="3789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789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7890">
                                            <p:txEl>
                                              <p:pRg st="1" end="1"/>
                                            </p:txEl>
                                          </p:spTgt>
                                        </p:tgtEl>
                                        <p:attrNameLst>
                                          <p:attrName>style.visibility</p:attrName>
                                        </p:attrNameLst>
                                      </p:cBhvr>
                                      <p:to>
                                        <p:strVal val="visible"/>
                                      </p:to>
                                    </p:set>
                                    <p:animEffect transition="in" filter="fade">
                                      <p:cBhvr>
                                        <p:cTn id="14" dur="1000"/>
                                        <p:tgtEl>
                                          <p:spTgt spid="37890">
                                            <p:txEl>
                                              <p:pRg st="1" end="1"/>
                                            </p:txEl>
                                          </p:spTgt>
                                        </p:tgtEl>
                                      </p:cBhvr>
                                    </p:animEffect>
                                    <p:anim calcmode="lin" valueType="num">
                                      <p:cBhvr>
                                        <p:cTn id="15" dur="1000" fill="hold"/>
                                        <p:tgtEl>
                                          <p:spTgt spid="3789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789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build="p"/>
      <p:bldP spid="37890" grpI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p:cNvSpPr>
          <p:nvPr>
            <p:ph idx="1"/>
          </p:nvPr>
        </p:nvSpPr>
        <p:spPr>
          <a:xfrm>
            <a:off x="18415" y="115570"/>
            <a:ext cx="8994140" cy="4989195"/>
          </a:xfrm>
        </p:spPr>
        <p:txBody>
          <a:bodyPr vert="horz" wrap="square" lIns="76199" tIns="38099" rIns="76199" bIns="38099" anchor="t" anchorCtr="0"/>
          <a:lstStyle/>
          <a:p>
            <a:pPr eaLnBrk="1" hangingPunct="1">
              <a:lnSpc>
                <a:spcPct val="105000"/>
              </a:lnSpc>
              <a:buClr>
                <a:schemeClr val="tx1"/>
              </a:buClr>
            </a:pPr>
            <a:r>
              <a:rPr lang="en-US" altLang="zh-CN" sz="2400" b="1" dirty="0">
                <a:latin typeface="微软雅黑" panose="020B0503020204020204" pitchFamily="34" charset="-122"/>
                <a:ea typeface="微软雅黑" panose="020B0503020204020204" pitchFamily="34" charset="-122"/>
                <a:cs typeface="微软雅黑" panose="020B0503020204020204" pitchFamily="34" charset="-122"/>
                <a:sym typeface="+mn-ea"/>
              </a:rPr>
              <a:t>逐项对比</a:t>
            </a: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sz="2400" b="1" dirty="0">
                <a:latin typeface="微软雅黑" panose="020B0503020204020204" pitchFamily="34" charset="-122"/>
                <a:ea typeface="微软雅黑" panose="020B0503020204020204" pitchFamily="34" charset="-122"/>
                <a:sym typeface="+mn-ea"/>
              </a:rPr>
              <a:t>例如：</a:t>
            </a:r>
            <a:endParaRPr sz="2400" b="1" dirty="0">
              <a:latin typeface="微软雅黑" panose="020B0503020204020204" pitchFamily="34" charset="-122"/>
              <a:ea typeface="微软雅黑" panose="020B0503020204020204" pitchFamily="34" charset="-122"/>
              <a:sym typeface="+mn-ea"/>
            </a:endParaRPr>
          </a:p>
          <a:p>
            <a:pPr eaLnBrk="1" hangingPunct="1">
              <a:lnSpc>
                <a:spcPct val="105000"/>
              </a:lnSpc>
              <a:buClr>
                <a:schemeClr val="tx1"/>
              </a:buClr>
            </a:pPr>
            <a:r>
              <a:rPr lang="en-US" altLang="zh-CN"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My two friends have similar and different characteristics, such as </a:t>
            </a:r>
            <a:r>
              <a:rPr lang="en-US" altLang="zh-CN" sz="2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appearance, personality and hobbies.</a:t>
            </a:r>
            <a:r>
              <a:rPr lang="en-US" altLang="zh-CN"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 </a:t>
            </a:r>
            <a:r>
              <a:rPr lang="en-US" altLang="zh-CN" sz="2400"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sym typeface="+mn-ea"/>
              </a:rPr>
              <a:t>Wendy is short and blonde. In contrast, Lisa is taller than Wendy, and Lisa’s hair is much darker and curlier than Wendy’s. </a:t>
            </a:r>
            <a:r>
              <a:rPr lang="en-US" altLang="zh-CN" sz="2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Wendy is the shy type and doesn’t talk loudly when other people are there. On the other hand, Lisa is more outgoing than Wendy and likes to speak more.</a:t>
            </a:r>
            <a:r>
              <a:rPr lang="en-US" altLang="zh-CN"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 Both Lisa and Wendy enjoy doing different things, and they do them well. For instance, Wendy is a folk dancer, and she dances more gracefully than Lisa, but Lisa can play baseball better than Wendy. Wendy and Lisa are friends; for this reason, other people like to compare them.</a:t>
            </a:r>
            <a:br>
              <a:rPr lang="en-US" altLang="zh-CN" sz="2400" dirty="0">
                <a:solidFill>
                  <a:srgbClr val="CC0000"/>
                </a:solidFill>
                <a:latin typeface="Times New Roman" panose="02020603050405020304" pitchFamily="18" charset="0"/>
                <a:cs typeface="Times New Roman" panose="02020603050405020304" pitchFamily="18" charset="0"/>
              </a:rPr>
            </a:br>
            <a:br>
              <a:rPr lang="en-US" altLang="zh-CN" sz="2335" dirty="0">
                <a:solidFill>
                  <a:srgbClr val="CC0000"/>
                </a:solidFill>
                <a:latin typeface="Arial Black" panose="020B0A04020102020204" pitchFamily="34" charset="0"/>
              </a:rPr>
            </a:br>
            <a:endParaRPr lang="en-US" altLang="zh-CN" sz="2335" dirty="0">
              <a:solidFill>
                <a:srgbClr val="CC0000"/>
              </a:solidFill>
              <a:latin typeface="Arial Black" panose="020B0A04020102020204" pitchFamily="34" charset="0"/>
            </a:endParaRPr>
          </a:p>
        </p:txBody>
      </p:sp>
      <p:sp>
        <p:nvSpPr>
          <p:cNvPr id="37891" name="Text Box 3"/>
          <p:cNvSpPr txBox="1"/>
          <p:nvPr/>
        </p:nvSpPr>
        <p:spPr>
          <a:xfrm>
            <a:off x="1369219" y="396875"/>
            <a:ext cx="338455" cy="655320"/>
          </a:xfrm>
          <a:prstGeom prst="rect">
            <a:avLst/>
          </a:prstGeom>
          <a:noFill/>
          <a:ln w="9525">
            <a:noFill/>
          </a:ln>
        </p:spPr>
        <p:txBody>
          <a:bodyPr wrap="none">
            <a:spAutoFit/>
          </a:bodyPr>
          <a:lstStyle/>
          <a:p>
            <a:r>
              <a:rPr lang="en-US" altLang="zh-CN" sz="3665" dirty="0">
                <a:solidFill>
                  <a:srgbClr val="0000CC"/>
                </a:solidFill>
                <a:latin typeface="Arial Black" panose="020B0A04020102020204" pitchFamily="34" charset="0"/>
              </a:rPr>
              <a:t> </a:t>
            </a:r>
            <a:endParaRPr lang="en-US" altLang="zh-CN" sz="3665" dirty="0">
              <a:solidFill>
                <a:srgbClr val="0000CC"/>
              </a:solidFill>
              <a:latin typeface="Arial Black" panose="020B0A040201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7890">
                                            <p:txEl>
                                              <p:pRg st="0" end="0"/>
                                            </p:txEl>
                                          </p:spTgt>
                                        </p:tgtEl>
                                        <p:attrNameLst>
                                          <p:attrName>style.visibility</p:attrName>
                                        </p:attrNameLst>
                                      </p:cBhvr>
                                      <p:to>
                                        <p:strVal val="visible"/>
                                      </p:to>
                                    </p:set>
                                    <p:animEffect transition="in" filter="fade">
                                      <p:cBhvr>
                                        <p:cTn id="7" dur="1000"/>
                                        <p:tgtEl>
                                          <p:spTgt spid="37890">
                                            <p:txEl>
                                              <p:pRg st="0" end="0"/>
                                            </p:txEl>
                                          </p:spTgt>
                                        </p:tgtEl>
                                      </p:cBhvr>
                                    </p:animEffect>
                                    <p:anim calcmode="lin" valueType="num">
                                      <p:cBhvr>
                                        <p:cTn id="8" dur="1000" fill="hold"/>
                                        <p:tgtEl>
                                          <p:spTgt spid="3789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789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7890">
                                            <p:txEl>
                                              <p:pRg st="1" end="1"/>
                                            </p:txEl>
                                          </p:spTgt>
                                        </p:tgtEl>
                                        <p:attrNameLst>
                                          <p:attrName>style.visibility</p:attrName>
                                        </p:attrNameLst>
                                      </p:cBhvr>
                                      <p:to>
                                        <p:strVal val="visible"/>
                                      </p:to>
                                    </p:set>
                                    <p:animEffect transition="in" filter="fade">
                                      <p:cBhvr>
                                        <p:cTn id="14" dur="1000"/>
                                        <p:tgtEl>
                                          <p:spTgt spid="37890">
                                            <p:txEl>
                                              <p:pRg st="1" end="1"/>
                                            </p:txEl>
                                          </p:spTgt>
                                        </p:tgtEl>
                                      </p:cBhvr>
                                    </p:animEffect>
                                    <p:anim calcmode="lin" valueType="num">
                                      <p:cBhvr>
                                        <p:cTn id="15" dur="1000" fill="hold"/>
                                        <p:tgtEl>
                                          <p:spTgt spid="3789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789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build="p"/>
      <p:bldP spid="37890" grpI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p:cNvSpPr>
          <p:nvPr>
            <p:ph idx="1"/>
          </p:nvPr>
        </p:nvSpPr>
        <p:spPr>
          <a:xfrm>
            <a:off x="457200" y="629920"/>
            <a:ext cx="8229600" cy="4474845"/>
          </a:xfrm>
        </p:spPr>
        <p:txBody>
          <a:bodyPr vert="horz" wrap="square" lIns="76199" tIns="38099" rIns="76199" bIns="38099" anchor="t" anchorCtr="0"/>
          <a:lstStyle/>
          <a:p>
            <a:pPr eaLnBrk="1" hangingPunct="1">
              <a:lnSpc>
                <a:spcPct val="105000"/>
              </a:lnSpc>
              <a:buClr>
                <a:schemeClr val="tx1"/>
              </a:buClr>
            </a:pPr>
            <a:r>
              <a:rPr lang="en-US" altLang="zh-CN"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④ 因果法</a:t>
            </a:r>
            <a:endParaRPr lang="en-US" altLang="zh-CN"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eaLnBrk="1" hangingPunct="1">
              <a:lnSpc>
                <a:spcPct val="105000"/>
              </a:lnSpc>
              <a:buClr>
                <a:schemeClr val="tx1"/>
              </a:buClr>
            </a:pPr>
            <a:r>
              <a:rPr lang="en-US" altLang="zh-CN"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因果法是指按事物的因果关系发展段落</a:t>
            </a:r>
            <a:r>
              <a:rPr lang="zh-CN" altLang="en-US"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可以先把结果提出来</a:t>
            </a:r>
            <a:r>
              <a:rPr lang="zh-CN" altLang="en-US"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然后解释其（多种）原因，也可以先列出原因，再说明其（多个）结果。</a:t>
            </a:r>
            <a:endParaRPr lang="en-US" altLang="zh-CN"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eaLnBrk="1" hangingPunct="1">
              <a:lnSpc>
                <a:spcPct val="105000"/>
              </a:lnSpc>
              <a:buClr>
                <a:schemeClr val="tx1"/>
              </a:buClr>
            </a:pPr>
            <a:r>
              <a:rPr lang="en-US" altLang="zh-CN"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先因后果</a:t>
            </a:r>
            <a:endParaRPr lang="en-US" altLang="zh-CN"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eaLnBrk="1" hangingPunct="1">
              <a:lnSpc>
                <a:spcPct val="105000"/>
              </a:lnSpc>
              <a:buClr>
                <a:schemeClr val="tx1"/>
              </a:buClr>
            </a:pPr>
            <a:r>
              <a:rPr lang="en-US" altLang="zh-CN"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先果后因</a:t>
            </a:r>
            <a:br>
              <a:rPr lang="en-US" altLang="zh-CN" sz="2335" dirty="0">
                <a:solidFill>
                  <a:srgbClr val="CC0000"/>
                </a:solidFill>
                <a:latin typeface="Arial Black" panose="020B0A04020102020204" pitchFamily="34" charset="0"/>
              </a:rPr>
            </a:br>
            <a:br>
              <a:rPr lang="en-US" altLang="zh-CN" sz="2335" dirty="0">
                <a:solidFill>
                  <a:srgbClr val="CC0000"/>
                </a:solidFill>
                <a:latin typeface="Arial Black" panose="020B0A04020102020204" pitchFamily="34" charset="0"/>
              </a:rPr>
            </a:br>
            <a:endParaRPr lang="en-US" altLang="zh-CN" sz="2335" dirty="0">
              <a:solidFill>
                <a:srgbClr val="CC0000"/>
              </a:solidFill>
              <a:latin typeface="Arial Black" panose="020B0A04020102020204" pitchFamily="34" charset="0"/>
            </a:endParaRPr>
          </a:p>
        </p:txBody>
      </p:sp>
      <p:sp>
        <p:nvSpPr>
          <p:cNvPr id="37891" name="Text Box 3"/>
          <p:cNvSpPr txBox="1"/>
          <p:nvPr/>
        </p:nvSpPr>
        <p:spPr>
          <a:xfrm>
            <a:off x="1369219" y="396875"/>
            <a:ext cx="338455" cy="655320"/>
          </a:xfrm>
          <a:prstGeom prst="rect">
            <a:avLst/>
          </a:prstGeom>
          <a:noFill/>
          <a:ln w="9525">
            <a:noFill/>
          </a:ln>
        </p:spPr>
        <p:txBody>
          <a:bodyPr wrap="none">
            <a:spAutoFit/>
          </a:bodyPr>
          <a:lstStyle/>
          <a:p>
            <a:r>
              <a:rPr lang="en-US" altLang="zh-CN" sz="3665" dirty="0">
                <a:solidFill>
                  <a:srgbClr val="0000CC"/>
                </a:solidFill>
                <a:latin typeface="Arial Black" panose="020B0A04020102020204" pitchFamily="34" charset="0"/>
              </a:rPr>
              <a:t> </a:t>
            </a:r>
            <a:endParaRPr lang="en-US" altLang="zh-CN" sz="3665" dirty="0">
              <a:solidFill>
                <a:srgbClr val="0000CC"/>
              </a:solidFill>
              <a:latin typeface="Arial Black" panose="020B0A040201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7890">
                                            <p:txEl>
                                              <p:pRg st="0" end="0"/>
                                            </p:txEl>
                                          </p:spTgt>
                                        </p:tgtEl>
                                        <p:attrNameLst>
                                          <p:attrName>style.visibility</p:attrName>
                                        </p:attrNameLst>
                                      </p:cBhvr>
                                      <p:to>
                                        <p:strVal val="visible"/>
                                      </p:to>
                                    </p:set>
                                    <p:animEffect transition="in" filter="fade">
                                      <p:cBhvr>
                                        <p:cTn id="7" dur="1000"/>
                                        <p:tgtEl>
                                          <p:spTgt spid="37890">
                                            <p:txEl>
                                              <p:pRg st="0" end="0"/>
                                            </p:txEl>
                                          </p:spTgt>
                                        </p:tgtEl>
                                      </p:cBhvr>
                                    </p:animEffect>
                                    <p:anim calcmode="lin" valueType="num">
                                      <p:cBhvr>
                                        <p:cTn id="8" dur="1000" fill="hold"/>
                                        <p:tgtEl>
                                          <p:spTgt spid="3789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789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7890">
                                            <p:txEl>
                                              <p:pRg st="1" end="1"/>
                                            </p:txEl>
                                          </p:spTgt>
                                        </p:tgtEl>
                                        <p:attrNameLst>
                                          <p:attrName>style.visibility</p:attrName>
                                        </p:attrNameLst>
                                      </p:cBhvr>
                                      <p:to>
                                        <p:strVal val="visible"/>
                                      </p:to>
                                    </p:set>
                                    <p:animEffect transition="in" filter="fade">
                                      <p:cBhvr>
                                        <p:cTn id="14" dur="1000"/>
                                        <p:tgtEl>
                                          <p:spTgt spid="37890">
                                            <p:txEl>
                                              <p:pRg st="1" end="1"/>
                                            </p:txEl>
                                          </p:spTgt>
                                        </p:tgtEl>
                                      </p:cBhvr>
                                    </p:animEffect>
                                    <p:anim calcmode="lin" valueType="num">
                                      <p:cBhvr>
                                        <p:cTn id="15" dur="1000" fill="hold"/>
                                        <p:tgtEl>
                                          <p:spTgt spid="3789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789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7890">
                                            <p:txEl>
                                              <p:pRg st="2" end="2"/>
                                            </p:txEl>
                                          </p:spTgt>
                                        </p:tgtEl>
                                        <p:attrNameLst>
                                          <p:attrName>style.visibility</p:attrName>
                                        </p:attrNameLst>
                                      </p:cBhvr>
                                      <p:to>
                                        <p:strVal val="visible"/>
                                      </p:to>
                                    </p:set>
                                    <p:animEffect transition="in" filter="fade">
                                      <p:cBhvr>
                                        <p:cTn id="21" dur="1000"/>
                                        <p:tgtEl>
                                          <p:spTgt spid="37890">
                                            <p:txEl>
                                              <p:pRg st="2" end="2"/>
                                            </p:txEl>
                                          </p:spTgt>
                                        </p:tgtEl>
                                      </p:cBhvr>
                                    </p:animEffect>
                                    <p:anim calcmode="lin" valueType="num">
                                      <p:cBhvr>
                                        <p:cTn id="22" dur="1000" fill="hold"/>
                                        <p:tgtEl>
                                          <p:spTgt spid="3789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789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7890">
                                            <p:txEl>
                                              <p:pRg st="3" end="3"/>
                                            </p:txEl>
                                          </p:spTgt>
                                        </p:tgtEl>
                                        <p:attrNameLst>
                                          <p:attrName>style.visibility</p:attrName>
                                        </p:attrNameLst>
                                      </p:cBhvr>
                                      <p:to>
                                        <p:strVal val="visible"/>
                                      </p:to>
                                    </p:set>
                                    <p:animEffect transition="in" filter="fade">
                                      <p:cBhvr>
                                        <p:cTn id="28" dur="1000"/>
                                        <p:tgtEl>
                                          <p:spTgt spid="37890">
                                            <p:txEl>
                                              <p:pRg st="3" end="3"/>
                                            </p:txEl>
                                          </p:spTgt>
                                        </p:tgtEl>
                                      </p:cBhvr>
                                    </p:animEffect>
                                    <p:anim calcmode="lin" valueType="num">
                                      <p:cBhvr>
                                        <p:cTn id="29" dur="1000" fill="hold"/>
                                        <p:tgtEl>
                                          <p:spTgt spid="37890">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789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build="p"/>
      <p:bldP spid="37890" grpI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p:cNvSpPr>
          <p:nvPr>
            <p:ph idx="1"/>
          </p:nvPr>
        </p:nvSpPr>
        <p:spPr>
          <a:xfrm>
            <a:off x="341630" y="401320"/>
            <a:ext cx="8526780" cy="4703445"/>
          </a:xfrm>
        </p:spPr>
        <p:txBody>
          <a:bodyPr vert="horz" wrap="square" lIns="76199" tIns="38099" rIns="76199" bIns="38099" anchor="t" anchorCtr="0"/>
          <a:lstStyle/>
          <a:p>
            <a:pPr eaLnBrk="1" hangingPunct="1">
              <a:lnSpc>
                <a:spcPct val="105000"/>
              </a:lnSpc>
              <a:buClr>
                <a:schemeClr val="tx1"/>
              </a:buClr>
            </a:pPr>
            <a:r>
              <a:rPr lang="en-US" altLang="zh-CN" sz="2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先因后果</a:t>
            </a:r>
            <a:endParaRPr lang="en-US" altLang="zh-CN" sz="2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eaLnBrk="1" hangingPunct="1">
              <a:lnSpc>
                <a:spcPct val="105000"/>
              </a:lnSpc>
              <a:buClr>
                <a:schemeClr val="tx1"/>
              </a:buClr>
            </a:pPr>
            <a:r>
              <a:rPr sz="2400" b="1" dirty="0">
                <a:latin typeface="微软雅黑" panose="020B0503020204020204" pitchFamily="34" charset="-122"/>
                <a:ea typeface="微软雅黑" panose="020B0503020204020204" pitchFamily="34" charset="-122"/>
                <a:sym typeface="+mn-ea"/>
              </a:rPr>
              <a:t>例如：</a:t>
            </a:r>
            <a:endParaRPr sz="2400" b="1" dirty="0">
              <a:latin typeface="微软雅黑" panose="020B0503020204020204" pitchFamily="34" charset="-122"/>
              <a:ea typeface="微软雅黑" panose="020B0503020204020204" pitchFamily="34" charset="-122"/>
              <a:sym typeface="+mn-ea"/>
            </a:endParaRPr>
          </a:p>
          <a:p>
            <a:pPr eaLnBrk="1" hangingPunct="1">
              <a:lnSpc>
                <a:spcPct val="105000"/>
              </a:lnSpc>
              <a:buClr>
                <a:schemeClr val="tx1"/>
              </a:buClr>
            </a:pPr>
            <a:r>
              <a:rPr lang="en-US" altLang="zh-CN" sz="2400"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sym typeface="+mn-ea"/>
              </a:rPr>
              <a:t>Since I have changed my curriculum to law enforcement, there have been amazing consequences. </a:t>
            </a:r>
            <a:r>
              <a:rPr lang="en-US" altLang="zh-CN" sz="2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First of all</a:t>
            </a:r>
            <a:r>
              <a:rPr lang="en-US" altLang="zh-CN"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 I am now interested in my courses. I am so interested, in fact, that I have done a lot of extra reading for the course. </a:t>
            </a:r>
            <a:r>
              <a:rPr lang="en-US" altLang="zh-CN" sz="2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Also</a:t>
            </a:r>
            <a:r>
              <a:rPr lang="en-US" altLang="zh-CN"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 my parents are much more involved with what I am doing in school since my father is a policeman. </a:t>
            </a:r>
            <a:r>
              <a:rPr lang="en-US" altLang="zh-CN" sz="2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Finally</a:t>
            </a:r>
            <a:r>
              <a:rPr lang="en-US" altLang="zh-CN"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 my grades have shown remarkable improvements. I expected better grades to result from the switch, but I never thought I would get all the As I have been getting.</a:t>
            </a:r>
            <a:br>
              <a:rPr lang="en-US" altLang="zh-CN" sz="2400" dirty="0">
                <a:solidFill>
                  <a:srgbClr val="CC0000"/>
                </a:solidFill>
                <a:latin typeface="Times New Roman" panose="02020603050405020304" pitchFamily="18" charset="0"/>
                <a:cs typeface="Times New Roman" panose="02020603050405020304" pitchFamily="18" charset="0"/>
              </a:rPr>
            </a:br>
            <a:br>
              <a:rPr lang="en-US" altLang="zh-CN" sz="2335" dirty="0">
                <a:solidFill>
                  <a:srgbClr val="CC0000"/>
                </a:solidFill>
                <a:latin typeface="Arial Black" panose="020B0A04020102020204" pitchFamily="34" charset="0"/>
              </a:rPr>
            </a:br>
            <a:endParaRPr lang="en-US" altLang="zh-CN" sz="2335" dirty="0">
              <a:solidFill>
                <a:srgbClr val="CC0000"/>
              </a:solidFill>
              <a:latin typeface="Arial Black" panose="020B0A04020102020204" pitchFamily="34" charset="0"/>
            </a:endParaRPr>
          </a:p>
        </p:txBody>
      </p:sp>
      <p:sp>
        <p:nvSpPr>
          <p:cNvPr id="37891" name="Text Box 3"/>
          <p:cNvSpPr txBox="1"/>
          <p:nvPr/>
        </p:nvSpPr>
        <p:spPr>
          <a:xfrm>
            <a:off x="1369219" y="396875"/>
            <a:ext cx="338455" cy="655320"/>
          </a:xfrm>
          <a:prstGeom prst="rect">
            <a:avLst/>
          </a:prstGeom>
          <a:noFill/>
          <a:ln w="9525">
            <a:noFill/>
          </a:ln>
        </p:spPr>
        <p:txBody>
          <a:bodyPr wrap="none">
            <a:spAutoFit/>
          </a:bodyPr>
          <a:lstStyle/>
          <a:p>
            <a:r>
              <a:rPr lang="en-US" altLang="zh-CN" sz="3665" dirty="0">
                <a:solidFill>
                  <a:srgbClr val="0000CC"/>
                </a:solidFill>
                <a:latin typeface="Arial Black" panose="020B0A04020102020204" pitchFamily="34" charset="0"/>
              </a:rPr>
              <a:t> </a:t>
            </a:r>
            <a:endParaRPr lang="en-US" altLang="zh-CN" sz="3665" dirty="0">
              <a:solidFill>
                <a:srgbClr val="0000CC"/>
              </a:solidFill>
              <a:latin typeface="Arial Black" panose="020B0A040201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7890">
                                            <p:txEl>
                                              <p:pRg st="0" end="0"/>
                                            </p:txEl>
                                          </p:spTgt>
                                        </p:tgtEl>
                                        <p:attrNameLst>
                                          <p:attrName>style.visibility</p:attrName>
                                        </p:attrNameLst>
                                      </p:cBhvr>
                                      <p:to>
                                        <p:strVal val="visible"/>
                                      </p:to>
                                    </p:set>
                                    <p:animEffect transition="in" filter="fade">
                                      <p:cBhvr>
                                        <p:cTn id="7" dur="1000"/>
                                        <p:tgtEl>
                                          <p:spTgt spid="37890">
                                            <p:txEl>
                                              <p:pRg st="0" end="0"/>
                                            </p:txEl>
                                          </p:spTgt>
                                        </p:tgtEl>
                                      </p:cBhvr>
                                    </p:animEffect>
                                    <p:anim calcmode="lin" valueType="num">
                                      <p:cBhvr>
                                        <p:cTn id="8" dur="1000" fill="hold"/>
                                        <p:tgtEl>
                                          <p:spTgt spid="3789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789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7890">
                                            <p:txEl>
                                              <p:pRg st="1" end="1"/>
                                            </p:txEl>
                                          </p:spTgt>
                                        </p:tgtEl>
                                        <p:attrNameLst>
                                          <p:attrName>style.visibility</p:attrName>
                                        </p:attrNameLst>
                                      </p:cBhvr>
                                      <p:to>
                                        <p:strVal val="visible"/>
                                      </p:to>
                                    </p:set>
                                    <p:animEffect transition="in" filter="fade">
                                      <p:cBhvr>
                                        <p:cTn id="14" dur="1000"/>
                                        <p:tgtEl>
                                          <p:spTgt spid="37890">
                                            <p:txEl>
                                              <p:pRg st="1" end="1"/>
                                            </p:txEl>
                                          </p:spTgt>
                                        </p:tgtEl>
                                      </p:cBhvr>
                                    </p:animEffect>
                                    <p:anim calcmode="lin" valueType="num">
                                      <p:cBhvr>
                                        <p:cTn id="15" dur="1000" fill="hold"/>
                                        <p:tgtEl>
                                          <p:spTgt spid="3789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789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7890">
                                            <p:txEl>
                                              <p:pRg st="2" end="2"/>
                                            </p:txEl>
                                          </p:spTgt>
                                        </p:tgtEl>
                                        <p:attrNameLst>
                                          <p:attrName>style.visibility</p:attrName>
                                        </p:attrNameLst>
                                      </p:cBhvr>
                                      <p:to>
                                        <p:strVal val="visible"/>
                                      </p:to>
                                    </p:set>
                                    <p:animEffect transition="in" filter="fade">
                                      <p:cBhvr>
                                        <p:cTn id="21" dur="1000"/>
                                        <p:tgtEl>
                                          <p:spTgt spid="37890">
                                            <p:txEl>
                                              <p:pRg st="2" end="2"/>
                                            </p:txEl>
                                          </p:spTgt>
                                        </p:tgtEl>
                                      </p:cBhvr>
                                    </p:animEffect>
                                    <p:anim calcmode="lin" valueType="num">
                                      <p:cBhvr>
                                        <p:cTn id="22" dur="1000" fill="hold"/>
                                        <p:tgtEl>
                                          <p:spTgt spid="3789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789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build="p"/>
      <p:bldP spid="37890" grpI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p:cNvSpPr>
          <p:nvPr>
            <p:ph idx="1"/>
          </p:nvPr>
        </p:nvSpPr>
        <p:spPr>
          <a:xfrm>
            <a:off x="457200" y="629920"/>
            <a:ext cx="8229600" cy="4474845"/>
          </a:xfrm>
        </p:spPr>
        <p:txBody>
          <a:bodyPr vert="horz" wrap="square" lIns="76199" tIns="38099" rIns="76199" bIns="38099" anchor="t" anchorCtr="0"/>
          <a:lstStyle/>
          <a:p>
            <a:pPr marL="0" indent="0" eaLnBrk="1" hangingPunct="1">
              <a:lnSpc>
                <a:spcPct val="105000"/>
              </a:lnSpc>
              <a:buClr>
                <a:schemeClr val="tx1"/>
              </a:buClr>
              <a:buNone/>
            </a:pPr>
            <a:r>
              <a:rPr lang="en-US" altLang="zh-CN"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先果后因</a:t>
            </a:r>
            <a:endParaRPr lang="en-US" altLang="zh-CN" sz="2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eaLnBrk="1" hangingPunct="1">
              <a:lnSpc>
                <a:spcPct val="105000"/>
              </a:lnSpc>
              <a:buClr>
                <a:schemeClr val="tx1"/>
              </a:buClr>
            </a:pPr>
            <a:r>
              <a:rPr sz="2400" b="1" dirty="0">
                <a:latin typeface="微软雅黑" panose="020B0503020204020204" pitchFamily="34" charset="-122"/>
                <a:ea typeface="微软雅黑" panose="020B0503020204020204" pitchFamily="34" charset="-122"/>
                <a:cs typeface="微软雅黑" panose="020B0503020204020204" pitchFamily="34" charset="-122"/>
                <a:sym typeface="+mn-ea"/>
              </a:rPr>
              <a:t>例如：</a:t>
            </a:r>
            <a:endParaRPr sz="24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eaLnBrk="1" hangingPunct="1">
              <a:lnSpc>
                <a:spcPct val="105000"/>
              </a:lnSpc>
              <a:buClr>
                <a:schemeClr val="tx1"/>
              </a:buClr>
            </a:pPr>
            <a:r>
              <a:rPr lang="en-US" altLang="zh-CN" sz="2400"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sym typeface="+mn-ea"/>
              </a:rPr>
              <a:t>Guiyou Restaurant is losing business for three major reasons.</a:t>
            </a:r>
            <a:r>
              <a:rPr lang="en-US" altLang="zh-CN"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 </a:t>
            </a:r>
            <a:r>
              <a:rPr lang="en-US" altLang="zh-CN" sz="2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First</a:t>
            </a:r>
            <a:r>
              <a:rPr lang="en-US" altLang="zh-CN"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 customers are staying away because of the unsanitary conditions in the restaurant. The tables are often messy and the floors dirty. </a:t>
            </a:r>
            <a:r>
              <a:rPr lang="en-US" altLang="zh-CN" sz="2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In addition</a:t>
            </a:r>
            <a:r>
              <a:rPr lang="en-US" altLang="zh-CN"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 the service is poor. The waiters and waitresses are generally slow and unfriendly. </a:t>
            </a:r>
            <a:r>
              <a:rPr lang="en-US" altLang="zh-CN" sz="2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Most important of all</a:t>
            </a:r>
            <a:r>
              <a:rPr lang="en-US" altLang="zh-CN"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 customers are not pleased with the food at Guiyou Restaurant. The meals are of poor quality and overpriced.</a:t>
            </a:r>
            <a:br>
              <a:rPr lang="en-US" altLang="zh-CN" sz="2400" dirty="0">
                <a:solidFill>
                  <a:srgbClr val="CC0000"/>
                </a:solidFill>
                <a:latin typeface="Times New Roman" panose="02020603050405020304" pitchFamily="18" charset="0"/>
                <a:cs typeface="Times New Roman" panose="02020603050405020304" pitchFamily="18" charset="0"/>
              </a:rPr>
            </a:br>
            <a:endParaRPr lang="en-US" altLang="zh-CN" sz="2400" dirty="0">
              <a:solidFill>
                <a:srgbClr val="CC0000"/>
              </a:solidFill>
              <a:latin typeface="Times New Roman" panose="02020603050405020304" pitchFamily="18" charset="0"/>
              <a:cs typeface="Times New Roman" panose="02020603050405020304" pitchFamily="18" charset="0"/>
            </a:endParaRPr>
          </a:p>
        </p:txBody>
      </p:sp>
      <p:sp>
        <p:nvSpPr>
          <p:cNvPr id="37891" name="Text Box 3"/>
          <p:cNvSpPr txBox="1"/>
          <p:nvPr/>
        </p:nvSpPr>
        <p:spPr>
          <a:xfrm>
            <a:off x="1369219" y="396875"/>
            <a:ext cx="338455" cy="655320"/>
          </a:xfrm>
          <a:prstGeom prst="rect">
            <a:avLst/>
          </a:prstGeom>
          <a:noFill/>
          <a:ln w="9525">
            <a:noFill/>
          </a:ln>
        </p:spPr>
        <p:txBody>
          <a:bodyPr wrap="none">
            <a:spAutoFit/>
          </a:bodyPr>
          <a:lstStyle/>
          <a:p>
            <a:r>
              <a:rPr lang="en-US" altLang="zh-CN" sz="3665" dirty="0">
                <a:solidFill>
                  <a:srgbClr val="0000CC"/>
                </a:solidFill>
                <a:latin typeface="Arial Black" panose="020B0A04020102020204" pitchFamily="34" charset="0"/>
              </a:rPr>
              <a:t> </a:t>
            </a:r>
            <a:endParaRPr lang="en-US" altLang="zh-CN" sz="3665" dirty="0">
              <a:solidFill>
                <a:srgbClr val="0000CC"/>
              </a:solidFill>
              <a:latin typeface="Arial Black" panose="020B0A040201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7890">
                                            <p:txEl>
                                              <p:pRg st="0" end="0"/>
                                            </p:txEl>
                                          </p:spTgt>
                                        </p:tgtEl>
                                        <p:attrNameLst>
                                          <p:attrName>style.visibility</p:attrName>
                                        </p:attrNameLst>
                                      </p:cBhvr>
                                      <p:to>
                                        <p:strVal val="visible"/>
                                      </p:to>
                                    </p:set>
                                    <p:animEffect transition="in" filter="fade">
                                      <p:cBhvr>
                                        <p:cTn id="7" dur="1000"/>
                                        <p:tgtEl>
                                          <p:spTgt spid="37890">
                                            <p:txEl>
                                              <p:pRg st="0" end="0"/>
                                            </p:txEl>
                                          </p:spTgt>
                                        </p:tgtEl>
                                      </p:cBhvr>
                                    </p:animEffect>
                                    <p:anim calcmode="lin" valueType="num">
                                      <p:cBhvr>
                                        <p:cTn id="8" dur="1000" fill="hold"/>
                                        <p:tgtEl>
                                          <p:spTgt spid="3789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789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7890">
                                            <p:txEl>
                                              <p:pRg st="1" end="1"/>
                                            </p:txEl>
                                          </p:spTgt>
                                        </p:tgtEl>
                                        <p:attrNameLst>
                                          <p:attrName>style.visibility</p:attrName>
                                        </p:attrNameLst>
                                      </p:cBhvr>
                                      <p:to>
                                        <p:strVal val="visible"/>
                                      </p:to>
                                    </p:set>
                                    <p:animEffect transition="in" filter="fade">
                                      <p:cBhvr>
                                        <p:cTn id="14" dur="1000"/>
                                        <p:tgtEl>
                                          <p:spTgt spid="37890">
                                            <p:txEl>
                                              <p:pRg st="1" end="1"/>
                                            </p:txEl>
                                          </p:spTgt>
                                        </p:tgtEl>
                                      </p:cBhvr>
                                    </p:animEffect>
                                    <p:anim calcmode="lin" valueType="num">
                                      <p:cBhvr>
                                        <p:cTn id="15" dur="1000" fill="hold"/>
                                        <p:tgtEl>
                                          <p:spTgt spid="3789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789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7890">
                                            <p:txEl>
                                              <p:pRg st="2" end="2"/>
                                            </p:txEl>
                                          </p:spTgt>
                                        </p:tgtEl>
                                        <p:attrNameLst>
                                          <p:attrName>style.visibility</p:attrName>
                                        </p:attrNameLst>
                                      </p:cBhvr>
                                      <p:to>
                                        <p:strVal val="visible"/>
                                      </p:to>
                                    </p:set>
                                    <p:animEffect transition="in" filter="fade">
                                      <p:cBhvr>
                                        <p:cTn id="21" dur="1000"/>
                                        <p:tgtEl>
                                          <p:spTgt spid="37890">
                                            <p:txEl>
                                              <p:pRg st="2" end="2"/>
                                            </p:txEl>
                                          </p:spTgt>
                                        </p:tgtEl>
                                      </p:cBhvr>
                                    </p:animEffect>
                                    <p:anim calcmode="lin" valueType="num">
                                      <p:cBhvr>
                                        <p:cTn id="22" dur="1000" fill="hold"/>
                                        <p:tgtEl>
                                          <p:spTgt spid="3789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789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build="p"/>
      <p:bldP spid="37890" grpI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标题 1"/>
          <p:cNvSpPr>
            <a:spLocks noGrp="1" noRot="1"/>
          </p:cNvSpPr>
          <p:nvPr>
            <p:ph type="title" idx="4294967295"/>
          </p:nvPr>
        </p:nvSpPr>
        <p:spPr>
          <a:xfrm>
            <a:off x="391160" y="365125"/>
            <a:ext cx="7645400" cy="1001395"/>
          </a:xfrm>
        </p:spPr>
        <p:txBody>
          <a:bodyPr vert="horz" wrap="square" lIns="76199" tIns="38099" rIns="76199" bIns="38099" anchor="t" anchorCtr="0"/>
          <a:lstStyle/>
          <a:p>
            <a:r>
              <a:rPr lang="en-US" altLang="zh-CN" sz="3200" b="1" dirty="0">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32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123" name="内容占位符 2"/>
          <p:cNvSpPr>
            <a:spLocks noGrp="1" noRot="1"/>
          </p:cNvSpPr>
          <p:nvPr>
            <p:ph idx="4294967295"/>
          </p:nvPr>
        </p:nvSpPr>
        <p:spPr>
          <a:xfrm>
            <a:off x="155575" y="398780"/>
            <a:ext cx="8538210" cy="4710430"/>
          </a:xfrm>
        </p:spPr>
        <p:txBody>
          <a:bodyPr vert="horz" wrap="square" lIns="76199" tIns="38099" rIns="76199" bIns="38099" anchor="t" anchorCtr="0"/>
          <a:lstStyle/>
          <a:p>
            <a:pPr>
              <a:lnSpc>
                <a:spcPct val="90000"/>
              </a:lnSpc>
            </a:pPr>
            <a:r>
              <a:rPr lang="en-US" altLang="zh-CN" sz="24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4. </a:t>
            </a:r>
            <a:r>
              <a:rPr lang="zh-CN" altLang="en-US" sz="24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根据逻辑推理解题</a:t>
            </a:r>
            <a:endParaRPr lang="zh-CN" altLang="en-US" sz="24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sz="240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    4.1 </a:t>
            </a:r>
            <a:r>
              <a:rPr lang="zh-CN" altLang="en-US" sz="240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根据上文信息推理</a:t>
            </a:r>
            <a:endParaRPr lang="zh-CN" altLang="en-US" sz="24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sz="240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    4.2 </a:t>
            </a:r>
            <a:r>
              <a:rPr lang="zh-CN" altLang="en-US" sz="240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根据下文信息推理</a:t>
            </a:r>
            <a:endParaRPr lang="zh-CN" altLang="en-US" sz="24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sz="24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5. </a:t>
            </a:r>
            <a:r>
              <a:rPr lang="zh-CN" altLang="en-US" sz="24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其他解题技巧</a:t>
            </a:r>
            <a:endParaRPr lang="zh-CN" altLang="en-US" sz="24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a:lnSpc>
                <a:spcPct val="90000"/>
              </a:lnSpc>
            </a:pPr>
            <a:r>
              <a:rPr lang="en-US" altLang="zh-CN" sz="24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    5.1 </a:t>
            </a:r>
            <a:r>
              <a:rPr lang="zh-CN" altLang="en-US" sz="24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利用语境分析解题</a:t>
            </a:r>
            <a:endParaRPr lang="zh-CN" altLang="en-US" sz="24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sz="24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    5.2 </a:t>
            </a:r>
            <a:r>
              <a:rPr lang="zh-CN" altLang="en-US" sz="24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利用语法分析解题</a:t>
            </a:r>
            <a:endParaRPr lang="zh-CN" altLang="en-US" sz="24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sz="24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    5.3 </a:t>
            </a:r>
            <a:r>
              <a:rPr lang="zh-CN" altLang="en-US" sz="24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利用对比结构解题</a:t>
            </a:r>
            <a:endParaRPr lang="zh-CN" altLang="en-US" sz="24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sz="24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    5.4 </a:t>
            </a:r>
            <a:r>
              <a:rPr lang="zh-CN" altLang="en-US" sz="24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利用暗示和对应解题</a:t>
            </a:r>
            <a:endParaRPr lang="zh-CN" altLang="en-US" sz="24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sz="24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    5.5 </a:t>
            </a:r>
            <a:r>
              <a:rPr lang="zh-CN" altLang="en-US" sz="24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利用排除法解题</a:t>
            </a:r>
            <a:endParaRPr lang="zh-CN" altLang="en-US" sz="24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457200" indent="-457200">
              <a:lnSpc>
                <a:spcPct val="90000"/>
              </a:lnSpc>
              <a:buFont typeface="Arial" panose="020B0604020202020204" pitchFamily="34" charset="0"/>
              <a:buChar char="•"/>
            </a:pPr>
            <a:r>
              <a:rPr lang="en-US" altLang="zh-CN" sz="24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   5.6 </a:t>
            </a:r>
            <a:r>
              <a:rPr lang="zh-CN" altLang="en-US" sz="24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利用背景常识解题</a:t>
            </a:r>
            <a:endParaRPr lang="zh-CN" altLang="en-US" sz="24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457200" indent="-457200">
              <a:lnSpc>
                <a:spcPct val="90000"/>
              </a:lnSpc>
              <a:buFont typeface="Arial" panose="020B0604020202020204" pitchFamily="34" charset="0"/>
              <a:buChar char="•"/>
            </a:pPr>
            <a:r>
              <a:rPr lang="en-US" altLang="zh-CN" sz="24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   5.7 </a:t>
            </a:r>
            <a:r>
              <a:rPr lang="zh-CN" altLang="en-US" sz="24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根据文章的感情色彩解题</a:t>
            </a:r>
            <a:endParaRPr lang="zh-CN" altLang="en-US"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1000"/>
                                        <p:tgtEl>
                                          <p:spTgt spid="5123">
                                            <p:txEl>
                                              <p:pRg st="0" end="0"/>
                                            </p:txEl>
                                          </p:spTgt>
                                        </p:tgtEl>
                                      </p:cBhvr>
                                    </p:animEffect>
                                    <p:anim calcmode="lin" valueType="num">
                                      <p:cBhvr>
                                        <p:cTn id="8" dur="1000" fill="hold"/>
                                        <p:tgtEl>
                                          <p:spTgt spid="51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123">
                                            <p:txEl>
                                              <p:pRg st="1" end="1"/>
                                            </p:txEl>
                                          </p:spTgt>
                                        </p:tgtEl>
                                        <p:attrNameLst>
                                          <p:attrName>style.visibility</p:attrName>
                                        </p:attrNameLst>
                                      </p:cBhvr>
                                      <p:to>
                                        <p:strVal val="visible"/>
                                      </p:to>
                                    </p:set>
                                    <p:animEffect transition="in" filter="fade">
                                      <p:cBhvr>
                                        <p:cTn id="14" dur="1000"/>
                                        <p:tgtEl>
                                          <p:spTgt spid="5123">
                                            <p:txEl>
                                              <p:pRg st="1" end="1"/>
                                            </p:txEl>
                                          </p:spTgt>
                                        </p:tgtEl>
                                      </p:cBhvr>
                                    </p:animEffect>
                                    <p:anim calcmode="lin" valueType="num">
                                      <p:cBhvr>
                                        <p:cTn id="15" dur="1000" fill="hold"/>
                                        <p:tgtEl>
                                          <p:spTgt spid="512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1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123">
                                            <p:txEl>
                                              <p:pRg st="2" end="2"/>
                                            </p:txEl>
                                          </p:spTgt>
                                        </p:tgtEl>
                                        <p:attrNameLst>
                                          <p:attrName>style.visibility</p:attrName>
                                        </p:attrNameLst>
                                      </p:cBhvr>
                                      <p:to>
                                        <p:strVal val="visible"/>
                                      </p:to>
                                    </p:set>
                                    <p:animEffect transition="in" filter="fade">
                                      <p:cBhvr>
                                        <p:cTn id="21" dur="1000"/>
                                        <p:tgtEl>
                                          <p:spTgt spid="5123">
                                            <p:txEl>
                                              <p:pRg st="2" end="2"/>
                                            </p:txEl>
                                          </p:spTgt>
                                        </p:tgtEl>
                                      </p:cBhvr>
                                    </p:animEffect>
                                    <p:anim calcmode="lin" valueType="num">
                                      <p:cBhvr>
                                        <p:cTn id="22" dur="1000" fill="hold"/>
                                        <p:tgtEl>
                                          <p:spTgt spid="512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1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123">
                                            <p:txEl>
                                              <p:pRg st="3" end="3"/>
                                            </p:txEl>
                                          </p:spTgt>
                                        </p:tgtEl>
                                        <p:attrNameLst>
                                          <p:attrName>style.visibility</p:attrName>
                                        </p:attrNameLst>
                                      </p:cBhvr>
                                      <p:to>
                                        <p:strVal val="visible"/>
                                      </p:to>
                                    </p:set>
                                    <p:animEffect transition="in" filter="fade">
                                      <p:cBhvr>
                                        <p:cTn id="28" dur="1000"/>
                                        <p:tgtEl>
                                          <p:spTgt spid="5123">
                                            <p:txEl>
                                              <p:pRg st="3" end="3"/>
                                            </p:txEl>
                                          </p:spTgt>
                                        </p:tgtEl>
                                      </p:cBhvr>
                                    </p:animEffect>
                                    <p:anim calcmode="lin" valueType="num">
                                      <p:cBhvr>
                                        <p:cTn id="29" dur="1000" fill="hold"/>
                                        <p:tgtEl>
                                          <p:spTgt spid="512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12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123">
                                            <p:txEl>
                                              <p:pRg st="4" end="4"/>
                                            </p:txEl>
                                          </p:spTgt>
                                        </p:tgtEl>
                                        <p:attrNameLst>
                                          <p:attrName>style.visibility</p:attrName>
                                        </p:attrNameLst>
                                      </p:cBhvr>
                                      <p:to>
                                        <p:strVal val="visible"/>
                                      </p:to>
                                    </p:set>
                                    <p:animEffect transition="in" filter="fade">
                                      <p:cBhvr>
                                        <p:cTn id="35" dur="1000"/>
                                        <p:tgtEl>
                                          <p:spTgt spid="5123">
                                            <p:txEl>
                                              <p:pRg st="4" end="4"/>
                                            </p:txEl>
                                          </p:spTgt>
                                        </p:tgtEl>
                                      </p:cBhvr>
                                    </p:animEffect>
                                    <p:anim calcmode="lin" valueType="num">
                                      <p:cBhvr>
                                        <p:cTn id="36" dur="1000" fill="hold"/>
                                        <p:tgtEl>
                                          <p:spTgt spid="512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12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123">
                                            <p:txEl>
                                              <p:pRg st="5" end="5"/>
                                            </p:txEl>
                                          </p:spTgt>
                                        </p:tgtEl>
                                        <p:attrNameLst>
                                          <p:attrName>style.visibility</p:attrName>
                                        </p:attrNameLst>
                                      </p:cBhvr>
                                      <p:to>
                                        <p:strVal val="visible"/>
                                      </p:to>
                                    </p:set>
                                    <p:animEffect transition="in" filter="fade">
                                      <p:cBhvr>
                                        <p:cTn id="42" dur="1000"/>
                                        <p:tgtEl>
                                          <p:spTgt spid="5123">
                                            <p:txEl>
                                              <p:pRg st="5" end="5"/>
                                            </p:txEl>
                                          </p:spTgt>
                                        </p:tgtEl>
                                      </p:cBhvr>
                                    </p:animEffect>
                                    <p:anim calcmode="lin" valueType="num">
                                      <p:cBhvr>
                                        <p:cTn id="43" dur="1000" fill="hold"/>
                                        <p:tgtEl>
                                          <p:spTgt spid="512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12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5123">
                                            <p:txEl>
                                              <p:pRg st="6" end="6"/>
                                            </p:txEl>
                                          </p:spTgt>
                                        </p:tgtEl>
                                        <p:attrNameLst>
                                          <p:attrName>style.visibility</p:attrName>
                                        </p:attrNameLst>
                                      </p:cBhvr>
                                      <p:to>
                                        <p:strVal val="visible"/>
                                      </p:to>
                                    </p:set>
                                    <p:animEffect transition="in" filter="fade">
                                      <p:cBhvr>
                                        <p:cTn id="49" dur="1000"/>
                                        <p:tgtEl>
                                          <p:spTgt spid="5123">
                                            <p:txEl>
                                              <p:pRg st="6" end="6"/>
                                            </p:txEl>
                                          </p:spTgt>
                                        </p:tgtEl>
                                      </p:cBhvr>
                                    </p:animEffect>
                                    <p:anim calcmode="lin" valueType="num">
                                      <p:cBhvr>
                                        <p:cTn id="50" dur="1000" fill="hold"/>
                                        <p:tgtEl>
                                          <p:spTgt spid="512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512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5123">
                                            <p:txEl>
                                              <p:pRg st="7" end="7"/>
                                            </p:txEl>
                                          </p:spTgt>
                                        </p:tgtEl>
                                        <p:attrNameLst>
                                          <p:attrName>style.visibility</p:attrName>
                                        </p:attrNameLst>
                                      </p:cBhvr>
                                      <p:to>
                                        <p:strVal val="visible"/>
                                      </p:to>
                                    </p:set>
                                    <p:animEffect transition="in" filter="fade">
                                      <p:cBhvr>
                                        <p:cTn id="56" dur="1000"/>
                                        <p:tgtEl>
                                          <p:spTgt spid="5123">
                                            <p:txEl>
                                              <p:pRg st="7" end="7"/>
                                            </p:txEl>
                                          </p:spTgt>
                                        </p:tgtEl>
                                      </p:cBhvr>
                                    </p:animEffect>
                                    <p:anim calcmode="lin" valueType="num">
                                      <p:cBhvr>
                                        <p:cTn id="57" dur="1000" fill="hold"/>
                                        <p:tgtEl>
                                          <p:spTgt spid="512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512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5123">
                                            <p:txEl>
                                              <p:pRg st="8" end="8"/>
                                            </p:txEl>
                                          </p:spTgt>
                                        </p:tgtEl>
                                        <p:attrNameLst>
                                          <p:attrName>style.visibility</p:attrName>
                                        </p:attrNameLst>
                                      </p:cBhvr>
                                      <p:to>
                                        <p:strVal val="visible"/>
                                      </p:to>
                                    </p:set>
                                    <p:animEffect transition="in" filter="fade">
                                      <p:cBhvr>
                                        <p:cTn id="63" dur="1000"/>
                                        <p:tgtEl>
                                          <p:spTgt spid="5123">
                                            <p:txEl>
                                              <p:pRg st="8" end="8"/>
                                            </p:txEl>
                                          </p:spTgt>
                                        </p:tgtEl>
                                      </p:cBhvr>
                                    </p:animEffect>
                                    <p:anim calcmode="lin" valueType="num">
                                      <p:cBhvr>
                                        <p:cTn id="64" dur="1000" fill="hold"/>
                                        <p:tgtEl>
                                          <p:spTgt spid="512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512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5123">
                                            <p:txEl>
                                              <p:pRg st="9" end="9"/>
                                            </p:txEl>
                                          </p:spTgt>
                                        </p:tgtEl>
                                        <p:attrNameLst>
                                          <p:attrName>style.visibility</p:attrName>
                                        </p:attrNameLst>
                                      </p:cBhvr>
                                      <p:to>
                                        <p:strVal val="visible"/>
                                      </p:to>
                                    </p:set>
                                    <p:animEffect transition="in" filter="fade">
                                      <p:cBhvr>
                                        <p:cTn id="70" dur="1000"/>
                                        <p:tgtEl>
                                          <p:spTgt spid="5123">
                                            <p:txEl>
                                              <p:pRg st="9" end="9"/>
                                            </p:txEl>
                                          </p:spTgt>
                                        </p:tgtEl>
                                      </p:cBhvr>
                                    </p:animEffect>
                                    <p:anim calcmode="lin" valueType="num">
                                      <p:cBhvr>
                                        <p:cTn id="71" dur="1000" fill="hold"/>
                                        <p:tgtEl>
                                          <p:spTgt spid="512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512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5123">
                                            <p:txEl>
                                              <p:pRg st="10" end="10"/>
                                            </p:txEl>
                                          </p:spTgt>
                                        </p:tgtEl>
                                        <p:attrNameLst>
                                          <p:attrName>style.visibility</p:attrName>
                                        </p:attrNameLst>
                                      </p:cBhvr>
                                      <p:to>
                                        <p:strVal val="visible"/>
                                      </p:to>
                                    </p:set>
                                    <p:animEffect transition="in" filter="fade">
                                      <p:cBhvr>
                                        <p:cTn id="77" dur="1000"/>
                                        <p:tgtEl>
                                          <p:spTgt spid="5123">
                                            <p:txEl>
                                              <p:pRg st="10" end="10"/>
                                            </p:txEl>
                                          </p:spTgt>
                                        </p:tgtEl>
                                      </p:cBhvr>
                                    </p:animEffect>
                                    <p:anim calcmode="lin" valueType="num">
                                      <p:cBhvr>
                                        <p:cTn id="78" dur="1000" fill="hold"/>
                                        <p:tgtEl>
                                          <p:spTgt spid="512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512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P spid="5123" grpI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标题 1"/>
          <p:cNvSpPr>
            <a:spLocks noGrp="1" noRot="1"/>
          </p:cNvSpPr>
          <p:nvPr>
            <p:ph type="title" idx="4294967295"/>
          </p:nvPr>
        </p:nvSpPr>
        <p:spPr>
          <a:xfrm>
            <a:off x="391160" y="186690"/>
            <a:ext cx="7645400" cy="600710"/>
          </a:xfrm>
        </p:spPr>
        <p:txBody>
          <a:bodyPr vert="horz" wrap="square" lIns="76199" tIns="38099" rIns="76199" bIns="38099" anchor="t" anchorCtr="0"/>
          <a:lstStyle/>
          <a:p>
            <a:r>
              <a:rPr lang="en-US" altLang="zh-CN" sz="3335" dirty="0">
                <a:latin typeface="Comic Sans MS" panose="030F0702030302020204" pitchFamily="66" charset="0"/>
              </a:rPr>
              <a:t> </a:t>
            </a:r>
            <a:r>
              <a:rPr lang="en-US" altLang="zh-CN" sz="4000" b="1" dirty="0">
                <a:latin typeface="微软雅黑" panose="020B0503020204020204" pitchFamily="34" charset="-122"/>
                <a:ea typeface="微软雅黑" panose="020B0503020204020204" pitchFamily="34" charset="-122"/>
                <a:cs typeface="微软雅黑" panose="020B0503020204020204" pitchFamily="34" charset="-122"/>
                <a:sym typeface="+mn-ea"/>
              </a:rPr>
              <a:t> 3. </a:t>
            </a:r>
            <a:r>
              <a:rPr lang="zh-CN" altLang="en-US" sz="4000" b="1" dirty="0">
                <a:latin typeface="微软雅黑" panose="020B0503020204020204" pitchFamily="34" charset="-122"/>
                <a:ea typeface="微软雅黑" panose="020B0503020204020204" pitchFamily="34" charset="-122"/>
                <a:cs typeface="微软雅黑" panose="020B0503020204020204" pitchFamily="34" charset="-122"/>
                <a:sym typeface="+mn-ea"/>
              </a:rPr>
              <a:t>篇章布局：三段式</a:t>
            </a:r>
            <a:endParaRPr lang="zh-CN" altLang="en-US" sz="40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123" name="内容占位符 2"/>
          <p:cNvSpPr>
            <a:spLocks noGrp="1" noRot="1"/>
          </p:cNvSpPr>
          <p:nvPr>
            <p:ph idx="4294967295"/>
          </p:nvPr>
        </p:nvSpPr>
        <p:spPr>
          <a:xfrm>
            <a:off x="155575" y="817245"/>
            <a:ext cx="8538210" cy="4291965"/>
          </a:xfrm>
        </p:spPr>
        <p:txBody>
          <a:bodyPr vert="horz" wrap="square" lIns="76199" tIns="38099" rIns="76199" bIns="38099" anchor="t" anchorCtr="0"/>
          <a:lstStyle/>
          <a:p>
            <a:pPr eaLnBrk="1" hangingPunct="1"/>
            <a:r>
              <a:rPr lang="en-US"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3.1 </a:t>
            </a:r>
            <a:r>
              <a:rPr lang="zh-CN" altLang="en-US"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开头段</a:t>
            </a:r>
            <a:r>
              <a:rPr lang="zh-CN" altLang="en-US" sz="2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Introduction part</a:t>
            </a:r>
            <a:r>
              <a:rPr lang="zh-CN" altLang="en-US" sz="2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：由现象引出观点</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或对主体内容的概括，可包括对谈论问题或现象的简单陈述然后明确提出自己的观点（</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2-3</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句话，约</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30-40</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字）。</a:t>
            </a:r>
            <a:endPar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eaLnBrk="1" hangingPunct="1"/>
            <a:r>
              <a:rPr sz="2400" b="1" dirty="0">
                <a:sym typeface="+mn-ea"/>
              </a:rPr>
              <a:t>例如：</a:t>
            </a:r>
            <a:endParaRPr lang="zh-CN" sz="2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sz="2400" b="1" dirty="0">
                <a:solidFill>
                  <a:srgbClr val="FF0000"/>
                </a:solidFill>
                <a:effectLst>
                  <a:outerShdw blurRad="38100" dist="38100" dir="2700000">
                    <a:srgbClr val="FFFFFF"/>
                  </a:outerShdw>
                </a:effectLst>
                <a:latin typeface="Times New Roman" panose="02020603050405020304" pitchFamily="18" charset="0"/>
                <a:ea typeface="微软雅黑" panose="020B0503020204020204" pitchFamily="34" charset="-122"/>
                <a:cs typeface="Times New Roman" panose="02020603050405020304" pitchFamily="18" charset="0"/>
                <a:sym typeface="+mn-ea"/>
              </a:rPr>
              <a:t>M</a:t>
            </a:r>
            <a:r>
              <a:rPr lang="zh-CN" altLang="en-US" sz="2400" b="1" dirty="0">
                <a:solidFill>
                  <a:srgbClr val="FF0000"/>
                </a:solidFill>
                <a:effectLst>
                  <a:outerShdw blurRad="38100" dist="38100" dir="2700000">
                    <a:srgbClr val="FFFFFF"/>
                  </a:outerShdw>
                </a:effectLst>
                <a:latin typeface="Times New Roman" panose="02020603050405020304" pitchFamily="18" charset="0"/>
                <a:ea typeface="微软雅黑" panose="020B0503020204020204" pitchFamily="34" charset="-122"/>
                <a:cs typeface="Times New Roman" panose="02020603050405020304" pitchFamily="18" charset="0"/>
                <a:sym typeface="+mn-ea"/>
              </a:rPr>
              <a:t>achine translation can not fully replace human translators</a:t>
            </a:r>
            <a:r>
              <a:rPr lang="zh-CN" altLang="en-US" sz="2400" b="1" dirty="0">
                <a:solidFill>
                  <a:schemeClr val="tx2"/>
                </a:solidFill>
                <a:effectLst>
                  <a:outerShdw blurRad="38100" dist="38100" dir="2700000">
                    <a:srgbClr val="FFFFFF"/>
                  </a:outerShdw>
                </a:effectLst>
                <a:latin typeface="Times New Roman" panose="02020603050405020304" pitchFamily="18" charset="0"/>
                <a:ea typeface="微软雅黑" panose="020B0503020204020204" pitchFamily="34" charset="-122"/>
                <a:cs typeface="Times New Roman" panose="02020603050405020304" pitchFamily="18" charset="0"/>
                <a:sym typeface="+mn-ea"/>
              </a:rPr>
              <a:t> </a:t>
            </a:r>
            <a:r>
              <a:rPr lang="en-US" altLang="zh-CN" sz="2400" dirty="0">
                <a:solidFill>
                  <a:schemeClr val="tx2"/>
                </a:solidFill>
                <a:effectLst>
                  <a:outerShdw blurRad="38100" dist="38100" dir="2700000">
                    <a:srgbClr val="FFFFFF"/>
                  </a:outerShdw>
                </a:effectLst>
                <a:latin typeface="Times New Roman" panose="02020603050405020304" pitchFamily="18" charset="0"/>
                <a:ea typeface="微软雅黑" panose="020B0503020204020204" pitchFamily="34" charset="-122"/>
                <a:cs typeface="Times New Roman" panose="02020603050405020304" pitchFamily="18" charset="0"/>
                <a:sym typeface="+mn-ea"/>
              </a:rPr>
              <a:t>(2021</a:t>
            </a:r>
            <a:r>
              <a:rPr lang="zh-CN" altLang="en-US" sz="2400" dirty="0">
                <a:solidFill>
                  <a:schemeClr val="tx2"/>
                </a:solidFill>
                <a:effectLst>
                  <a:outerShdw blurRad="38100" dist="38100" dir="2700000">
                    <a:srgbClr val="FFFFFF"/>
                  </a:outerShdw>
                </a:effectLst>
                <a:latin typeface="Times New Roman" panose="02020603050405020304" pitchFamily="18" charset="0"/>
                <a:ea typeface="微软雅黑" panose="020B0503020204020204" pitchFamily="34" charset="-122"/>
                <a:cs typeface="Times New Roman" panose="02020603050405020304" pitchFamily="18" charset="0"/>
                <a:sym typeface="+mn-ea"/>
              </a:rPr>
              <a:t>年</a:t>
            </a:r>
            <a:r>
              <a:rPr lang="en-US" altLang="zh-CN" sz="2400" dirty="0">
                <a:solidFill>
                  <a:schemeClr val="tx2"/>
                </a:solidFill>
                <a:effectLst>
                  <a:outerShdw blurRad="38100" dist="38100" dir="2700000">
                    <a:srgbClr val="FFFFFF"/>
                  </a:outerShdw>
                </a:effectLst>
                <a:latin typeface="Times New Roman" panose="02020603050405020304" pitchFamily="18" charset="0"/>
                <a:ea typeface="微软雅黑" panose="020B0503020204020204" pitchFamily="34" charset="-122"/>
                <a:cs typeface="Times New Roman" panose="02020603050405020304" pitchFamily="18" charset="0"/>
                <a:sym typeface="+mn-ea"/>
              </a:rPr>
              <a:t>)</a:t>
            </a:r>
            <a:endParaRPr lang="zh-CN" altLang="en-US" sz="2400" b="1" dirty="0">
              <a:solidFill>
                <a:schemeClr val="tx2"/>
              </a:solidFill>
              <a:effectLst>
                <a:outerShdw blurRad="38100" dist="38100" dir="2700000">
                  <a:srgbClr val="FFFFFF"/>
                </a:outerShdw>
              </a:effectLst>
              <a:latin typeface="Times New Roman" panose="02020603050405020304" pitchFamily="18" charset="0"/>
              <a:ea typeface="微软雅黑" panose="020B0503020204020204" pitchFamily="34" charset="-122"/>
              <a:cs typeface="Times New Roman" panose="02020603050405020304" pitchFamily="18" charset="0"/>
              <a:sym typeface="+mn-ea"/>
            </a:endParaRPr>
          </a:p>
          <a:p>
            <a:pPr>
              <a:lnSpc>
                <a:spcPct val="90000"/>
              </a:lnSpc>
            </a:pPr>
            <a:r>
              <a:rPr lang="zh-CN" altLang="en-US" sz="2335" dirty="0">
                <a:solidFill>
                  <a:schemeClr val="tx1"/>
                </a:solidFill>
                <a:effectLst>
                  <a:outerShdw blurRad="38100" dist="38100" dir="2700000">
                    <a:srgbClr val="FFFFFF"/>
                  </a:outerShdw>
                </a:effectLst>
                <a:latin typeface="Times New Roman" panose="02020603050405020304" pitchFamily="18" charset="0"/>
                <a:ea typeface="微软雅黑" panose="020B0503020204020204" pitchFamily="34" charset="-122"/>
                <a:cs typeface="Times New Roman" panose="02020603050405020304" pitchFamily="18" charset="0"/>
                <a:sym typeface="+mn-ea"/>
              </a:rPr>
              <a:t>With the development of technology and the needs of trade, machine translation is becoming more and more common in life, which has caused panic among human translators.</a:t>
            </a:r>
            <a:r>
              <a:rPr lang="zh-CN" altLang="en-US" sz="2335" dirty="0">
                <a:solidFill>
                  <a:schemeClr val="tx2"/>
                </a:solidFill>
                <a:effectLst>
                  <a:outerShdw blurRad="38100" dist="38100" dir="2700000">
                    <a:srgbClr val="FFFFFF"/>
                  </a:outerShdw>
                </a:effectLst>
                <a:latin typeface="Times New Roman" panose="02020603050405020304" pitchFamily="18" charset="0"/>
                <a:ea typeface="微软雅黑" panose="020B0503020204020204" pitchFamily="34" charset="-122"/>
                <a:cs typeface="Times New Roman" panose="02020603050405020304" pitchFamily="18" charset="0"/>
                <a:sym typeface="+mn-ea"/>
              </a:rPr>
              <a:t> </a:t>
            </a:r>
            <a:r>
              <a:rPr lang="zh-CN" altLang="en-US" sz="2335" dirty="0">
                <a:solidFill>
                  <a:srgbClr val="0070C0"/>
                </a:solidFill>
                <a:effectLst>
                  <a:outerShdw blurRad="38100" dist="38100" dir="2700000">
                    <a:srgbClr val="FFFFFF"/>
                  </a:outerShdw>
                </a:effectLst>
                <a:latin typeface="Times New Roman" panose="02020603050405020304" pitchFamily="18" charset="0"/>
                <a:ea typeface="微软雅黑" panose="020B0503020204020204" pitchFamily="34" charset="-122"/>
                <a:cs typeface="Times New Roman" panose="02020603050405020304" pitchFamily="18" charset="0"/>
                <a:sym typeface="+mn-ea"/>
              </a:rPr>
              <a:t>However, in my opinion, machine translation </a:t>
            </a:r>
            <a:r>
              <a:rPr lang="en-US" altLang="zh-CN" sz="2335" dirty="0">
                <a:solidFill>
                  <a:srgbClr val="0070C0"/>
                </a:solidFill>
                <a:effectLst>
                  <a:outerShdw blurRad="38100" dist="38100" dir="2700000">
                    <a:srgbClr val="FFFFFF"/>
                  </a:outerShdw>
                </a:effectLst>
                <a:latin typeface="Times New Roman" panose="02020603050405020304" pitchFamily="18" charset="0"/>
                <a:ea typeface="微软雅黑" panose="020B0503020204020204" pitchFamily="34" charset="-122"/>
                <a:cs typeface="Times New Roman" panose="02020603050405020304" pitchFamily="18" charset="0"/>
                <a:sym typeface="+mn-ea"/>
              </a:rPr>
              <a:t>can</a:t>
            </a:r>
            <a:r>
              <a:rPr lang="zh-CN" altLang="en-US" sz="2335" dirty="0">
                <a:solidFill>
                  <a:srgbClr val="0070C0"/>
                </a:solidFill>
                <a:effectLst>
                  <a:outerShdw blurRad="38100" dist="38100" dir="2700000">
                    <a:srgbClr val="FFFFFF"/>
                  </a:outerShdw>
                </a:effectLst>
                <a:latin typeface="Times New Roman" panose="02020603050405020304" pitchFamily="18" charset="0"/>
                <a:ea typeface="微软雅黑" panose="020B0503020204020204" pitchFamily="34" charset="-122"/>
                <a:cs typeface="Times New Roman" panose="02020603050405020304" pitchFamily="18" charset="0"/>
                <a:sym typeface="+mn-ea"/>
              </a:rPr>
              <a:t> not replace human translators</a:t>
            </a:r>
            <a:r>
              <a:rPr lang="en-US" altLang="zh-CN" sz="2335" dirty="0">
                <a:solidFill>
                  <a:srgbClr val="0070C0"/>
                </a:solidFill>
                <a:effectLst>
                  <a:outerShdw blurRad="38100" dist="38100" dir="2700000">
                    <a:srgbClr val="FFFFFF"/>
                  </a:outerShdw>
                </a:effectLst>
                <a:latin typeface="Times New Roman" panose="02020603050405020304" pitchFamily="18" charset="0"/>
                <a:ea typeface="微软雅黑" panose="020B0503020204020204" pitchFamily="34" charset="-122"/>
                <a:cs typeface="Times New Roman" panose="02020603050405020304" pitchFamily="18" charset="0"/>
                <a:sym typeface="+mn-ea"/>
              </a:rPr>
              <a:t>  for the following reasons</a:t>
            </a:r>
            <a:r>
              <a:rPr lang="zh-CN" altLang="en-US" sz="2335" dirty="0">
                <a:solidFill>
                  <a:srgbClr val="0070C0"/>
                </a:solidFill>
                <a:effectLst>
                  <a:outerShdw blurRad="38100" dist="38100" dir="2700000">
                    <a:srgbClr val="FFFFFF"/>
                  </a:outerShdw>
                </a:effectLst>
                <a:latin typeface="Times New Roman" panose="02020603050405020304" pitchFamily="18" charset="0"/>
                <a:ea typeface="微软雅黑" panose="020B0503020204020204" pitchFamily="34" charset="-122"/>
                <a:cs typeface="Times New Roman" panose="02020603050405020304" pitchFamily="18" charset="0"/>
                <a:sym typeface="+mn-ea"/>
              </a:rPr>
              <a:t>.</a:t>
            </a:r>
            <a:endParaRPr lang="zh-CN" altLang="en-US" sz="2335" dirty="0"/>
          </a:p>
          <a:p>
            <a:pPr>
              <a:lnSpc>
                <a:spcPct val="90000"/>
              </a:lnSpc>
            </a:pPr>
            <a:endParaRPr lang="en-US" altLang="zh-CN" sz="2335" b="1" dirty="0">
              <a:solidFill>
                <a:srgbClr val="FF0000"/>
              </a:solidFill>
              <a:latin typeface="Comic Sans MS" panose="030F0702030302020204" pitchFamily="66" charset="0"/>
            </a:endParaRPr>
          </a:p>
          <a:p>
            <a:pPr>
              <a:lnSpc>
                <a:spcPct val="90000"/>
              </a:lnSpc>
            </a:pPr>
            <a:endParaRPr lang="en-US" altLang="zh-CN" sz="2335" dirty="0">
              <a:solidFill>
                <a:srgbClr val="FF0000"/>
              </a:solidFill>
            </a:endParaRPr>
          </a:p>
          <a:p>
            <a:pPr>
              <a:lnSpc>
                <a:spcPct val="90000"/>
              </a:lnSpc>
            </a:pPr>
            <a:endParaRPr lang="zh-CN" altLang="en-US" sz="2335"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1000"/>
                                        <p:tgtEl>
                                          <p:spTgt spid="5123">
                                            <p:txEl>
                                              <p:pRg st="0" end="0"/>
                                            </p:txEl>
                                          </p:spTgt>
                                        </p:tgtEl>
                                      </p:cBhvr>
                                    </p:animEffect>
                                    <p:anim calcmode="lin" valueType="num">
                                      <p:cBhvr>
                                        <p:cTn id="8" dur="1000" fill="hold"/>
                                        <p:tgtEl>
                                          <p:spTgt spid="51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123">
                                            <p:txEl>
                                              <p:pRg st="1" end="1"/>
                                            </p:txEl>
                                          </p:spTgt>
                                        </p:tgtEl>
                                        <p:attrNameLst>
                                          <p:attrName>style.visibility</p:attrName>
                                        </p:attrNameLst>
                                      </p:cBhvr>
                                      <p:to>
                                        <p:strVal val="visible"/>
                                      </p:to>
                                    </p:set>
                                    <p:animEffect transition="in" filter="fade">
                                      <p:cBhvr>
                                        <p:cTn id="14" dur="1000"/>
                                        <p:tgtEl>
                                          <p:spTgt spid="5123">
                                            <p:txEl>
                                              <p:pRg st="1" end="1"/>
                                            </p:txEl>
                                          </p:spTgt>
                                        </p:tgtEl>
                                      </p:cBhvr>
                                    </p:animEffect>
                                    <p:anim calcmode="lin" valueType="num">
                                      <p:cBhvr>
                                        <p:cTn id="15" dur="1000" fill="hold"/>
                                        <p:tgtEl>
                                          <p:spTgt spid="512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1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123">
                                            <p:txEl>
                                              <p:pRg st="2" end="2"/>
                                            </p:txEl>
                                          </p:spTgt>
                                        </p:tgtEl>
                                        <p:attrNameLst>
                                          <p:attrName>style.visibility</p:attrName>
                                        </p:attrNameLst>
                                      </p:cBhvr>
                                      <p:to>
                                        <p:strVal val="visible"/>
                                      </p:to>
                                    </p:set>
                                    <p:animEffect transition="in" filter="fade">
                                      <p:cBhvr>
                                        <p:cTn id="21" dur="1000"/>
                                        <p:tgtEl>
                                          <p:spTgt spid="5123">
                                            <p:txEl>
                                              <p:pRg st="2" end="2"/>
                                            </p:txEl>
                                          </p:spTgt>
                                        </p:tgtEl>
                                      </p:cBhvr>
                                    </p:animEffect>
                                    <p:anim calcmode="lin" valueType="num">
                                      <p:cBhvr>
                                        <p:cTn id="22" dur="1000" fill="hold"/>
                                        <p:tgtEl>
                                          <p:spTgt spid="512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1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123">
                                            <p:txEl>
                                              <p:pRg st="3" end="3"/>
                                            </p:txEl>
                                          </p:spTgt>
                                        </p:tgtEl>
                                        <p:attrNameLst>
                                          <p:attrName>style.visibility</p:attrName>
                                        </p:attrNameLst>
                                      </p:cBhvr>
                                      <p:to>
                                        <p:strVal val="visible"/>
                                      </p:to>
                                    </p:set>
                                    <p:animEffect transition="in" filter="fade">
                                      <p:cBhvr>
                                        <p:cTn id="28" dur="1000"/>
                                        <p:tgtEl>
                                          <p:spTgt spid="5123">
                                            <p:txEl>
                                              <p:pRg st="3" end="3"/>
                                            </p:txEl>
                                          </p:spTgt>
                                        </p:tgtEl>
                                      </p:cBhvr>
                                    </p:animEffect>
                                    <p:anim calcmode="lin" valueType="num">
                                      <p:cBhvr>
                                        <p:cTn id="29" dur="1000" fill="hold"/>
                                        <p:tgtEl>
                                          <p:spTgt spid="512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12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P spid="5123" grpI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sz="3200" b="1"/>
          </a:p>
        </p:txBody>
      </p:sp>
      <p:sp>
        <p:nvSpPr>
          <p:cNvPr id="3" name="内容占位符 2"/>
          <p:cNvSpPr>
            <a:spLocks noGrp="1"/>
          </p:cNvSpPr>
          <p:nvPr>
            <p:ph idx="1"/>
          </p:nvPr>
        </p:nvSpPr>
        <p:spPr>
          <a:xfrm>
            <a:off x="457200" y="277495"/>
            <a:ext cx="8444230" cy="4827905"/>
          </a:xfrm>
        </p:spPr>
        <p:txBody>
          <a:bodyPr/>
          <a:lstStyle/>
          <a:p>
            <a:pPr algn="just" eaLnBrk="1" hangingPunct="1">
              <a:lnSpc>
                <a:spcPct val="90000"/>
              </a:lnSpc>
            </a:pPr>
            <a:r>
              <a:rPr lang="en-US" sz="2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3.2 </a:t>
            </a:r>
            <a:r>
              <a:rPr lang="zh-CN" altLang="en-US" sz="2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论证段</a:t>
            </a:r>
            <a:r>
              <a:rPr lang="zh-CN" altLang="en-US" sz="2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Body part</a:t>
            </a:r>
            <a:r>
              <a:rPr lang="zh-CN" altLang="en-US" sz="2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8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sz="2800" dirty="0">
                <a:latin typeface="微软雅黑" panose="020B0503020204020204" pitchFamily="34" charset="-122"/>
                <a:ea typeface="微软雅黑" panose="020B0503020204020204" pitchFamily="34" charset="-122"/>
                <a:cs typeface="微软雅黑" panose="020B0503020204020204" pitchFamily="34" charset="-122"/>
                <a:sym typeface="+mn-ea"/>
              </a:rPr>
              <a:t>列举两到三条理由</a:t>
            </a:r>
            <a:r>
              <a:rPr lang="en-US" altLang="zh-CN" sz="28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800" dirty="0">
                <a:latin typeface="微软雅黑" panose="020B0503020204020204" pitchFamily="34" charset="-122"/>
                <a:ea typeface="微软雅黑" panose="020B0503020204020204" pitchFamily="34" charset="-122"/>
                <a:cs typeface="微软雅黑" panose="020B0503020204020204" pitchFamily="34" charset="-122"/>
                <a:sym typeface="+mn-ea"/>
              </a:rPr>
              <a:t>论据来</a:t>
            </a:r>
            <a:r>
              <a:rPr lang="zh-CN" sz="2800" dirty="0">
                <a:latin typeface="微软雅黑" panose="020B0503020204020204" pitchFamily="34" charset="-122"/>
                <a:ea typeface="微软雅黑" panose="020B0503020204020204" pitchFamily="34" charset="-122"/>
                <a:cs typeface="微软雅黑" panose="020B0503020204020204" pitchFamily="34" charset="-122"/>
                <a:sym typeface="+mn-ea"/>
              </a:rPr>
              <a:t>论证观点</a:t>
            </a:r>
            <a:r>
              <a:rPr lang="zh-CN" altLang="en-US" sz="28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800" dirty="0">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2800" dirty="0">
                <a:latin typeface="微软雅黑" panose="020B0503020204020204" pitchFamily="34" charset="-122"/>
                <a:ea typeface="微软雅黑" panose="020B0503020204020204" pitchFamily="34" charset="-122"/>
                <a:cs typeface="微软雅黑" panose="020B0503020204020204" pitchFamily="34" charset="-122"/>
                <a:sym typeface="+mn-ea"/>
              </a:rPr>
              <a:t>条最佳，约</a:t>
            </a:r>
            <a:r>
              <a:rPr lang="en-US" altLang="zh-CN" sz="2800" dirty="0">
                <a:latin typeface="微软雅黑" panose="020B0503020204020204" pitchFamily="34" charset="-122"/>
                <a:ea typeface="微软雅黑" panose="020B0503020204020204" pitchFamily="34" charset="-122"/>
                <a:cs typeface="微软雅黑" panose="020B0503020204020204" pitchFamily="34" charset="-122"/>
                <a:sym typeface="+mn-ea"/>
              </a:rPr>
              <a:t>80</a:t>
            </a:r>
            <a:r>
              <a:rPr lang="zh-CN" altLang="en-US" sz="2800" dirty="0">
                <a:latin typeface="微软雅黑" panose="020B0503020204020204" pitchFamily="34" charset="-122"/>
                <a:ea typeface="微软雅黑" panose="020B0503020204020204" pitchFamily="34" charset="-122"/>
                <a:cs typeface="微软雅黑" panose="020B0503020204020204" pitchFamily="34" charset="-122"/>
                <a:sym typeface="+mn-ea"/>
              </a:rPr>
              <a:t>字）。</a:t>
            </a:r>
            <a:endParaRPr lang="zh-CN" altLang="en-US" sz="28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eaLnBrk="1" hangingPunct="1">
              <a:lnSpc>
                <a:spcPct val="90000"/>
              </a:lnSpc>
            </a:pPr>
            <a:r>
              <a:rPr sz="2800" b="1" dirty="0">
                <a:sym typeface="+mn-ea"/>
              </a:rPr>
              <a:t>例如：</a:t>
            </a:r>
            <a:endParaRPr lang="zh-CN" altLang="en-US" sz="2800" dirty="0">
              <a:latin typeface="微软雅黑" panose="020B0503020204020204" pitchFamily="34" charset="-122"/>
              <a:ea typeface="微软雅黑" panose="020B0503020204020204" pitchFamily="34" charset="-122"/>
              <a:cs typeface="微软雅黑" panose="020B0503020204020204" pitchFamily="34" charset="-122"/>
            </a:endParaRPr>
          </a:p>
          <a:p>
            <a:pPr algn="l" eaLnBrk="1" hangingPunct="1">
              <a:lnSpc>
                <a:spcPct val="90000"/>
              </a:lnSpc>
            </a:pPr>
            <a:r>
              <a:rPr lang="zh-CN" altLang="en-US" sz="2400" dirty="0">
                <a:solidFill>
                  <a:srgbClr val="FF0000"/>
                </a:solidFill>
                <a:latin typeface="Times New Roman" panose="02020603050405020304" pitchFamily="18" charset="0"/>
                <a:cs typeface="Times New Roman" panose="02020603050405020304" pitchFamily="18" charset="0"/>
                <a:sym typeface="+mn-ea"/>
              </a:rPr>
              <a:t>Firstly,</a:t>
            </a:r>
            <a:r>
              <a:rPr lang="zh-CN" altLang="en-US" sz="2400" dirty="0">
                <a:solidFill>
                  <a:schemeClr val="tx2"/>
                </a:solidFill>
                <a:latin typeface="Times New Roman" panose="02020603050405020304" pitchFamily="18" charset="0"/>
                <a:cs typeface="Times New Roman" panose="02020603050405020304" pitchFamily="18" charset="0"/>
                <a:sym typeface="+mn-ea"/>
              </a:rPr>
              <a:t> </a:t>
            </a:r>
            <a:r>
              <a:rPr lang="zh-CN" altLang="en-US" sz="2400" dirty="0">
                <a:solidFill>
                  <a:schemeClr val="tx1"/>
                </a:solidFill>
                <a:latin typeface="Times New Roman" panose="02020603050405020304" pitchFamily="18" charset="0"/>
                <a:cs typeface="Times New Roman" panose="02020603050405020304" pitchFamily="18" charset="0"/>
                <a:sym typeface="+mn-ea"/>
              </a:rPr>
              <a:t>machine translation is unable to translate the emotional content of people</a:t>
            </a:r>
            <a:r>
              <a:rPr lang="en-US" altLang="zh-CN" sz="2400" dirty="0">
                <a:solidFill>
                  <a:schemeClr val="tx1"/>
                </a:solidFill>
                <a:latin typeface="Times New Roman" panose="02020603050405020304" pitchFamily="18" charset="0"/>
                <a:cs typeface="Times New Roman" panose="02020603050405020304" pitchFamily="18" charset="0"/>
                <a:sym typeface="+mn-ea"/>
              </a:rPr>
              <a:t>’</a:t>
            </a:r>
            <a:r>
              <a:rPr lang="zh-CN" altLang="en-US" sz="2400" dirty="0">
                <a:solidFill>
                  <a:schemeClr val="tx1"/>
                </a:solidFill>
                <a:latin typeface="Times New Roman" panose="02020603050405020304" pitchFamily="18" charset="0"/>
                <a:cs typeface="Times New Roman" panose="02020603050405020304" pitchFamily="18" charset="0"/>
                <a:sym typeface="+mn-ea"/>
              </a:rPr>
              <a:t>s words, and can make the performance of language impersonal, which is not conducive to emotional communication between people.</a:t>
            </a:r>
            <a:endParaRPr lang="zh-CN" altLang="en-US" sz="2400" dirty="0">
              <a:solidFill>
                <a:schemeClr val="tx1"/>
              </a:solidFill>
              <a:latin typeface="Times New Roman" panose="02020603050405020304" pitchFamily="18" charset="0"/>
              <a:cs typeface="Times New Roman" panose="02020603050405020304" pitchFamily="18" charset="0"/>
              <a:sym typeface="+mn-ea"/>
            </a:endParaRPr>
          </a:p>
          <a:p>
            <a:pPr algn="l" eaLnBrk="1" hangingPunct="1">
              <a:lnSpc>
                <a:spcPct val="90000"/>
              </a:lnSpc>
            </a:pPr>
            <a:r>
              <a:rPr lang="zh-CN" altLang="en-US" sz="2400" dirty="0">
                <a:solidFill>
                  <a:srgbClr val="FF0000"/>
                </a:solidFill>
                <a:latin typeface="Times New Roman" panose="02020603050405020304" pitchFamily="18" charset="0"/>
                <a:cs typeface="Times New Roman" panose="02020603050405020304" pitchFamily="18" charset="0"/>
                <a:sym typeface="+mn-ea"/>
              </a:rPr>
              <a:t>Secondly,</a:t>
            </a:r>
            <a:r>
              <a:rPr lang="zh-CN" altLang="en-US" sz="2400" dirty="0">
                <a:solidFill>
                  <a:schemeClr val="tx2"/>
                </a:solidFill>
                <a:latin typeface="Times New Roman" panose="02020603050405020304" pitchFamily="18" charset="0"/>
                <a:cs typeface="Times New Roman" panose="02020603050405020304" pitchFamily="18" charset="0"/>
                <a:sym typeface="+mn-ea"/>
              </a:rPr>
              <a:t> </a:t>
            </a:r>
            <a:r>
              <a:rPr lang="zh-CN" altLang="en-US" sz="2400" dirty="0">
                <a:solidFill>
                  <a:schemeClr val="tx1"/>
                </a:solidFill>
                <a:latin typeface="Times New Roman" panose="02020603050405020304" pitchFamily="18" charset="0"/>
                <a:cs typeface="Times New Roman" panose="02020603050405020304" pitchFamily="18" charset="0"/>
                <a:sym typeface="+mn-ea"/>
              </a:rPr>
              <a:t>machine translation cannot extract valid information from language in a timely manner, resulting in lengthy messages. </a:t>
            </a:r>
            <a:endParaRPr lang="zh-CN" altLang="en-US" sz="2400" dirty="0">
              <a:solidFill>
                <a:schemeClr val="tx1"/>
              </a:solidFill>
              <a:latin typeface="Times New Roman" panose="02020603050405020304" pitchFamily="18" charset="0"/>
              <a:cs typeface="Times New Roman" panose="02020603050405020304" pitchFamily="18" charset="0"/>
              <a:sym typeface="+mn-ea"/>
            </a:endParaRPr>
          </a:p>
          <a:p>
            <a:pPr algn="l" eaLnBrk="1" hangingPunct="1">
              <a:lnSpc>
                <a:spcPct val="90000"/>
              </a:lnSpc>
            </a:pPr>
            <a:r>
              <a:rPr lang="zh-CN" altLang="en-US" sz="2400" dirty="0">
                <a:solidFill>
                  <a:srgbClr val="FF0000"/>
                </a:solidFill>
                <a:latin typeface="Times New Roman" panose="02020603050405020304" pitchFamily="18" charset="0"/>
                <a:cs typeface="Times New Roman" panose="02020603050405020304" pitchFamily="18" charset="0"/>
                <a:sym typeface="+mn-ea"/>
              </a:rPr>
              <a:t>Finally,</a:t>
            </a:r>
            <a:r>
              <a:rPr lang="zh-CN" altLang="en-US" sz="2400" dirty="0">
                <a:solidFill>
                  <a:schemeClr val="tx2"/>
                </a:solidFill>
                <a:latin typeface="Times New Roman" panose="02020603050405020304" pitchFamily="18" charset="0"/>
                <a:cs typeface="Times New Roman" panose="02020603050405020304" pitchFamily="18" charset="0"/>
                <a:sym typeface="+mn-ea"/>
              </a:rPr>
              <a:t> </a:t>
            </a:r>
            <a:r>
              <a:rPr lang="zh-CN" altLang="en-US" sz="2400" dirty="0">
                <a:solidFill>
                  <a:schemeClr val="tx1"/>
                </a:solidFill>
                <a:latin typeface="Times New Roman" panose="02020603050405020304" pitchFamily="18" charset="0"/>
                <a:cs typeface="Times New Roman" panose="02020603050405020304" pitchFamily="18" charset="0"/>
                <a:sym typeface="+mn-ea"/>
              </a:rPr>
              <a:t>the excessive use of machine translation can reduce people</a:t>
            </a:r>
            <a:r>
              <a:rPr lang="en-US" altLang="zh-CN" sz="2400" dirty="0">
                <a:solidFill>
                  <a:schemeClr val="tx1"/>
                </a:solidFill>
                <a:latin typeface="Times New Roman" panose="02020603050405020304" pitchFamily="18" charset="0"/>
                <a:cs typeface="Times New Roman" panose="02020603050405020304" pitchFamily="18" charset="0"/>
                <a:sym typeface="+mn-ea"/>
              </a:rPr>
              <a:t>’</a:t>
            </a:r>
            <a:r>
              <a:rPr lang="zh-CN" altLang="en-US" sz="2400" dirty="0">
                <a:solidFill>
                  <a:schemeClr val="tx1"/>
                </a:solidFill>
                <a:latin typeface="Times New Roman" panose="02020603050405020304" pitchFamily="18" charset="0"/>
                <a:cs typeface="Times New Roman" panose="02020603050405020304" pitchFamily="18" charset="0"/>
                <a:sym typeface="+mn-ea"/>
              </a:rPr>
              <a:t>s learning ability and cannot promote cultural communication between countries.</a:t>
            </a:r>
            <a:endParaRPr lang="zh-CN" altLang="en-US" sz="2400" dirty="0">
              <a:solidFill>
                <a:schemeClr val="tx1"/>
              </a:solidFill>
              <a:latin typeface="Times New Roman" panose="02020603050405020304" pitchFamily="18" charset="0"/>
              <a:cs typeface="Times New Roman" panose="02020603050405020304" pitchFamily="18" charset="0"/>
            </a:endParaRPr>
          </a:p>
          <a:p>
            <a:pPr algn="just" eaLnBrk="1" hangingPunct="1">
              <a:lnSpc>
                <a:spcPct val="90000"/>
              </a:lnSpc>
            </a:pPr>
            <a:endParaRPr lang="zh-CN" altLang="en-US" sz="24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sz="4000"/>
          </a:p>
        </p:txBody>
      </p:sp>
      <p:sp>
        <p:nvSpPr>
          <p:cNvPr id="3" name="内容占位符 2"/>
          <p:cNvSpPr>
            <a:spLocks noGrp="1"/>
          </p:cNvSpPr>
          <p:nvPr>
            <p:ph idx="1"/>
          </p:nvPr>
        </p:nvSpPr>
        <p:spPr>
          <a:xfrm>
            <a:off x="457200" y="282575"/>
            <a:ext cx="8229600" cy="4822190"/>
          </a:xfrm>
        </p:spPr>
        <p:txBody>
          <a:bodyPr/>
          <a:lstStyle/>
          <a:p>
            <a:pPr eaLnBrk="1" hangingPunct="1">
              <a:lnSpc>
                <a:spcPct val="80000"/>
              </a:lnSpc>
            </a:pPr>
            <a:r>
              <a:rPr lang="en-US"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3.3 </a:t>
            </a:r>
            <a:r>
              <a:rPr lang="en-US" altLang="zh-CN"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结尾段</a:t>
            </a:r>
            <a:r>
              <a:rPr lang="zh-CN" altLang="en-US" sz="2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Conclusion part</a:t>
            </a:r>
            <a:r>
              <a:rPr lang="en-US" altLang="zh-CN" sz="2400" b="1"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总结全文，重申观点</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400" b="1" dirty="0">
                <a:sym typeface="+mn-ea"/>
              </a:rPr>
              <a:t>2-3</a:t>
            </a:r>
            <a:r>
              <a:rPr lang="zh-CN" altLang="en-US" sz="2400" b="1" dirty="0">
                <a:sym typeface="+mn-ea"/>
              </a:rPr>
              <a:t>句话，约</a:t>
            </a:r>
            <a:r>
              <a:rPr lang="en-US" altLang="zh-CN" sz="2400" b="1" dirty="0">
                <a:sym typeface="+mn-ea"/>
              </a:rPr>
              <a:t>30-40</a:t>
            </a:r>
            <a:r>
              <a:rPr lang="zh-CN" altLang="en-US" sz="2400" b="1" dirty="0">
                <a:sym typeface="+mn-ea"/>
              </a:rPr>
              <a:t>字</a:t>
            </a:r>
            <a:r>
              <a:rPr lang="en-US" altLang="zh-CN" sz="2400" b="1" dirty="0">
                <a:sym typeface="+mn-ea"/>
              </a:rPr>
              <a:t>)</a:t>
            </a:r>
            <a:r>
              <a:rPr lang="zh-CN" altLang="en-US" sz="2400" b="1" dirty="0">
                <a:sym typeface="+mn-ea"/>
              </a:rPr>
              <a:t> ，可包括重复中心思想，自己的观点，在该问题上对未来的展望等。</a:t>
            </a:r>
            <a:endParaRPr lang="zh-CN" altLang="en-US" sz="2400" b="1" dirty="0">
              <a:sym typeface="+mn-ea"/>
            </a:endParaRPr>
          </a:p>
          <a:p>
            <a:pPr eaLnBrk="1" hangingPunct="1">
              <a:lnSpc>
                <a:spcPct val="80000"/>
              </a:lnSpc>
            </a:pPr>
            <a:r>
              <a:rPr lang="zh-CN" altLang="en-US" sz="2400" b="1" dirty="0">
                <a:sym typeface="+mn-ea"/>
              </a:rPr>
              <a:t>重复中心思想：对第一段换一种说法</a:t>
            </a:r>
            <a:endParaRPr lang="zh-CN" altLang="en-US" sz="2400" b="1" dirty="0"/>
          </a:p>
          <a:p>
            <a:pPr eaLnBrk="1" hangingPunct="1">
              <a:lnSpc>
                <a:spcPct val="80000"/>
              </a:lnSpc>
            </a:pPr>
            <a:r>
              <a:rPr lang="zh-CN" altLang="en-US" sz="2400" b="1" dirty="0">
                <a:sym typeface="+mn-ea"/>
              </a:rPr>
              <a:t>提出展望： 表示对将来的展望或期待</a:t>
            </a:r>
            <a:endParaRPr lang="zh-CN" altLang="en-US" sz="2400" b="1" dirty="0">
              <a:sym typeface="+mn-ea"/>
            </a:endParaRPr>
          </a:p>
          <a:p>
            <a:pPr eaLnBrk="1" hangingPunct="1">
              <a:lnSpc>
                <a:spcPct val="80000"/>
              </a:lnSpc>
            </a:pPr>
            <a:r>
              <a:rPr lang="zh-CN" altLang="en-US" sz="2400" b="1" dirty="0">
                <a:sym typeface="+mn-ea"/>
              </a:rPr>
              <a:t>亦可用格言、谚语或习语总结全文，既言简意赅又有更强的说服力。</a:t>
            </a:r>
            <a:r>
              <a:rPr lang="zh-CN" altLang="en-US" sz="2400" dirty="0">
                <a:sym typeface="+mn-ea"/>
              </a:rPr>
              <a:t> </a:t>
            </a:r>
            <a:endParaRPr lang="zh-CN" altLang="en-US" sz="2400" dirty="0">
              <a:sym typeface="+mn-ea"/>
            </a:endParaRPr>
          </a:p>
          <a:p>
            <a:pPr eaLnBrk="1" hangingPunct="1">
              <a:lnSpc>
                <a:spcPct val="80000"/>
              </a:lnSpc>
            </a:pPr>
            <a:r>
              <a:rPr sz="2400" b="1" dirty="0">
                <a:sym typeface="+mn-ea"/>
              </a:rPr>
              <a:t>例如：</a:t>
            </a:r>
            <a:endParaRPr lang="zh-CN" altLang="en-US" sz="2400" dirty="0"/>
          </a:p>
          <a:p>
            <a:r>
              <a:rPr lang="zh-CN" altLang="en-US" sz="2400" dirty="0">
                <a:solidFill>
                  <a:srgbClr val="FF0000"/>
                </a:solidFill>
                <a:effectLst/>
                <a:latin typeface="Times New Roman" panose="02020603050405020304" pitchFamily="18" charset="0"/>
                <a:ea typeface="微软雅黑" panose="020B0503020204020204" pitchFamily="34" charset="-122"/>
                <a:cs typeface="Times New Roman" panose="02020603050405020304" pitchFamily="18" charset="0"/>
                <a:sym typeface="+mn-ea"/>
              </a:rPr>
              <a:t>In short,</a:t>
            </a:r>
            <a:r>
              <a:rPr lang="zh-CN" altLang="en-US" sz="2400" dirty="0">
                <a:solidFill>
                  <a:schemeClr val="tx2"/>
                </a:solidFill>
                <a:effectLst/>
                <a:latin typeface="Times New Roman" panose="02020603050405020304" pitchFamily="18" charset="0"/>
                <a:ea typeface="微软雅黑" panose="020B0503020204020204" pitchFamily="34" charset="-122"/>
                <a:cs typeface="Times New Roman" panose="02020603050405020304" pitchFamily="18" charset="0"/>
                <a:sym typeface="+mn-ea"/>
              </a:rPr>
              <a:t> </a:t>
            </a:r>
            <a:r>
              <a:rPr lang="zh-CN" altLang="en-US" sz="24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sym typeface="+mn-ea"/>
              </a:rPr>
              <a:t>machine translation produces results at high speed which sometimes save people</a:t>
            </a:r>
            <a:r>
              <a:rPr lang="en-US" altLang="zh-CN" sz="24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sym typeface="+mn-ea"/>
              </a:rPr>
              <a:t>’</a:t>
            </a:r>
            <a:r>
              <a:rPr lang="zh-CN" altLang="en-US" sz="24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sym typeface="+mn-ea"/>
              </a:rPr>
              <a:t>s energy and time, but very often it is not as accurate and effective as human translation.</a:t>
            </a:r>
            <a:r>
              <a:rPr lang="zh-CN" altLang="en-US" sz="2400" dirty="0">
                <a:solidFill>
                  <a:schemeClr val="tx2"/>
                </a:solidFill>
                <a:effectLst/>
                <a:latin typeface="Times New Roman" panose="02020603050405020304" pitchFamily="18" charset="0"/>
                <a:ea typeface="微软雅黑" panose="020B0503020204020204" pitchFamily="34" charset="-122"/>
                <a:cs typeface="Times New Roman" panose="02020603050405020304" pitchFamily="18" charset="0"/>
                <a:sym typeface="+mn-ea"/>
              </a:rPr>
              <a:t> </a:t>
            </a:r>
            <a:r>
              <a:rPr lang="zh-CN" altLang="en-US" sz="2400" dirty="0">
                <a:solidFill>
                  <a:srgbClr val="FF0000"/>
                </a:solidFill>
                <a:effectLst/>
                <a:latin typeface="Times New Roman" panose="02020603050405020304" pitchFamily="18" charset="0"/>
                <a:ea typeface="微软雅黑" panose="020B0503020204020204" pitchFamily="34" charset="-122"/>
                <a:cs typeface="Times New Roman" panose="02020603050405020304" pitchFamily="18" charset="0"/>
                <a:sym typeface="+mn-ea"/>
              </a:rPr>
              <a:t>Therefore, it cannot replace human translation.</a:t>
            </a:r>
            <a:endParaRPr lang="zh-CN" altLang="en-US" sz="2400" dirty="0">
              <a:solidFill>
                <a:srgbClr val="FF0000"/>
              </a:solidFill>
              <a:effectLst/>
              <a:latin typeface="Times New Roman" panose="02020603050405020304" pitchFamily="18" charset="0"/>
              <a:ea typeface="微软雅黑" panose="020B0503020204020204" pitchFamily="34" charset="-122"/>
              <a:cs typeface="Times New Roman" panose="02020603050405020304" pitchFamily="18" charset="0"/>
            </a:endParaRPr>
          </a:p>
          <a:p>
            <a:endParaRPr lang="zh-CN" altLang="en-US" b="1" dirty="0">
              <a:latin typeface="Comic Sans MS" panose="030F0702030302020204" pitchFamily="66" charset="0"/>
              <a:ea typeface="+mj-ea"/>
              <a:cs typeface="Comic Sans MS" panose="030F0702030302020204" pitchFamily="66" charset="0"/>
              <a:sym typeface="+mn-ea"/>
            </a:endParaRPr>
          </a:p>
          <a:p>
            <a:endParaRPr lang="zh-CN" altLang="en-US" sz="3200" dirty="0">
              <a:latin typeface="Comic Sans MS" panose="030F0702030302020204" pitchFamily="66" charset="0"/>
              <a:cs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标题 1"/>
          <p:cNvSpPr>
            <a:spLocks noGrp="1" noRot="1"/>
          </p:cNvSpPr>
          <p:nvPr>
            <p:ph type="title" idx="4294967295"/>
          </p:nvPr>
        </p:nvSpPr>
        <p:spPr>
          <a:xfrm>
            <a:off x="391160" y="365125"/>
            <a:ext cx="7645400" cy="1001395"/>
          </a:xfrm>
        </p:spPr>
        <p:txBody>
          <a:bodyPr vert="horz" wrap="square" lIns="76199" tIns="38099" rIns="76199" bIns="38099" anchor="t" anchorCtr="0"/>
          <a:lstStyle/>
          <a:p>
            <a:r>
              <a:rPr lang="en-US" altLang="zh-CN" sz="3335" dirty="0">
                <a:latin typeface="Comic Sans MS" panose="030F0702030302020204" pitchFamily="66" charset="0"/>
              </a:rPr>
              <a:t> </a:t>
            </a:r>
            <a:r>
              <a:rPr lang="en-US" altLang="zh-CN" sz="4000" b="1" dirty="0">
                <a:sym typeface="+mn-ea"/>
              </a:rPr>
              <a:t> </a:t>
            </a:r>
            <a:endParaRPr lang="zh-CN" altLang="en-US" sz="4000" b="1" dirty="0">
              <a:latin typeface="Comic Sans MS" panose="030F0702030302020204" pitchFamily="66" charset="0"/>
            </a:endParaRPr>
          </a:p>
        </p:txBody>
      </p:sp>
      <p:sp>
        <p:nvSpPr>
          <p:cNvPr id="5123" name="内容占位符 2"/>
          <p:cNvSpPr>
            <a:spLocks noGrp="1" noRot="1"/>
          </p:cNvSpPr>
          <p:nvPr>
            <p:ph idx="4294967295"/>
          </p:nvPr>
        </p:nvSpPr>
        <p:spPr>
          <a:xfrm>
            <a:off x="155575" y="83820"/>
            <a:ext cx="8538210" cy="5025390"/>
          </a:xfrm>
        </p:spPr>
        <p:txBody>
          <a:bodyPr vert="horz" wrap="square" lIns="76199" tIns="38099" rIns="76199" bIns="38099" anchor="t" anchorCtr="0"/>
          <a:lstStyle/>
          <a:p>
            <a:pPr>
              <a:lnSpc>
                <a:spcPct val="90000"/>
              </a:lnSpc>
            </a:pPr>
            <a:r>
              <a:rPr lang="en-US" altLang="zh-CN" b="1" dirty="0">
                <a:latin typeface="微软雅黑" panose="020B0503020204020204" pitchFamily="34" charset="-122"/>
                <a:ea typeface="微软雅黑" panose="020B0503020204020204" pitchFamily="34" charset="-122"/>
                <a:cs typeface="微软雅黑" panose="020B0503020204020204" pitchFamily="34" charset="-122"/>
              </a:rPr>
              <a:t>4. </a:t>
            </a:r>
            <a:r>
              <a:rPr lang="zh-CN" altLang="en-US" b="1" dirty="0">
                <a:latin typeface="微软雅黑" panose="020B0503020204020204" pitchFamily="34" charset="-122"/>
                <a:ea typeface="微软雅黑" panose="020B0503020204020204" pitchFamily="34" charset="-122"/>
                <a:cs typeface="微软雅黑" panose="020B0503020204020204" pitchFamily="34" charset="-122"/>
              </a:rPr>
              <a:t>真题示例</a:t>
            </a:r>
            <a:endParaRPr lang="zh-CN" altLang="en-US" b="1"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90000"/>
              </a:lnSpc>
            </a:pPr>
            <a:r>
              <a:rPr lang="zh-CN" altLang="en-US" sz="2800" dirty="0">
                <a:latin typeface="Times New Roman" panose="02020603050405020304" pitchFamily="18" charset="0"/>
                <a:cs typeface="Times New Roman" panose="02020603050405020304" pitchFamily="18" charset="0"/>
              </a:rPr>
              <a:t>Directions: Write an essay in no less than 150 words on the topic </a:t>
            </a:r>
            <a:r>
              <a:rPr lang="en-US" altLang="zh-CN" sz="2800" dirty="0">
                <a:latin typeface="Times New Roman" panose="02020603050405020304" pitchFamily="18" charset="0"/>
                <a:cs typeface="Times New Roman" panose="02020603050405020304" pitchFamily="18" charset="0"/>
              </a:rPr>
              <a:t>“</a:t>
            </a:r>
            <a:r>
              <a:rPr lang="zh-CN" altLang="en-US" sz="2800" dirty="0">
                <a:latin typeface="Times New Roman" panose="02020603050405020304" pitchFamily="18" charset="0"/>
                <a:cs typeface="Times New Roman" panose="02020603050405020304" pitchFamily="18" charset="0"/>
              </a:rPr>
              <a:t>The Advantages and Disadvantages of Self-employed Jobs</a:t>
            </a:r>
            <a:r>
              <a:rPr lang="en-US" altLang="zh-CN" sz="2800" dirty="0">
                <a:latin typeface="Times New Roman" panose="02020603050405020304" pitchFamily="18" charset="0"/>
                <a:cs typeface="Times New Roman" panose="02020603050405020304" pitchFamily="18" charset="0"/>
              </a:rPr>
              <a:t>”</a:t>
            </a:r>
            <a:r>
              <a:rPr lang="zh-CN" altLang="en-US" sz="2800" dirty="0">
                <a:latin typeface="Times New Roman" panose="02020603050405020304" pitchFamily="18" charset="0"/>
                <a:cs typeface="Times New Roman" panose="02020603050405020304" pitchFamily="18" charset="0"/>
              </a:rPr>
              <a:t>. Write your essay on the Answer Sheet.</a:t>
            </a:r>
            <a:r>
              <a:rPr lang="en-US" altLang="zh-CN" sz="2800" dirty="0">
                <a:latin typeface="Times New Roman" panose="02020603050405020304" pitchFamily="18" charset="0"/>
                <a:cs typeface="Times New Roman" panose="02020603050405020304" pitchFamily="18" charset="0"/>
              </a:rPr>
              <a:t> </a:t>
            </a:r>
            <a:r>
              <a:rPr lang="en-US" altLang="zh-CN" sz="2800" dirty="0">
                <a:latin typeface="Times New Roman" panose="02020603050405020304" pitchFamily="18" charset="0"/>
                <a:cs typeface="Times New Roman" panose="02020603050405020304" pitchFamily="18" charset="0"/>
                <a:sym typeface="+mn-ea"/>
              </a:rPr>
              <a:t>(2022</a:t>
            </a:r>
            <a:r>
              <a:rPr lang="zh-CN" altLang="en-US" sz="2800" dirty="0">
                <a:latin typeface="Times New Roman" panose="02020603050405020304" pitchFamily="18" charset="0"/>
                <a:cs typeface="Times New Roman" panose="02020603050405020304" pitchFamily="18" charset="0"/>
                <a:sym typeface="+mn-ea"/>
              </a:rPr>
              <a:t>年</a:t>
            </a:r>
            <a:r>
              <a:rPr lang="en-US" altLang="zh-CN" sz="2800" dirty="0">
                <a:latin typeface="Times New Roman" panose="02020603050405020304" pitchFamily="18" charset="0"/>
                <a:cs typeface="Times New Roman" panose="02020603050405020304" pitchFamily="18" charset="0"/>
                <a:sym typeface="+mn-ea"/>
              </a:rPr>
              <a:t>) </a:t>
            </a:r>
            <a:endParaRPr lang="zh-CN" altLang="en-US" sz="2800" dirty="0">
              <a:latin typeface="Times New Roman" panose="02020603050405020304" pitchFamily="18" charset="0"/>
              <a:cs typeface="Times New Roman" panose="02020603050405020304" pitchFamily="18" charset="0"/>
            </a:endParaRPr>
          </a:p>
          <a:p>
            <a:pPr>
              <a:lnSpc>
                <a:spcPct val="90000"/>
              </a:lnSpc>
            </a:pPr>
            <a:r>
              <a:rPr lang="zh-CN" altLang="en-US" sz="2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写作指南：</a:t>
            </a:r>
            <a:endParaRPr lang="zh-CN" altLang="en-US" sz="2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90000"/>
              </a:lnSpc>
            </a:pPr>
            <a:r>
              <a:rPr lang="en-US" altLang="zh-CN"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第一段点出</a:t>
            </a:r>
            <a:r>
              <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因为</a:t>
            </a:r>
            <a:r>
              <a:rPr lang="en-US" altLang="zh-CN"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政府鼓励自主创业</a:t>
            </a:r>
            <a:r>
              <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，所以越来越多的人开始自主创业，</a:t>
            </a:r>
            <a:r>
              <a:rPr lang="en-US" altLang="zh-CN"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但</a:t>
            </a:r>
            <a:r>
              <a:rPr lang="en-US" altLang="zh-CN" sz="2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自主创业有利有弊</a:t>
            </a:r>
            <a:r>
              <a:rPr lang="en-US" altLang="zh-CN"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90000"/>
              </a:lnSpc>
            </a:pPr>
            <a:r>
              <a:rPr lang="en-US" altLang="zh-CN"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第二段列举自主创业的优点</a:t>
            </a:r>
            <a:r>
              <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比如</a:t>
            </a:r>
            <a:r>
              <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时间灵活等</a:t>
            </a:r>
            <a:r>
              <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以及自主创业的缺点</a:t>
            </a:r>
            <a:r>
              <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比如</a:t>
            </a:r>
            <a:r>
              <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破产风险较大等。</a:t>
            </a:r>
            <a:endParaRPr lang="en-US" altLang="zh-CN"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90000"/>
              </a:lnSpc>
            </a:pPr>
            <a:r>
              <a:rPr lang="en-US" altLang="zh-CN"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第三段作出总结。</a:t>
            </a:r>
            <a:endParaRPr lang="en-US" altLang="zh-CN"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90000"/>
              </a:lnSpc>
            </a:pPr>
            <a:endParaRPr lang="en-US" altLang="zh-CN"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1000"/>
                                        <p:tgtEl>
                                          <p:spTgt spid="5123">
                                            <p:txEl>
                                              <p:pRg st="0" end="0"/>
                                            </p:txEl>
                                          </p:spTgt>
                                        </p:tgtEl>
                                      </p:cBhvr>
                                    </p:animEffect>
                                    <p:anim calcmode="lin" valueType="num">
                                      <p:cBhvr>
                                        <p:cTn id="8" dur="1000" fill="hold"/>
                                        <p:tgtEl>
                                          <p:spTgt spid="51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123">
                                            <p:txEl>
                                              <p:pRg st="1" end="1"/>
                                            </p:txEl>
                                          </p:spTgt>
                                        </p:tgtEl>
                                        <p:attrNameLst>
                                          <p:attrName>style.visibility</p:attrName>
                                        </p:attrNameLst>
                                      </p:cBhvr>
                                      <p:to>
                                        <p:strVal val="visible"/>
                                      </p:to>
                                    </p:set>
                                    <p:animEffect transition="in" filter="fade">
                                      <p:cBhvr>
                                        <p:cTn id="14" dur="1000"/>
                                        <p:tgtEl>
                                          <p:spTgt spid="5123">
                                            <p:txEl>
                                              <p:pRg st="1" end="1"/>
                                            </p:txEl>
                                          </p:spTgt>
                                        </p:tgtEl>
                                      </p:cBhvr>
                                    </p:animEffect>
                                    <p:anim calcmode="lin" valueType="num">
                                      <p:cBhvr>
                                        <p:cTn id="15" dur="1000" fill="hold"/>
                                        <p:tgtEl>
                                          <p:spTgt spid="512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1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123">
                                            <p:txEl>
                                              <p:pRg st="2" end="2"/>
                                            </p:txEl>
                                          </p:spTgt>
                                        </p:tgtEl>
                                        <p:attrNameLst>
                                          <p:attrName>style.visibility</p:attrName>
                                        </p:attrNameLst>
                                      </p:cBhvr>
                                      <p:to>
                                        <p:strVal val="visible"/>
                                      </p:to>
                                    </p:set>
                                    <p:animEffect transition="in" filter="fade">
                                      <p:cBhvr>
                                        <p:cTn id="21" dur="1000"/>
                                        <p:tgtEl>
                                          <p:spTgt spid="5123">
                                            <p:txEl>
                                              <p:pRg st="2" end="2"/>
                                            </p:txEl>
                                          </p:spTgt>
                                        </p:tgtEl>
                                      </p:cBhvr>
                                    </p:animEffect>
                                    <p:anim calcmode="lin" valueType="num">
                                      <p:cBhvr>
                                        <p:cTn id="22" dur="1000" fill="hold"/>
                                        <p:tgtEl>
                                          <p:spTgt spid="512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1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123">
                                            <p:txEl>
                                              <p:pRg st="3" end="3"/>
                                            </p:txEl>
                                          </p:spTgt>
                                        </p:tgtEl>
                                        <p:attrNameLst>
                                          <p:attrName>style.visibility</p:attrName>
                                        </p:attrNameLst>
                                      </p:cBhvr>
                                      <p:to>
                                        <p:strVal val="visible"/>
                                      </p:to>
                                    </p:set>
                                    <p:animEffect transition="in" filter="fade">
                                      <p:cBhvr>
                                        <p:cTn id="28" dur="1000"/>
                                        <p:tgtEl>
                                          <p:spTgt spid="5123">
                                            <p:txEl>
                                              <p:pRg st="3" end="3"/>
                                            </p:txEl>
                                          </p:spTgt>
                                        </p:tgtEl>
                                      </p:cBhvr>
                                    </p:animEffect>
                                    <p:anim calcmode="lin" valueType="num">
                                      <p:cBhvr>
                                        <p:cTn id="29" dur="1000" fill="hold"/>
                                        <p:tgtEl>
                                          <p:spTgt spid="512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12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123">
                                            <p:txEl>
                                              <p:pRg st="4" end="4"/>
                                            </p:txEl>
                                          </p:spTgt>
                                        </p:tgtEl>
                                        <p:attrNameLst>
                                          <p:attrName>style.visibility</p:attrName>
                                        </p:attrNameLst>
                                      </p:cBhvr>
                                      <p:to>
                                        <p:strVal val="visible"/>
                                      </p:to>
                                    </p:set>
                                    <p:animEffect transition="in" filter="fade">
                                      <p:cBhvr>
                                        <p:cTn id="35" dur="1000"/>
                                        <p:tgtEl>
                                          <p:spTgt spid="5123">
                                            <p:txEl>
                                              <p:pRg st="4" end="4"/>
                                            </p:txEl>
                                          </p:spTgt>
                                        </p:tgtEl>
                                      </p:cBhvr>
                                    </p:animEffect>
                                    <p:anim calcmode="lin" valueType="num">
                                      <p:cBhvr>
                                        <p:cTn id="36" dur="1000" fill="hold"/>
                                        <p:tgtEl>
                                          <p:spTgt spid="512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12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123">
                                            <p:txEl>
                                              <p:pRg st="5" end="5"/>
                                            </p:txEl>
                                          </p:spTgt>
                                        </p:tgtEl>
                                        <p:attrNameLst>
                                          <p:attrName>style.visibility</p:attrName>
                                        </p:attrNameLst>
                                      </p:cBhvr>
                                      <p:to>
                                        <p:strVal val="visible"/>
                                      </p:to>
                                    </p:set>
                                    <p:animEffect transition="in" filter="fade">
                                      <p:cBhvr>
                                        <p:cTn id="42" dur="1000"/>
                                        <p:tgtEl>
                                          <p:spTgt spid="5123">
                                            <p:txEl>
                                              <p:pRg st="5" end="5"/>
                                            </p:txEl>
                                          </p:spTgt>
                                        </p:tgtEl>
                                      </p:cBhvr>
                                    </p:animEffect>
                                    <p:anim calcmode="lin" valueType="num">
                                      <p:cBhvr>
                                        <p:cTn id="43" dur="1000" fill="hold"/>
                                        <p:tgtEl>
                                          <p:spTgt spid="512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12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P spid="5123" grpI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标题 1"/>
          <p:cNvSpPr>
            <a:spLocks noGrp="1" noRot="1"/>
          </p:cNvSpPr>
          <p:nvPr>
            <p:ph type="title" idx="4294967295"/>
          </p:nvPr>
        </p:nvSpPr>
        <p:spPr>
          <a:xfrm>
            <a:off x="391160" y="365125"/>
            <a:ext cx="7645400" cy="1001395"/>
          </a:xfrm>
        </p:spPr>
        <p:txBody>
          <a:bodyPr vert="horz" wrap="square" lIns="76199" tIns="38099" rIns="76199" bIns="38099" anchor="t" anchorCtr="0"/>
          <a:lstStyle/>
          <a:p>
            <a:r>
              <a:rPr lang="en-US" altLang="zh-CN" sz="3335" dirty="0">
                <a:latin typeface="Comic Sans MS" panose="030F0702030302020204" pitchFamily="66" charset="0"/>
              </a:rPr>
              <a:t> </a:t>
            </a:r>
            <a:r>
              <a:rPr lang="en-US" altLang="zh-CN" sz="4000" b="1" dirty="0">
                <a:sym typeface="+mn-ea"/>
              </a:rPr>
              <a:t> </a:t>
            </a:r>
            <a:endParaRPr lang="zh-CN" altLang="en-US" sz="4000" b="1" dirty="0">
              <a:latin typeface="Comic Sans MS" panose="030F0702030302020204" pitchFamily="66" charset="0"/>
            </a:endParaRPr>
          </a:p>
        </p:txBody>
      </p:sp>
      <p:sp>
        <p:nvSpPr>
          <p:cNvPr id="5123" name="内容占位符 2"/>
          <p:cNvSpPr>
            <a:spLocks noGrp="1" noRot="1"/>
          </p:cNvSpPr>
          <p:nvPr>
            <p:ph idx="4294967295"/>
          </p:nvPr>
        </p:nvSpPr>
        <p:spPr>
          <a:xfrm>
            <a:off x="155575" y="83820"/>
            <a:ext cx="8538210" cy="5025390"/>
          </a:xfrm>
        </p:spPr>
        <p:txBody>
          <a:bodyPr vert="horz" wrap="square" lIns="76199" tIns="38099" rIns="76199" bIns="38099" anchor="t" anchorCtr="0"/>
          <a:lstStyle/>
          <a:p>
            <a:pPr>
              <a:lnSpc>
                <a:spcPct val="90000"/>
              </a:lnSpc>
            </a:pPr>
            <a:r>
              <a:rPr lang="en-US" altLang="zh-CN" sz="2800" b="1" dirty="0">
                <a:solidFill>
                  <a:srgbClr val="FF0000"/>
                </a:solidFill>
                <a:latin typeface="Times New Roman" panose="02020603050405020304" pitchFamily="18" charset="0"/>
                <a:cs typeface="Times New Roman" panose="02020603050405020304" pitchFamily="18" charset="0"/>
              </a:rPr>
              <a:t>The Advantages and Disadvantages of Self-employed Jobs</a:t>
            </a:r>
            <a:endParaRPr lang="en-US" altLang="zh-CN" sz="2800" b="1" dirty="0">
              <a:solidFill>
                <a:srgbClr val="FF0000"/>
              </a:solidFill>
              <a:latin typeface="Times New Roman" panose="02020603050405020304" pitchFamily="18" charset="0"/>
              <a:cs typeface="Times New Roman" panose="02020603050405020304" pitchFamily="18" charset="0"/>
            </a:endParaRPr>
          </a:p>
          <a:p>
            <a:pPr>
              <a:lnSpc>
                <a:spcPct val="90000"/>
              </a:lnSpc>
            </a:pPr>
            <a:r>
              <a:rPr lang="en-US" altLang="zh-CN" sz="2800" dirty="0">
                <a:solidFill>
                  <a:schemeClr val="tx1"/>
                </a:solidFill>
                <a:latin typeface="Times New Roman" panose="02020603050405020304" pitchFamily="18" charset="0"/>
                <a:cs typeface="Times New Roman" panose="02020603050405020304" pitchFamily="18" charset="0"/>
              </a:rPr>
              <a:t>       Nowadays, the government encourages people to look for jobs on their own or become self-employed and promotes flexible and diverse types of employment. </a:t>
            </a:r>
            <a:r>
              <a:rPr lang="en-US" altLang="zh-CN" sz="2800" dirty="0">
                <a:solidFill>
                  <a:srgbClr val="FF0000"/>
                </a:solidFill>
                <a:latin typeface="Times New Roman" panose="02020603050405020304" pitchFamily="18" charset="0"/>
                <a:cs typeface="Times New Roman" panose="02020603050405020304" pitchFamily="18" charset="0"/>
              </a:rPr>
              <a:t>Like everything else, self-employed jobs have both advantages and disadvantages.</a:t>
            </a:r>
            <a:endParaRPr lang="en-US" altLang="zh-CN" sz="2800" dirty="0">
              <a:solidFill>
                <a:srgbClr val="FF0000"/>
              </a:solidFill>
              <a:latin typeface="Times New Roman" panose="02020603050405020304" pitchFamily="18" charset="0"/>
              <a:cs typeface="Times New Roman" panose="02020603050405020304" pitchFamily="18" charset="0"/>
            </a:endParaRPr>
          </a:p>
          <a:p>
            <a:pPr>
              <a:lnSpc>
                <a:spcPct val="90000"/>
              </a:lnSpc>
            </a:pPr>
            <a:endParaRPr lang="en-US" altLang="zh-CN" sz="2800" dirty="0">
              <a:solidFill>
                <a:srgbClr val="FF0000"/>
              </a:solidFill>
            </a:endParaRPr>
          </a:p>
          <a:p>
            <a:pPr>
              <a:lnSpc>
                <a:spcPct val="90000"/>
              </a:lnSpc>
            </a:pPr>
            <a:endParaRPr lang="zh-CN" altLang="en-US" sz="2800"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1000"/>
                                        <p:tgtEl>
                                          <p:spTgt spid="5123">
                                            <p:txEl>
                                              <p:pRg st="0" end="0"/>
                                            </p:txEl>
                                          </p:spTgt>
                                        </p:tgtEl>
                                      </p:cBhvr>
                                    </p:animEffect>
                                    <p:anim calcmode="lin" valueType="num">
                                      <p:cBhvr>
                                        <p:cTn id="8" dur="1000" fill="hold"/>
                                        <p:tgtEl>
                                          <p:spTgt spid="51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123">
                                            <p:txEl>
                                              <p:pRg st="1" end="1"/>
                                            </p:txEl>
                                          </p:spTgt>
                                        </p:tgtEl>
                                        <p:attrNameLst>
                                          <p:attrName>style.visibility</p:attrName>
                                        </p:attrNameLst>
                                      </p:cBhvr>
                                      <p:to>
                                        <p:strVal val="visible"/>
                                      </p:to>
                                    </p:set>
                                    <p:animEffect transition="in" filter="fade">
                                      <p:cBhvr>
                                        <p:cTn id="14" dur="1000"/>
                                        <p:tgtEl>
                                          <p:spTgt spid="5123">
                                            <p:txEl>
                                              <p:pRg st="1" end="1"/>
                                            </p:txEl>
                                          </p:spTgt>
                                        </p:tgtEl>
                                      </p:cBhvr>
                                    </p:animEffect>
                                    <p:anim calcmode="lin" valueType="num">
                                      <p:cBhvr>
                                        <p:cTn id="15" dur="1000" fill="hold"/>
                                        <p:tgtEl>
                                          <p:spTgt spid="512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12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P spid="5123" grpI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标题 1"/>
          <p:cNvSpPr>
            <a:spLocks noGrp="1" noRot="1"/>
          </p:cNvSpPr>
          <p:nvPr>
            <p:ph type="title" idx="4294967295"/>
          </p:nvPr>
        </p:nvSpPr>
        <p:spPr>
          <a:xfrm>
            <a:off x="391160" y="365125"/>
            <a:ext cx="7645400" cy="1001395"/>
          </a:xfrm>
        </p:spPr>
        <p:txBody>
          <a:bodyPr vert="horz" wrap="square" lIns="76199" tIns="38099" rIns="76199" bIns="38099" anchor="t" anchorCtr="0"/>
          <a:lstStyle/>
          <a:p>
            <a:r>
              <a:rPr lang="en-US" altLang="zh-CN" sz="3335" dirty="0">
                <a:latin typeface="Comic Sans MS" panose="030F0702030302020204" pitchFamily="66" charset="0"/>
              </a:rPr>
              <a:t> </a:t>
            </a:r>
            <a:r>
              <a:rPr lang="en-US" altLang="zh-CN" sz="4000" b="1" dirty="0">
                <a:sym typeface="+mn-ea"/>
              </a:rPr>
              <a:t> </a:t>
            </a:r>
            <a:endParaRPr lang="zh-CN" altLang="en-US" sz="4000" b="1" dirty="0">
              <a:latin typeface="Comic Sans MS" panose="030F0702030302020204" pitchFamily="66" charset="0"/>
            </a:endParaRPr>
          </a:p>
        </p:txBody>
      </p:sp>
      <p:sp>
        <p:nvSpPr>
          <p:cNvPr id="5123" name="内容占位符 2"/>
          <p:cNvSpPr>
            <a:spLocks noGrp="1" noRot="1"/>
          </p:cNvSpPr>
          <p:nvPr>
            <p:ph idx="4294967295"/>
          </p:nvPr>
        </p:nvSpPr>
        <p:spPr>
          <a:xfrm>
            <a:off x="155575" y="175260"/>
            <a:ext cx="8538210" cy="4933950"/>
          </a:xfrm>
        </p:spPr>
        <p:txBody>
          <a:bodyPr vert="horz" wrap="square" lIns="76199" tIns="38099" rIns="76199" bIns="38099" anchor="t" anchorCtr="0"/>
          <a:lstStyle/>
          <a:p>
            <a:pPr>
              <a:lnSpc>
                <a:spcPct val="90000"/>
              </a:lnSpc>
            </a:pPr>
            <a:r>
              <a:rPr lang="en-US" altLang="zh-CN" sz="2800" dirty="0">
                <a:solidFill>
                  <a:srgbClr val="FF0000"/>
                </a:solidFill>
                <a:effectLst>
                  <a:outerShdw blurRad="38100" dist="38100" dir="2700000">
                    <a:srgbClr val="FFFFFF"/>
                  </a:outerShdw>
                </a:effectLst>
                <a:latin typeface="Comic Sans MS" panose="030F0702030302020204" pitchFamily="66" charset="0"/>
                <a:ea typeface="微软雅黑" panose="020B0503020204020204" pitchFamily="34" charset="-122"/>
                <a:cs typeface="Comic Sans MS" panose="030F0702030302020204" pitchFamily="66" charset="0"/>
              </a:rPr>
              <a:t>     </a:t>
            </a:r>
            <a:r>
              <a:rPr lang="en-US" altLang="zh-CN" sz="2800" dirty="0">
                <a:solidFill>
                  <a:srgbClr val="FF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800" dirty="0">
                <a:solidFill>
                  <a:srgbClr val="FF0000"/>
                </a:solidFill>
                <a:effectLst/>
                <a:latin typeface="Times New Roman" panose="02020603050405020304" pitchFamily="18" charset="0"/>
                <a:ea typeface="微软雅黑" panose="020B0503020204020204" pitchFamily="34" charset="-122"/>
                <a:cs typeface="Times New Roman" panose="02020603050405020304" pitchFamily="18" charset="0"/>
              </a:rPr>
              <a:t>For one thing</a:t>
            </a:r>
            <a:r>
              <a:rPr lang="zh-CN" altLang="en-US" sz="28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800" dirty="0">
                <a:solidFill>
                  <a:schemeClr val="tx2"/>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8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self-employed jobs mean that you have more flexible time to do anything you want.</a:t>
            </a:r>
            <a:r>
              <a:rPr lang="zh-CN" altLang="en-US" sz="2800" dirty="0">
                <a:solidFill>
                  <a:schemeClr val="tx2"/>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800" dirty="0">
                <a:solidFill>
                  <a:srgbClr val="FF0000"/>
                </a:solidFill>
                <a:effectLst/>
                <a:latin typeface="Times New Roman" panose="02020603050405020304" pitchFamily="18" charset="0"/>
                <a:ea typeface="微软雅黑" panose="020B0503020204020204" pitchFamily="34" charset="-122"/>
                <a:cs typeface="Times New Roman" panose="02020603050405020304" pitchFamily="18" charset="0"/>
              </a:rPr>
              <a:t>Also</a:t>
            </a:r>
            <a:r>
              <a:rPr lang="zh-CN" altLang="en-US" sz="28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800" dirty="0">
                <a:solidFill>
                  <a:schemeClr val="tx2"/>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8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by starting your own business, you can maximize your creativity and combine your interests with your work.</a:t>
            </a:r>
            <a:r>
              <a:rPr lang="zh-CN" altLang="en-US" sz="2800" dirty="0">
                <a:solidFill>
                  <a:schemeClr val="tx2"/>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800" dirty="0">
                <a:solidFill>
                  <a:srgbClr val="FF0000"/>
                </a:solidFill>
                <a:effectLst/>
                <a:latin typeface="Times New Roman" panose="02020603050405020304" pitchFamily="18" charset="0"/>
                <a:ea typeface="微软雅黑" panose="020B0503020204020204" pitchFamily="34" charset="-122"/>
                <a:cs typeface="Times New Roman" panose="02020603050405020304" pitchFamily="18" charset="0"/>
              </a:rPr>
              <a:t>For another</a:t>
            </a:r>
            <a:r>
              <a:rPr lang="zh-CN" altLang="en-US" sz="28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 for those who take self-employed jobs, they need to face a high risk of bankruptcy and they don</a:t>
            </a:r>
            <a:r>
              <a:rPr lang="en-US" altLang="zh-CN" sz="28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8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t have a steady income in the preliminary stage.</a:t>
            </a:r>
            <a:r>
              <a:rPr lang="zh-CN" altLang="en-US" sz="2800" dirty="0">
                <a:solidFill>
                  <a:schemeClr val="tx2"/>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800" dirty="0">
                <a:solidFill>
                  <a:srgbClr val="FF0000"/>
                </a:solidFill>
                <a:effectLst/>
                <a:latin typeface="Times New Roman" panose="02020603050405020304" pitchFamily="18" charset="0"/>
                <a:ea typeface="微软雅黑" panose="020B0503020204020204" pitchFamily="34" charset="-122"/>
                <a:cs typeface="Times New Roman" panose="02020603050405020304" pitchFamily="18" charset="0"/>
              </a:rPr>
              <a:t>Besides</a:t>
            </a:r>
            <a:r>
              <a:rPr lang="zh-CN" altLang="en-US" sz="28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 they need to do everything by themselves, and they may not be able to have a rest even if they are sick.</a:t>
            </a:r>
            <a:r>
              <a:rPr lang="zh-CN" altLang="en-US" sz="2800" dirty="0">
                <a:solidFill>
                  <a:srgbClr val="FF0000"/>
                </a:solidFill>
                <a:effectLst/>
                <a:latin typeface="Times New Roman" panose="02020603050405020304" pitchFamily="18" charset="0"/>
                <a:ea typeface="微软雅黑" panose="020B0503020204020204" pitchFamily="34" charset="-122"/>
                <a:cs typeface="Times New Roman" panose="02020603050405020304" pitchFamily="18" charset="0"/>
              </a:rPr>
              <a:t> Last but not least</a:t>
            </a:r>
            <a:r>
              <a:rPr lang="zh-CN" altLang="en-US" sz="28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 they may be under increasing pressure if the process of founding a company is slow.</a:t>
            </a:r>
            <a:endParaRPr lang="zh-CN" altLang="en-US" sz="2800" dirty="0">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a:lnSpc>
                <a:spcPct val="90000"/>
              </a:lnSpc>
            </a:pPr>
            <a:endParaRPr lang="zh-CN" altLang="en-US" sz="2335" b="1" dirty="0">
              <a:solidFill>
                <a:schemeClr val="tx2"/>
              </a:solidFill>
              <a:latin typeface="Times New Roman" panose="02020603050405020304" pitchFamily="18" charset="0"/>
            </a:endParaRPr>
          </a:p>
          <a:p>
            <a:pPr>
              <a:lnSpc>
                <a:spcPct val="90000"/>
              </a:lnSpc>
            </a:pPr>
            <a:endParaRPr lang="zh-CN" altLang="en-US" sz="2335" dirty="0"/>
          </a:p>
          <a:p>
            <a:pPr>
              <a:lnSpc>
                <a:spcPct val="90000"/>
              </a:lnSpc>
            </a:pPr>
            <a:endParaRPr lang="en-US" altLang="zh-CN" sz="2335" b="1" dirty="0">
              <a:solidFill>
                <a:srgbClr val="FF0000"/>
              </a:solidFill>
              <a:latin typeface="Comic Sans MS" panose="030F0702030302020204" pitchFamily="66" charset="0"/>
            </a:endParaRPr>
          </a:p>
          <a:p>
            <a:pPr>
              <a:lnSpc>
                <a:spcPct val="90000"/>
              </a:lnSpc>
            </a:pPr>
            <a:endParaRPr lang="en-US" altLang="zh-CN" sz="2335" dirty="0">
              <a:solidFill>
                <a:srgbClr val="FF0000"/>
              </a:solidFill>
            </a:endParaRPr>
          </a:p>
          <a:p>
            <a:pPr>
              <a:lnSpc>
                <a:spcPct val="90000"/>
              </a:lnSpc>
            </a:pPr>
            <a:endParaRPr lang="zh-CN" altLang="en-US" sz="2335" dirty="0"/>
          </a:p>
        </p:txBody>
      </p:sp>
    </p:spTree>
  </p:cSld>
  <p:clrMapOvr>
    <a:masterClrMapping/>
  </p:clrMapOvr>
  <p:transition spd="slow">
    <p:wipe dir="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标题 1"/>
          <p:cNvSpPr>
            <a:spLocks noGrp="1" noRot="1"/>
          </p:cNvSpPr>
          <p:nvPr>
            <p:ph type="title" idx="4294967295"/>
          </p:nvPr>
        </p:nvSpPr>
        <p:spPr>
          <a:xfrm>
            <a:off x="391160" y="365125"/>
            <a:ext cx="7645400" cy="1001395"/>
          </a:xfrm>
        </p:spPr>
        <p:txBody>
          <a:bodyPr vert="horz" wrap="square" lIns="76199" tIns="38099" rIns="76199" bIns="38099" anchor="t" anchorCtr="0"/>
          <a:lstStyle/>
          <a:p>
            <a:r>
              <a:rPr lang="en-US" altLang="zh-CN" sz="3335" dirty="0">
                <a:latin typeface="Comic Sans MS" panose="030F0702030302020204" pitchFamily="66" charset="0"/>
              </a:rPr>
              <a:t> </a:t>
            </a:r>
            <a:r>
              <a:rPr lang="en-US" altLang="zh-CN" sz="4000" b="1" dirty="0">
                <a:sym typeface="+mn-ea"/>
              </a:rPr>
              <a:t> </a:t>
            </a:r>
            <a:endParaRPr lang="zh-CN" altLang="en-US" sz="4000" b="1" dirty="0">
              <a:latin typeface="Comic Sans MS" panose="030F0702030302020204" pitchFamily="66" charset="0"/>
            </a:endParaRPr>
          </a:p>
        </p:txBody>
      </p:sp>
      <p:sp>
        <p:nvSpPr>
          <p:cNvPr id="5123" name="内容占位符 2"/>
          <p:cNvSpPr>
            <a:spLocks noGrp="1" noRot="1"/>
          </p:cNvSpPr>
          <p:nvPr>
            <p:ph idx="4294967295"/>
          </p:nvPr>
        </p:nvSpPr>
        <p:spPr>
          <a:xfrm>
            <a:off x="155575" y="367030"/>
            <a:ext cx="8538210" cy="4742180"/>
          </a:xfrm>
        </p:spPr>
        <p:txBody>
          <a:bodyPr vert="horz" wrap="square" lIns="76199" tIns="38099" rIns="76199" bIns="38099" anchor="t" anchorCtr="0"/>
          <a:lstStyle/>
          <a:p>
            <a:pPr>
              <a:lnSpc>
                <a:spcPct val="90000"/>
              </a:lnSpc>
            </a:pPr>
            <a:r>
              <a:rPr lang="en-US" altLang="zh-CN" sz="2800" dirty="0">
                <a:solidFill>
                  <a:srgbClr val="FF0000"/>
                </a:solidFill>
                <a:latin typeface="Comic Sans MS" panose="030F0702030302020204" pitchFamily="66" charset="0"/>
                <a:cs typeface="Comic Sans MS" panose="030F0702030302020204" pitchFamily="66" charset="0"/>
              </a:rPr>
              <a:t>    </a:t>
            </a:r>
            <a:r>
              <a:rPr lang="zh-CN" altLang="en-US" sz="2800" dirty="0">
                <a:solidFill>
                  <a:srgbClr val="FF0000"/>
                </a:solidFill>
                <a:latin typeface="Times New Roman" panose="02020603050405020304" pitchFamily="18" charset="0"/>
                <a:cs typeface="Times New Roman" panose="02020603050405020304" pitchFamily="18" charset="0"/>
              </a:rPr>
              <a:t>Taking all these into account, we can draw a conclusion that self-employed jobs have both advantages and disadvantages,</a:t>
            </a:r>
            <a:r>
              <a:rPr lang="zh-CN" altLang="en-US" sz="2800" dirty="0">
                <a:latin typeface="Times New Roman" panose="02020603050405020304" pitchFamily="18" charset="0"/>
                <a:cs typeface="Times New Roman" panose="02020603050405020304" pitchFamily="18" charset="0"/>
              </a:rPr>
              <a:t> so we should not only see the favorable aspects, but also accept the unfavorable aspects. It is significant to hold an objective attitude towards it.</a:t>
            </a:r>
            <a:endParaRPr lang="zh-CN" altLang="en-US" sz="2800" dirty="0">
              <a:latin typeface="Times New Roman" panose="02020603050405020304" pitchFamily="18" charset="0"/>
              <a:cs typeface="Times New Roman" panose="02020603050405020304" pitchFamily="18" charset="0"/>
            </a:endParaRPr>
          </a:p>
          <a:p>
            <a:pPr>
              <a:lnSpc>
                <a:spcPct val="90000"/>
              </a:lnSpc>
            </a:pPr>
            <a:endParaRPr lang="en-US" altLang="zh-CN" sz="2800" b="1" dirty="0">
              <a:solidFill>
                <a:srgbClr val="FF0000"/>
              </a:solidFill>
              <a:latin typeface="Comic Sans MS" panose="030F0702030302020204" pitchFamily="66" charset="0"/>
              <a:cs typeface="Comic Sans MS" panose="030F0702030302020204" pitchFamily="66" charset="0"/>
            </a:endParaRPr>
          </a:p>
          <a:p>
            <a:pPr>
              <a:lnSpc>
                <a:spcPct val="90000"/>
              </a:lnSpc>
            </a:pPr>
            <a:endParaRPr lang="en-US" altLang="zh-CN" sz="2335" dirty="0">
              <a:solidFill>
                <a:srgbClr val="FF0000"/>
              </a:solidFill>
            </a:endParaRPr>
          </a:p>
          <a:p>
            <a:pPr>
              <a:lnSpc>
                <a:spcPct val="90000"/>
              </a:lnSpc>
            </a:pPr>
            <a:endParaRPr lang="zh-CN" altLang="en-US" sz="2335" dirty="0"/>
          </a:p>
        </p:txBody>
      </p:sp>
    </p:spTree>
  </p:cSld>
  <p:clrMapOvr>
    <a:masterClrMapping/>
  </p:clrMapOvr>
  <p:transition spd="slow">
    <p:wipe dir="d"/>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标题 1"/>
          <p:cNvSpPr>
            <a:spLocks noGrp="1" noRot="1"/>
          </p:cNvSpPr>
          <p:nvPr>
            <p:ph type="title" idx="4294967295"/>
          </p:nvPr>
        </p:nvSpPr>
        <p:spPr>
          <a:xfrm>
            <a:off x="580390" y="113665"/>
            <a:ext cx="7456170" cy="643255"/>
          </a:xfrm>
        </p:spPr>
        <p:txBody>
          <a:bodyPr vert="horz" wrap="square" lIns="76199" tIns="38099" rIns="76199" bIns="38099" anchor="t" anchorCtr="0"/>
          <a:lstStyle/>
          <a:p>
            <a:r>
              <a:rPr lang="zh-CN" sz="3335" b="1" dirty="0">
                <a:latin typeface="微软雅黑" panose="020B0503020204020204" pitchFamily="34" charset="-122"/>
                <a:ea typeface="微软雅黑" panose="020B0503020204020204" pitchFamily="34" charset="-122"/>
                <a:cs typeface="微软雅黑" panose="020B0503020204020204" pitchFamily="34" charset="-122"/>
              </a:rPr>
              <a:t>小</a:t>
            </a:r>
            <a:r>
              <a:rPr lang="en-US" altLang="zh-CN" sz="3335" b="1" dirty="0">
                <a:latin typeface="微软雅黑" panose="020B0503020204020204" pitchFamily="34" charset="-122"/>
                <a:ea typeface="微软雅黑" panose="020B0503020204020204" pitchFamily="34" charset="-122"/>
                <a:cs typeface="微软雅黑" panose="020B0503020204020204" pitchFamily="34" charset="-122"/>
              </a:rPr>
              <a:t>  </a:t>
            </a:r>
            <a:r>
              <a:rPr lang="zh-CN" sz="3335" b="1" dirty="0">
                <a:latin typeface="微软雅黑" panose="020B0503020204020204" pitchFamily="34" charset="-122"/>
                <a:ea typeface="微软雅黑" panose="020B0503020204020204" pitchFamily="34" charset="-122"/>
                <a:cs typeface="微软雅黑" panose="020B0503020204020204" pitchFamily="34" charset="-122"/>
              </a:rPr>
              <a:t>结</a:t>
            </a:r>
            <a:endParaRPr lang="zh-CN" sz="3335"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123" name="内容占位符 2"/>
          <p:cNvSpPr>
            <a:spLocks noGrp="1" noRot="1"/>
          </p:cNvSpPr>
          <p:nvPr>
            <p:ph idx="4294967295"/>
          </p:nvPr>
        </p:nvSpPr>
        <p:spPr>
          <a:xfrm>
            <a:off x="155575" y="605790"/>
            <a:ext cx="8538210" cy="4503420"/>
          </a:xfrm>
        </p:spPr>
        <p:txBody>
          <a:bodyPr vert="horz" wrap="square" lIns="76199" tIns="38099" rIns="76199" bIns="38099" anchor="t" anchorCtr="0"/>
          <a:lstStyle/>
          <a:p>
            <a:pPr>
              <a:lnSpc>
                <a:spcPct val="90000"/>
              </a:lnSpc>
            </a:pPr>
            <a:r>
              <a:rPr lang="en-US" altLang="zh-CN" sz="2000" dirty="0">
                <a:effectLst>
                  <a:outerShdw blurRad="38100" dist="38100" dir="2700000">
                    <a:srgbClr val="FFFFFF"/>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1. </a:t>
            </a:r>
            <a:r>
              <a:rPr lang="zh-CN" altLang="en-US" sz="2000" dirty="0">
                <a:effectLst>
                  <a:outerShdw blurRad="38100" dist="38100" dir="2700000">
                    <a:srgbClr val="FFFFFF"/>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作文评分原则及标准</a:t>
            </a:r>
            <a:endParaRPr lang="zh-CN" altLang="en-US" sz="2000" dirty="0">
              <a:effectLst>
                <a:outerShdw blurRad="38100" dist="38100" dir="2700000">
                  <a:srgbClr val="FFFFFF"/>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sz="2000" dirty="0">
                <a:solidFill>
                  <a:schemeClr val="tx1"/>
                </a:solidFill>
                <a:effectLst>
                  <a:outerShdw blurRad="38100" dist="38100" dir="2700000">
                    <a:srgbClr val="FFFFFF"/>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000" dirty="0">
                <a:effectLst>
                  <a:outerShdw blurRad="38100" dist="38100" dir="2700000">
                    <a:srgbClr val="FFFFFF"/>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1. 1 </a:t>
            </a:r>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rPr>
              <a:t>评分原则</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sz="2000" dirty="0">
                <a:solidFill>
                  <a:schemeClr val="tx1"/>
                </a:solidFill>
                <a:effectLst>
                  <a:outerShdw blurRad="38100" dist="38100" dir="2700000">
                    <a:srgbClr val="FFFFFF"/>
                  </a:outerShdw>
                </a:effectLst>
                <a:latin typeface="微软雅黑" panose="020B0503020204020204" pitchFamily="34" charset="-122"/>
                <a:ea typeface="微软雅黑" panose="020B0503020204020204" pitchFamily="34" charset="-122"/>
                <a:cs typeface="微软雅黑" panose="020B0503020204020204" pitchFamily="34" charset="-122"/>
              </a:rPr>
              <a:t>    1. 2 </a:t>
            </a:r>
            <a:r>
              <a:rPr lang="zh-CN" altLang="en-US" sz="2000" dirty="0">
                <a:solidFill>
                  <a:schemeClr val="tx1"/>
                </a:solidFill>
                <a:effectLst>
                  <a:outerShdw blurRad="38100" dist="38100" dir="2700000">
                    <a:srgbClr val="FFFFFF"/>
                  </a:outerShdw>
                </a:effectLst>
                <a:latin typeface="微软雅黑" panose="020B0503020204020204" pitchFamily="34" charset="-122"/>
                <a:ea typeface="微软雅黑" panose="020B0503020204020204" pitchFamily="34" charset="-122"/>
                <a:cs typeface="微软雅黑" panose="020B0503020204020204" pitchFamily="34" charset="-122"/>
              </a:rPr>
              <a:t>评分标准</a:t>
            </a:r>
            <a:endParaRPr lang="zh-CN" altLang="en-US" sz="2000" dirty="0">
              <a:solidFill>
                <a:schemeClr val="tx1"/>
              </a:solidFill>
              <a:effectLst>
                <a:outerShdw blurRad="38100" dist="38100" dir="2700000">
                  <a:srgbClr val="FFFFFF"/>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a:lnSpc>
                <a:spcPct val="90000"/>
              </a:lnSpc>
            </a:pPr>
            <a:r>
              <a:rPr lang="en-US" altLang="zh-CN" sz="2000" dirty="0">
                <a:effectLst>
                  <a:outerShdw blurRad="38100" dist="38100" dir="2700000">
                    <a:srgbClr val="FFFFFF"/>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2. </a:t>
            </a:r>
            <a:r>
              <a:rPr lang="zh-CN" altLang="en-US" sz="2000" dirty="0">
                <a:effectLst>
                  <a:outerShdw blurRad="38100" dist="38100" dir="2700000">
                    <a:srgbClr val="FFFFFF"/>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段落的写作</a:t>
            </a:r>
            <a:r>
              <a:rPr lang="en-US" altLang="zh-CN" sz="2000" dirty="0">
                <a:effectLst>
                  <a:outerShdw blurRad="38100" dist="38100" dir="2700000">
                    <a:srgbClr val="FFFFFF"/>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en-US" altLang="zh-CN" sz="2000" dirty="0">
              <a:effectLst>
                <a:outerShdw blurRad="38100" dist="38100" dir="2700000">
                  <a:srgbClr val="FFFFFF"/>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sz="2000" dirty="0">
                <a:effectLst>
                  <a:outerShdw blurRad="38100" dist="38100" dir="2700000">
                    <a:srgbClr val="FFFFFF"/>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2.1 </a:t>
            </a:r>
            <a:r>
              <a:rPr sz="2000" dirty="0">
                <a:latin typeface="微软雅黑" panose="020B0503020204020204" pitchFamily="34" charset="-122"/>
                <a:ea typeface="微软雅黑" panose="020B0503020204020204" pitchFamily="34" charset="-122"/>
                <a:cs typeface="微软雅黑" panose="020B0503020204020204" pitchFamily="34" charset="-122"/>
                <a:sym typeface="+mn-ea"/>
              </a:rPr>
              <a:t>段落的组成</a:t>
            </a:r>
            <a:endParaRPr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sz="20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        2.1.1 </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段首句</a:t>
            </a: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        2.1.2 </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扩展句</a:t>
            </a: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         2.1.3 </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结尾句</a:t>
            </a:r>
            <a:endParaRPr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sz="2000" dirty="0">
                <a:solidFill>
                  <a:schemeClr val="tx1"/>
                </a:solidFill>
                <a:effectLst>
                  <a:outerShdw blurRad="38100" dist="38100" dir="2700000">
                    <a:srgbClr val="FFFFFF"/>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2.2 </a:t>
            </a:r>
            <a:r>
              <a:rPr sz="2000" dirty="0">
                <a:latin typeface="微软雅黑" panose="020B0503020204020204" pitchFamily="34" charset="-122"/>
                <a:ea typeface="微软雅黑" panose="020B0503020204020204" pitchFamily="34" charset="-122"/>
                <a:cs typeface="微软雅黑" panose="020B0503020204020204" pitchFamily="34" charset="-122"/>
                <a:sym typeface="+mn-ea"/>
              </a:rPr>
              <a:t>段落的基本特征</a:t>
            </a:r>
            <a:endParaRPr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sz="20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         2.2.1 </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统一性</a:t>
            </a: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sz="2000" dirty="0">
                <a:latin typeface="Comic Sans MS" panose="030F0702030302020204" pitchFamily="66" charset="0"/>
                <a:ea typeface="微软雅黑" panose="020B0503020204020204" pitchFamily="34" charset="-122"/>
                <a:cs typeface="Comic Sans MS" panose="030F0702030302020204" pitchFamily="66" charset="0"/>
                <a:sym typeface="+mn-ea"/>
              </a:rPr>
              <a:t>          2.2.2 </a:t>
            </a:r>
            <a:r>
              <a:rPr sz="2000" dirty="0">
                <a:latin typeface="Comic Sans MS" panose="030F0702030302020204" pitchFamily="66" charset="0"/>
                <a:ea typeface="微软雅黑" panose="020B0503020204020204" pitchFamily="34" charset="-122"/>
                <a:cs typeface="Comic Sans MS" panose="030F0702030302020204" pitchFamily="66" charset="0"/>
                <a:sym typeface="+mn-ea"/>
              </a:rPr>
              <a:t>简洁性</a:t>
            </a: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          2.2.3  </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连贯性</a:t>
            </a: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sz="2000" dirty="0">
                <a:latin typeface="Calibri" panose="020F0502020204030204" pitchFamily="34" charset="0"/>
                <a:ea typeface="微软雅黑" panose="020B0503020204020204" pitchFamily="34" charset="-122"/>
                <a:cs typeface="微软雅黑" panose="020B0503020204020204" pitchFamily="34" charset="-122"/>
                <a:sym typeface="+mn-ea"/>
              </a:rPr>
              <a:t>①</a:t>
            </a:r>
            <a:r>
              <a:rPr 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sz="2000" dirty="0">
                <a:latin typeface="微软雅黑" panose="020B0503020204020204" pitchFamily="34" charset="-122"/>
                <a:ea typeface="微软雅黑" panose="020B0503020204020204" pitchFamily="34" charset="-122"/>
                <a:cs typeface="微软雅黑" panose="020B0503020204020204" pitchFamily="34" charset="-122"/>
                <a:sym typeface="+mn-ea"/>
              </a:rPr>
              <a:t>段落内外的衔接过渡</a:t>
            </a:r>
            <a:endParaRPr sz="20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sz="2000" dirty="0">
                <a:latin typeface="Calibri" panose="020F0502020204030204" pitchFamily="34" charset="0"/>
                <a:ea typeface="微软雅黑" panose="020B0503020204020204" pitchFamily="34" charset="-122"/>
                <a:cs typeface="微软雅黑" panose="020B0503020204020204" pitchFamily="34" charset="-122"/>
                <a:sym typeface="+mn-ea"/>
              </a:rPr>
              <a:t>                     ② </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常用过渡语</a:t>
            </a: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90000"/>
              </a:lnSpc>
            </a:pPr>
            <a:endParaRPr lang="zh-CN" altLang="en-US" sz="2400" dirty="0">
              <a:solidFill>
                <a:schemeClr val="tx1"/>
              </a:solidFill>
              <a:effectLst>
                <a:outerShdw blurRad="38100" dist="38100" dir="2700000">
                  <a:srgbClr val="FFFFFF"/>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a:lnSpc>
                <a:spcPct val="90000"/>
              </a:lnSpc>
            </a:pPr>
            <a:endPar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1000"/>
                                        <p:tgtEl>
                                          <p:spTgt spid="5123">
                                            <p:txEl>
                                              <p:pRg st="0" end="0"/>
                                            </p:txEl>
                                          </p:spTgt>
                                        </p:tgtEl>
                                      </p:cBhvr>
                                    </p:animEffect>
                                    <p:anim calcmode="lin" valueType="num">
                                      <p:cBhvr>
                                        <p:cTn id="8" dur="1000" fill="hold"/>
                                        <p:tgtEl>
                                          <p:spTgt spid="51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123">
                                            <p:txEl>
                                              <p:pRg st="1" end="1"/>
                                            </p:txEl>
                                          </p:spTgt>
                                        </p:tgtEl>
                                        <p:attrNameLst>
                                          <p:attrName>style.visibility</p:attrName>
                                        </p:attrNameLst>
                                      </p:cBhvr>
                                      <p:to>
                                        <p:strVal val="visible"/>
                                      </p:to>
                                    </p:set>
                                    <p:animEffect transition="in" filter="fade">
                                      <p:cBhvr>
                                        <p:cTn id="14" dur="1000"/>
                                        <p:tgtEl>
                                          <p:spTgt spid="5123">
                                            <p:txEl>
                                              <p:pRg st="1" end="1"/>
                                            </p:txEl>
                                          </p:spTgt>
                                        </p:tgtEl>
                                      </p:cBhvr>
                                    </p:animEffect>
                                    <p:anim calcmode="lin" valueType="num">
                                      <p:cBhvr>
                                        <p:cTn id="15" dur="1000" fill="hold"/>
                                        <p:tgtEl>
                                          <p:spTgt spid="512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1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123">
                                            <p:txEl>
                                              <p:pRg st="2" end="2"/>
                                            </p:txEl>
                                          </p:spTgt>
                                        </p:tgtEl>
                                        <p:attrNameLst>
                                          <p:attrName>style.visibility</p:attrName>
                                        </p:attrNameLst>
                                      </p:cBhvr>
                                      <p:to>
                                        <p:strVal val="visible"/>
                                      </p:to>
                                    </p:set>
                                    <p:animEffect transition="in" filter="fade">
                                      <p:cBhvr>
                                        <p:cTn id="21" dur="1000"/>
                                        <p:tgtEl>
                                          <p:spTgt spid="5123">
                                            <p:txEl>
                                              <p:pRg st="2" end="2"/>
                                            </p:txEl>
                                          </p:spTgt>
                                        </p:tgtEl>
                                      </p:cBhvr>
                                    </p:animEffect>
                                    <p:anim calcmode="lin" valueType="num">
                                      <p:cBhvr>
                                        <p:cTn id="22" dur="1000" fill="hold"/>
                                        <p:tgtEl>
                                          <p:spTgt spid="512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1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123">
                                            <p:txEl>
                                              <p:pRg st="3" end="3"/>
                                            </p:txEl>
                                          </p:spTgt>
                                        </p:tgtEl>
                                        <p:attrNameLst>
                                          <p:attrName>style.visibility</p:attrName>
                                        </p:attrNameLst>
                                      </p:cBhvr>
                                      <p:to>
                                        <p:strVal val="visible"/>
                                      </p:to>
                                    </p:set>
                                    <p:animEffect transition="in" filter="fade">
                                      <p:cBhvr>
                                        <p:cTn id="28" dur="1000"/>
                                        <p:tgtEl>
                                          <p:spTgt spid="5123">
                                            <p:txEl>
                                              <p:pRg st="3" end="3"/>
                                            </p:txEl>
                                          </p:spTgt>
                                        </p:tgtEl>
                                      </p:cBhvr>
                                    </p:animEffect>
                                    <p:anim calcmode="lin" valueType="num">
                                      <p:cBhvr>
                                        <p:cTn id="29" dur="1000" fill="hold"/>
                                        <p:tgtEl>
                                          <p:spTgt spid="512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12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123">
                                            <p:txEl>
                                              <p:pRg st="4" end="4"/>
                                            </p:txEl>
                                          </p:spTgt>
                                        </p:tgtEl>
                                        <p:attrNameLst>
                                          <p:attrName>style.visibility</p:attrName>
                                        </p:attrNameLst>
                                      </p:cBhvr>
                                      <p:to>
                                        <p:strVal val="visible"/>
                                      </p:to>
                                    </p:set>
                                    <p:animEffect transition="in" filter="fade">
                                      <p:cBhvr>
                                        <p:cTn id="35" dur="1000"/>
                                        <p:tgtEl>
                                          <p:spTgt spid="5123">
                                            <p:txEl>
                                              <p:pRg st="4" end="4"/>
                                            </p:txEl>
                                          </p:spTgt>
                                        </p:tgtEl>
                                      </p:cBhvr>
                                    </p:animEffect>
                                    <p:anim calcmode="lin" valueType="num">
                                      <p:cBhvr>
                                        <p:cTn id="36" dur="1000" fill="hold"/>
                                        <p:tgtEl>
                                          <p:spTgt spid="512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12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123">
                                            <p:txEl>
                                              <p:pRg st="5" end="5"/>
                                            </p:txEl>
                                          </p:spTgt>
                                        </p:tgtEl>
                                        <p:attrNameLst>
                                          <p:attrName>style.visibility</p:attrName>
                                        </p:attrNameLst>
                                      </p:cBhvr>
                                      <p:to>
                                        <p:strVal val="visible"/>
                                      </p:to>
                                    </p:set>
                                    <p:animEffect transition="in" filter="fade">
                                      <p:cBhvr>
                                        <p:cTn id="42" dur="1000"/>
                                        <p:tgtEl>
                                          <p:spTgt spid="5123">
                                            <p:txEl>
                                              <p:pRg st="5" end="5"/>
                                            </p:txEl>
                                          </p:spTgt>
                                        </p:tgtEl>
                                      </p:cBhvr>
                                    </p:animEffect>
                                    <p:anim calcmode="lin" valueType="num">
                                      <p:cBhvr>
                                        <p:cTn id="43" dur="1000" fill="hold"/>
                                        <p:tgtEl>
                                          <p:spTgt spid="512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12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5123">
                                            <p:txEl>
                                              <p:pRg st="6" end="6"/>
                                            </p:txEl>
                                          </p:spTgt>
                                        </p:tgtEl>
                                        <p:attrNameLst>
                                          <p:attrName>style.visibility</p:attrName>
                                        </p:attrNameLst>
                                      </p:cBhvr>
                                      <p:to>
                                        <p:strVal val="visible"/>
                                      </p:to>
                                    </p:set>
                                    <p:animEffect transition="in" filter="fade">
                                      <p:cBhvr>
                                        <p:cTn id="49" dur="1000"/>
                                        <p:tgtEl>
                                          <p:spTgt spid="5123">
                                            <p:txEl>
                                              <p:pRg st="6" end="6"/>
                                            </p:txEl>
                                          </p:spTgt>
                                        </p:tgtEl>
                                      </p:cBhvr>
                                    </p:animEffect>
                                    <p:anim calcmode="lin" valueType="num">
                                      <p:cBhvr>
                                        <p:cTn id="50" dur="1000" fill="hold"/>
                                        <p:tgtEl>
                                          <p:spTgt spid="512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512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5123">
                                            <p:txEl>
                                              <p:pRg st="7" end="7"/>
                                            </p:txEl>
                                          </p:spTgt>
                                        </p:tgtEl>
                                        <p:attrNameLst>
                                          <p:attrName>style.visibility</p:attrName>
                                        </p:attrNameLst>
                                      </p:cBhvr>
                                      <p:to>
                                        <p:strVal val="visible"/>
                                      </p:to>
                                    </p:set>
                                    <p:animEffect transition="in" filter="fade">
                                      <p:cBhvr>
                                        <p:cTn id="56" dur="1000"/>
                                        <p:tgtEl>
                                          <p:spTgt spid="5123">
                                            <p:txEl>
                                              <p:pRg st="7" end="7"/>
                                            </p:txEl>
                                          </p:spTgt>
                                        </p:tgtEl>
                                      </p:cBhvr>
                                    </p:animEffect>
                                    <p:anim calcmode="lin" valueType="num">
                                      <p:cBhvr>
                                        <p:cTn id="57" dur="1000" fill="hold"/>
                                        <p:tgtEl>
                                          <p:spTgt spid="512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512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5123">
                                            <p:txEl>
                                              <p:pRg st="8" end="8"/>
                                            </p:txEl>
                                          </p:spTgt>
                                        </p:tgtEl>
                                        <p:attrNameLst>
                                          <p:attrName>style.visibility</p:attrName>
                                        </p:attrNameLst>
                                      </p:cBhvr>
                                      <p:to>
                                        <p:strVal val="visible"/>
                                      </p:to>
                                    </p:set>
                                    <p:animEffect transition="in" filter="fade">
                                      <p:cBhvr>
                                        <p:cTn id="63" dur="1000"/>
                                        <p:tgtEl>
                                          <p:spTgt spid="5123">
                                            <p:txEl>
                                              <p:pRg st="8" end="8"/>
                                            </p:txEl>
                                          </p:spTgt>
                                        </p:tgtEl>
                                      </p:cBhvr>
                                    </p:animEffect>
                                    <p:anim calcmode="lin" valueType="num">
                                      <p:cBhvr>
                                        <p:cTn id="64" dur="1000" fill="hold"/>
                                        <p:tgtEl>
                                          <p:spTgt spid="512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512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5123">
                                            <p:txEl>
                                              <p:pRg st="9" end="9"/>
                                            </p:txEl>
                                          </p:spTgt>
                                        </p:tgtEl>
                                        <p:attrNameLst>
                                          <p:attrName>style.visibility</p:attrName>
                                        </p:attrNameLst>
                                      </p:cBhvr>
                                      <p:to>
                                        <p:strVal val="visible"/>
                                      </p:to>
                                    </p:set>
                                    <p:animEffect transition="in" filter="fade">
                                      <p:cBhvr>
                                        <p:cTn id="70" dur="1000"/>
                                        <p:tgtEl>
                                          <p:spTgt spid="5123">
                                            <p:txEl>
                                              <p:pRg st="9" end="9"/>
                                            </p:txEl>
                                          </p:spTgt>
                                        </p:tgtEl>
                                      </p:cBhvr>
                                    </p:animEffect>
                                    <p:anim calcmode="lin" valueType="num">
                                      <p:cBhvr>
                                        <p:cTn id="71" dur="1000" fill="hold"/>
                                        <p:tgtEl>
                                          <p:spTgt spid="512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512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5123">
                                            <p:txEl>
                                              <p:pRg st="10" end="10"/>
                                            </p:txEl>
                                          </p:spTgt>
                                        </p:tgtEl>
                                        <p:attrNameLst>
                                          <p:attrName>style.visibility</p:attrName>
                                        </p:attrNameLst>
                                      </p:cBhvr>
                                      <p:to>
                                        <p:strVal val="visible"/>
                                      </p:to>
                                    </p:set>
                                    <p:animEffect transition="in" filter="fade">
                                      <p:cBhvr>
                                        <p:cTn id="77" dur="1000"/>
                                        <p:tgtEl>
                                          <p:spTgt spid="5123">
                                            <p:txEl>
                                              <p:pRg st="10" end="10"/>
                                            </p:txEl>
                                          </p:spTgt>
                                        </p:tgtEl>
                                      </p:cBhvr>
                                    </p:animEffect>
                                    <p:anim calcmode="lin" valueType="num">
                                      <p:cBhvr>
                                        <p:cTn id="78" dur="1000" fill="hold"/>
                                        <p:tgtEl>
                                          <p:spTgt spid="512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512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5123">
                                            <p:txEl>
                                              <p:pRg st="11" end="11"/>
                                            </p:txEl>
                                          </p:spTgt>
                                        </p:tgtEl>
                                        <p:attrNameLst>
                                          <p:attrName>style.visibility</p:attrName>
                                        </p:attrNameLst>
                                      </p:cBhvr>
                                      <p:to>
                                        <p:strVal val="visible"/>
                                      </p:to>
                                    </p:set>
                                    <p:animEffect transition="in" filter="fade">
                                      <p:cBhvr>
                                        <p:cTn id="84" dur="1000"/>
                                        <p:tgtEl>
                                          <p:spTgt spid="5123">
                                            <p:txEl>
                                              <p:pRg st="11" end="11"/>
                                            </p:txEl>
                                          </p:spTgt>
                                        </p:tgtEl>
                                      </p:cBhvr>
                                    </p:animEffect>
                                    <p:anim calcmode="lin" valueType="num">
                                      <p:cBhvr>
                                        <p:cTn id="85" dur="1000" fill="hold"/>
                                        <p:tgtEl>
                                          <p:spTgt spid="5123">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512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5123">
                                            <p:txEl>
                                              <p:pRg st="12" end="12"/>
                                            </p:txEl>
                                          </p:spTgt>
                                        </p:tgtEl>
                                        <p:attrNameLst>
                                          <p:attrName>style.visibility</p:attrName>
                                        </p:attrNameLst>
                                      </p:cBhvr>
                                      <p:to>
                                        <p:strVal val="visible"/>
                                      </p:to>
                                    </p:set>
                                    <p:animEffect transition="in" filter="fade">
                                      <p:cBhvr>
                                        <p:cTn id="91" dur="1000"/>
                                        <p:tgtEl>
                                          <p:spTgt spid="5123">
                                            <p:txEl>
                                              <p:pRg st="12" end="12"/>
                                            </p:txEl>
                                          </p:spTgt>
                                        </p:tgtEl>
                                      </p:cBhvr>
                                    </p:animEffect>
                                    <p:anim calcmode="lin" valueType="num">
                                      <p:cBhvr>
                                        <p:cTn id="92" dur="1000" fill="hold"/>
                                        <p:tgtEl>
                                          <p:spTgt spid="5123">
                                            <p:txEl>
                                              <p:pRg st="12" end="12"/>
                                            </p:txEl>
                                          </p:spTgt>
                                        </p:tgtEl>
                                        <p:attrNameLst>
                                          <p:attrName>ppt_x</p:attrName>
                                        </p:attrNameLst>
                                      </p:cBhvr>
                                      <p:tavLst>
                                        <p:tav tm="0">
                                          <p:val>
                                            <p:strVal val="#ppt_x"/>
                                          </p:val>
                                        </p:tav>
                                        <p:tav tm="100000">
                                          <p:val>
                                            <p:strVal val="#ppt_x"/>
                                          </p:val>
                                        </p:tav>
                                      </p:tavLst>
                                    </p:anim>
                                    <p:anim calcmode="lin" valueType="num">
                                      <p:cBhvr>
                                        <p:cTn id="93" dur="1000" fill="hold"/>
                                        <p:tgtEl>
                                          <p:spTgt spid="512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5123">
                                            <p:txEl>
                                              <p:pRg st="13" end="13"/>
                                            </p:txEl>
                                          </p:spTgt>
                                        </p:tgtEl>
                                        <p:attrNameLst>
                                          <p:attrName>style.visibility</p:attrName>
                                        </p:attrNameLst>
                                      </p:cBhvr>
                                      <p:to>
                                        <p:strVal val="visible"/>
                                      </p:to>
                                    </p:set>
                                    <p:animEffect transition="in" filter="fade">
                                      <p:cBhvr>
                                        <p:cTn id="98" dur="1000"/>
                                        <p:tgtEl>
                                          <p:spTgt spid="5123">
                                            <p:txEl>
                                              <p:pRg st="13" end="13"/>
                                            </p:txEl>
                                          </p:spTgt>
                                        </p:tgtEl>
                                      </p:cBhvr>
                                    </p:animEffect>
                                    <p:anim calcmode="lin" valueType="num">
                                      <p:cBhvr>
                                        <p:cTn id="99" dur="1000" fill="hold"/>
                                        <p:tgtEl>
                                          <p:spTgt spid="5123">
                                            <p:txEl>
                                              <p:pRg st="13" end="13"/>
                                            </p:txEl>
                                          </p:spTgt>
                                        </p:tgtEl>
                                        <p:attrNameLst>
                                          <p:attrName>ppt_x</p:attrName>
                                        </p:attrNameLst>
                                      </p:cBhvr>
                                      <p:tavLst>
                                        <p:tav tm="0">
                                          <p:val>
                                            <p:strVal val="#ppt_x"/>
                                          </p:val>
                                        </p:tav>
                                        <p:tav tm="100000">
                                          <p:val>
                                            <p:strVal val="#ppt_x"/>
                                          </p:val>
                                        </p:tav>
                                      </p:tavLst>
                                    </p:anim>
                                    <p:anim calcmode="lin" valueType="num">
                                      <p:cBhvr>
                                        <p:cTn id="100" dur="1000" fill="hold"/>
                                        <p:tgtEl>
                                          <p:spTgt spid="5123">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P spid="5123" grpI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标题 1"/>
          <p:cNvSpPr>
            <a:spLocks noGrp="1" noRot="1"/>
          </p:cNvSpPr>
          <p:nvPr>
            <p:ph type="title" idx="4294967295"/>
          </p:nvPr>
        </p:nvSpPr>
        <p:spPr>
          <a:xfrm>
            <a:off x="580390" y="480695"/>
            <a:ext cx="7456170" cy="885825"/>
          </a:xfrm>
        </p:spPr>
        <p:txBody>
          <a:bodyPr vert="horz" wrap="square" lIns="76199" tIns="38099" rIns="76199" bIns="38099" anchor="t" anchorCtr="0"/>
          <a:lstStyle/>
          <a:p>
            <a:endParaRPr lang="zh-CN" altLang="en-US" sz="3335"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123" name="内容占位符 2"/>
          <p:cNvSpPr>
            <a:spLocks noGrp="1" noRot="1"/>
          </p:cNvSpPr>
          <p:nvPr>
            <p:ph idx="4294967295"/>
          </p:nvPr>
        </p:nvSpPr>
        <p:spPr>
          <a:xfrm>
            <a:off x="155575" y="177165"/>
            <a:ext cx="8538210" cy="4932045"/>
          </a:xfrm>
        </p:spPr>
        <p:txBody>
          <a:bodyPr vert="horz" wrap="square" lIns="76199" tIns="38099" rIns="76199" bIns="38099" anchor="t" anchorCtr="0"/>
          <a:lstStyle/>
          <a:p>
            <a:pPr>
              <a:lnSpc>
                <a:spcPct val="90000"/>
              </a:lnSpc>
            </a:pPr>
            <a:r>
              <a:rPr lang="en-US" altLang="zh-CN" sz="2400" dirty="0">
                <a:solidFill>
                  <a:schemeClr val="tx1"/>
                </a:solidFill>
                <a:effectLst>
                  <a:outerShdw blurRad="38100" dist="38100" dir="2700000">
                    <a:srgbClr val="FFFFFF"/>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800" dirty="0">
                <a:solidFill>
                  <a:schemeClr val="tx1"/>
                </a:solidFill>
                <a:effectLst>
                  <a:outerShdw blurRad="38100" dist="38100" dir="2700000">
                    <a:srgbClr val="FFFFFF"/>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8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1800" dirty="0">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en-US" altLang="zh-CN" sz="18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     2. 3 段落写作常用方法</a:t>
            </a:r>
            <a:endParaRPr lang="en-US" altLang="zh-CN"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eaLnBrk="1" hangingPunct="1">
              <a:lnSpc>
                <a:spcPct val="105000"/>
              </a:lnSpc>
              <a:buClr>
                <a:schemeClr val="tx1"/>
              </a:buClr>
            </a:pP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                 ① 列举法</a:t>
            </a:r>
            <a:endParaRPr lang="en-US" altLang="zh-CN"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eaLnBrk="1" hangingPunct="1">
              <a:lnSpc>
                <a:spcPct val="105000"/>
              </a:lnSpc>
              <a:buClr>
                <a:schemeClr val="tx1"/>
              </a:buClr>
            </a:pP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                 ② 举例法</a:t>
            </a:r>
            <a:endParaRPr lang="en-US" altLang="zh-CN"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eaLnBrk="1" hangingPunct="1">
              <a:lnSpc>
                <a:spcPct val="105000"/>
              </a:lnSpc>
              <a:buClr>
                <a:schemeClr val="tx1"/>
              </a:buClr>
            </a:pP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                 ③ 比较和对</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比</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法</a:t>
            </a:r>
            <a:endParaRPr lang="en-US" altLang="zh-CN"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eaLnBrk="1" hangingPunct="1">
              <a:lnSpc>
                <a:spcPct val="105000"/>
              </a:lnSpc>
              <a:buClr>
                <a:schemeClr val="tx1"/>
              </a:buClr>
            </a:pP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                 ④ 因果法</a:t>
            </a:r>
            <a:endParaRPr lang="en-US" altLang="zh-CN" sz="2400" dirty="0">
              <a:solidFill>
                <a:srgbClr val="CC0000"/>
              </a:solidFill>
              <a:latin typeface="Arial Black" panose="020B0A04020102020204" pitchFamily="34" charset="0"/>
            </a:endParaRPr>
          </a:p>
          <a:p>
            <a:pPr eaLnBrk="1" hangingPunct="1">
              <a:lnSpc>
                <a:spcPct val="105000"/>
              </a:lnSpc>
              <a:buClr>
                <a:schemeClr val="tx1"/>
              </a:buClr>
            </a:pPr>
            <a:r>
              <a:rPr lang="en-US" altLang="zh-CN" sz="2400" b="1"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400" dirty="0">
                <a:effectLst>
                  <a:outerShdw blurRad="38100" dist="38100" dir="2700000">
                    <a:srgbClr val="FFFFFF"/>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3. </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篇章布局</a:t>
            </a:r>
            <a:r>
              <a:rPr lang="zh-CN" altLang="en-US" sz="2400" dirty="0">
                <a:effectLst>
                  <a:outerShdw blurRad="38100" dist="38100" dir="2700000">
                    <a:srgbClr val="FFFFFF"/>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（议论文）</a:t>
            </a:r>
            <a:endParaRPr lang="zh-CN" altLang="en-US" sz="2400" dirty="0">
              <a:effectLst>
                <a:outerShdw blurRad="38100" dist="38100" dir="2700000">
                  <a:srgbClr val="FFFFFF"/>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sz="2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3.1</a:t>
            </a:r>
            <a:r>
              <a:rPr lang="en-US" altLang="zh-CN"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开头段</a:t>
            </a:r>
            <a:endPar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3.2</a:t>
            </a:r>
            <a:r>
              <a:rPr lang="en-US" altLang="zh-CN"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论证段</a:t>
            </a:r>
            <a:endPar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3.3</a:t>
            </a:r>
            <a:r>
              <a:rPr lang="en-US" altLang="zh-CN"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结尾段</a:t>
            </a:r>
            <a:endParaRPr lang="zh-CN" altLang="en-US" sz="2400" dirty="0">
              <a:solidFill>
                <a:schemeClr val="tx1"/>
              </a:solidFill>
              <a:effectLst>
                <a:outerShdw blurRad="38100" dist="38100" dir="2700000">
                  <a:srgbClr val="FFFFFF"/>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0">
              <a:lnSpc>
                <a:spcPct val="90000"/>
              </a:lnSpc>
              <a:buNone/>
            </a:pPr>
            <a:endPar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1000"/>
                                        <p:tgtEl>
                                          <p:spTgt spid="5123">
                                            <p:txEl>
                                              <p:pRg st="0" end="0"/>
                                            </p:txEl>
                                          </p:spTgt>
                                        </p:tgtEl>
                                      </p:cBhvr>
                                    </p:animEffect>
                                    <p:anim calcmode="lin" valueType="num">
                                      <p:cBhvr>
                                        <p:cTn id="8" dur="1000" fill="hold"/>
                                        <p:tgtEl>
                                          <p:spTgt spid="51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123">
                                            <p:txEl>
                                              <p:pRg st="1" end="1"/>
                                            </p:txEl>
                                          </p:spTgt>
                                        </p:tgtEl>
                                        <p:attrNameLst>
                                          <p:attrName>style.visibility</p:attrName>
                                        </p:attrNameLst>
                                      </p:cBhvr>
                                      <p:to>
                                        <p:strVal val="visible"/>
                                      </p:to>
                                    </p:set>
                                    <p:animEffect transition="in" filter="fade">
                                      <p:cBhvr>
                                        <p:cTn id="14" dur="1000"/>
                                        <p:tgtEl>
                                          <p:spTgt spid="5123">
                                            <p:txEl>
                                              <p:pRg st="1" end="1"/>
                                            </p:txEl>
                                          </p:spTgt>
                                        </p:tgtEl>
                                      </p:cBhvr>
                                    </p:animEffect>
                                    <p:anim calcmode="lin" valueType="num">
                                      <p:cBhvr>
                                        <p:cTn id="15" dur="1000" fill="hold"/>
                                        <p:tgtEl>
                                          <p:spTgt spid="512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1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123">
                                            <p:txEl>
                                              <p:pRg st="2" end="2"/>
                                            </p:txEl>
                                          </p:spTgt>
                                        </p:tgtEl>
                                        <p:attrNameLst>
                                          <p:attrName>style.visibility</p:attrName>
                                        </p:attrNameLst>
                                      </p:cBhvr>
                                      <p:to>
                                        <p:strVal val="visible"/>
                                      </p:to>
                                    </p:set>
                                    <p:animEffect transition="in" filter="fade">
                                      <p:cBhvr>
                                        <p:cTn id="21" dur="1000"/>
                                        <p:tgtEl>
                                          <p:spTgt spid="5123">
                                            <p:txEl>
                                              <p:pRg st="2" end="2"/>
                                            </p:txEl>
                                          </p:spTgt>
                                        </p:tgtEl>
                                      </p:cBhvr>
                                    </p:animEffect>
                                    <p:anim calcmode="lin" valueType="num">
                                      <p:cBhvr>
                                        <p:cTn id="22" dur="1000" fill="hold"/>
                                        <p:tgtEl>
                                          <p:spTgt spid="512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1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123">
                                            <p:txEl>
                                              <p:pRg st="3" end="3"/>
                                            </p:txEl>
                                          </p:spTgt>
                                        </p:tgtEl>
                                        <p:attrNameLst>
                                          <p:attrName>style.visibility</p:attrName>
                                        </p:attrNameLst>
                                      </p:cBhvr>
                                      <p:to>
                                        <p:strVal val="visible"/>
                                      </p:to>
                                    </p:set>
                                    <p:animEffect transition="in" filter="fade">
                                      <p:cBhvr>
                                        <p:cTn id="28" dur="1000"/>
                                        <p:tgtEl>
                                          <p:spTgt spid="5123">
                                            <p:txEl>
                                              <p:pRg st="3" end="3"/>
                                            </p:txEl>
                                          </p:spTgt>
                                        </p:tgtEl>
                                      </p:cBhvr>
                                    </p:animEffect>
                                    <p:anim calcmode="lin" valueType="num">
                                      <p:cBhvr>
                                        <p:cTn id="29" dur="1000" fill="hold"/>
                                        <p:tgtEl>
                                          <p:spTgt spid="512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12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123">
                                            <p:txEl>
                                              <p:pRg st="4" end="4"/>
                                            </p:txEl>
                                          </p:spTgt>
                                        </p:tgtEl>
                                        <p:attrNameLst>
                                          <p:attrName>style.visibility</p:attrName>
                                        </p:attrNameLst>
                                      </p:cBhvr>
                                      <p:to>
                                        <p:strVal val="visible"/>
                                      </p:to>
                                    </p:set>
                                    <p:animEffect transition="in" filter="fade">
                                      <p:cBhvr>
                                        <p:cTn id="35" dur="1000"/>
                                        <p:tgtEl>
                                          <p:spTgt spid="5123">
                                            <p:txEl>
                                              <p:pRg st="4" end="4"/>
                                            </p:txEl>
                                          </p:spTgt>
                                        </p:tgtEl>
                                      </p:cBhvr>
                                    </p:animEffect>
                                    <p:anim calcmode="lin" valueType="num">
                                      <p:cBhvr>
                                        <p:cTn id="36" dur="1000" fill="hold"/>
                                        <p:tgtEl>
                                          <p:spTgt spid="512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12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123">
                                            <p:txEl>
                                              <p:pRg st="5" end="5"/>
                                            </p:txEl>
                                          </p:spTgt>
                                        </p:tgtEl>
                                        <p:attrNameLst>
                                          <p:attrName>style.visibility</p:attrName>
                                        </p:attrNameLst>
                                      </p:cBhvr>
                                      <p:to>
                                        <p:strVal val="visible"/>
                                      </p:to>
                                    </p:set>
                                    <p:animEffect transition="in" filter="fade">
                                      <p:cBhvr>
                                        <p:cTn id="42" dur="1000"/>
                                        <p:tgtEl>
                                          <p:spTgt spid="5123">
                                            <p:txEl>
                                              <p:pRg st="5" end="5"/>
                                            </p:txEl>
                                          </p:spTgt>
                                        </p:tgtEl>
                                      </p:cBhvr>
                                    </p:animEffect>
                                    <p:anim calcmode="lin" valueType="num">
                                      <p:cBhvr>
                                        <p:cTn id="43" dur="1000" fill="hold"/>
                                        <p:tgtEl>
                                          <p:spTgt spid="512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12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5123">
                                            <p:txEl>
                                              <p:pRg st="6" end="6"/>
                                            </p:txEl>
                                          </p:spTgt>
                                        </p:tgtEl>
                                        <p:attrNameLst>
                                          <p:attrName>style.visibility</p:attrName>
                                        </p:attrNameLst>
                                      </p:cBhvr>
                                      <p:to>
                                        <p:strVal val="visible"/>
                                      </p:to>
                                    </p:set>
                                    <p:animEffect transition="in" filter="fade">
                                      <p:cBhvr>
                                        <p:cTn id="49" dur="1000"/>
                                        <p:tgtEl>
                                          <p:spTgt spid="5123">
                                            <p:txEl>
                                              <p:pRg st="6" end="6"/>
                                            </p:txEl>
                                          </p:spTgt>
                                        </p:tgtEl>
                                      </p:cBhvr>
                                    </p:animEffect>
                                    <p:anim calcmode="lin" valueType="num">
                                      <p:cBhvr>
                                        <p:cTn id="50" dur="1000" fill="hold"/>
                                        <p:tgtEl>
                                          <p:spTgt spid="512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512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5123">
                                            <p:txEl>
                                              <p:pRg st="7" end="7"/>
                                            </p:txEl>
                                          </p:spTgt>
                                        </p:tgtEl>
                                        <p:attrNameLst>
                                          <p:attrName>style.visibility</p:attrName>
                                        </p:attrNameLst>
                                      </p:cBhvr>
                                      <p:to>
                                        <p:strVal val="visible"/>
                                      </p:to>
                                    </p:set>
                                    <p:animEffect transition="in" filter="fade">
                                      <p:cBhvr>
                                        <p:cTn id="56" dur="1000"/>
                                        <p:tgtEl>
                                          <p:spTgt spid="5123">
                                            <p:txEl>
                                              <p:pRg st="7" end="7"/>
                                            </p:txEl>
                                          </p:spTgt>
                                        </p:tgtEl>
                                      </p:cBhvr>
                                    </p:animEffect>
                                    <p:anim calcmode="lin" valueType="num">
                                      <p:cBhvr>
                                        <p:cTn id="57" dur="1000" fill="hold"/>
                                        <p:tgtEl>
                                          <p:spTgt spid="512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512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5123">
                                            <p:txEl>
                                              <p:pRg st="8" end="8"/>
                                            </p:txEl>
                                          </p:spTgt>
                                        </p:tgtEl>
                                        <p:attrNameLst>
                                          <p:attrName>style.visibility</p:attrName>
                                        </p:attrNameLst>
                                      </p:cBhvr>
                                      <p:to>
                                        <p:strVal val="visible"/>
                                      </p:to>
                                    </p:set>
                                    <p:animEffect transition="in" filter="fade">
                                      <p:cBhvr>
                                        <p:cTn id="63" dur="1000"/>
                                        <p:tgtEl>
                                          <p:spTgt spid="5123">
                                            <p:txEl>
                                              <p:pRg st="8" end="8"/>
                                            </p:txEl>
                                          </p:spTgt>
                                        </p:tgtEl>
                                      </p:cBhvr>
                                    </p:animEffect>
                                    <p:anim calcmode="lin" valueType="num">
                                      <p:cBhvr>
                                        <p:cTn id="64" dur="1000" fill="hold"/>
                                        <p:tgtEl>
                                          <p:spTgt spid="512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512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5123">
                                            <p:txEl>
                                              <p:pRg st="9" end="9"/>
                                            </p:txEl>
                                          </p:spTgt>
                                        </p:tgtEl>
                                        <p:attrNameLst>
                                          <p:attrName>style.visibility</p:attrName>
                                        </p:attrNameLst>
                                      </p:cBhvr>
                                      <p:to>
                                        <p:strVal val="visible"/>
                                      </p:to>
                                    </p:set>
                                    <p:animEffect transition="in" filter="fade">
                                      <p:cBhvr>
                                        <p:cTn id="70" dur="1000"/>
                                        <p:tgtEl>
                                          <p:spTgt spid="5123">
                                            <p:txEl>
                                              <p:pRg st="9" end="9"/>
                                            </p:txEl>
                                          </p:spTgt>
                                        </p:tgtEl>
                                      </p:cBhvr>
                                    </p:animEffect>
                                    <p:anim calcmode="lin" valueType="num">
                                      <p:cBhvr>
                                        <p:cTn id="71" dur="1000" fill="hold"/>
                                        <p:tgtEl>
                                          <p:spTgt spid="512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512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P spid="5123" grpI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9050" y="0"/>
            <a:ext cx="9144000" cy="5715635"/>
          </a:xfrm>
          <a:prstGeom prst="rect">
            <a:avLst/>
          </a:prstGeom>
          <a:gradFill flip="none" rotWithShape="1">
            <a:gsLst>
              <a:gs pos="0">
                <a:schemeClr val="accent1">
                  <a:lumMod val="75000"/>
                </a:schemeClr>
              </a:gs>
              <a:gs pos="50000">
                <a:schemeClr val="accent1">
                  <a:lumMod val="40000"/>
                  <a:lumOff val="60000"/>
                  <a:shade val="67500"/>
                  <a:satMod val="115000"/>
                </a:schemeClr>
              </a:gs>
              <a:gs pos="100000">
                <a:schemeClr val="accent1">
                  <a:lumMod val="40000"/>
                  <a:lumOff val="60000"/>
                  <a:shade val="100000"/>
                  <a:satMod val="115000"/>
                </a:schemeClr>
              </a:gs>
            </a:gsLst>
            <a:lin ang="16200000" scaled="1"/>
            <a:tileRect/>
          </a:gra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pic>
        <p:nvPicPr>
          <p:cNvPr id="52227" name="图片 1"/>
          <p:cNvPicPr>
            <a:picLocks noChangeAspect="1"/>
          </p:cNvPicPr>
          <p:nvPr/>
        </p:nvPicPr>
        <p:blipFill>
          <a:blip r:embed="rId1">
            <a:lum bright="70000" contrast="-70000"/>
          </a:blip>
          <a:srcRect/>
          <a:stretch>
            <a:fillRect/>
          </a:stretch>
        </p:blipFill>
        <p:spPr bwMode="auto">
          <a:xfrm>
            <a:off x="3203848" y="625252"/>
            <a:ext cx="2396827" cy="2347786"/>
          </a:xfrm>
          <a:prstGeom prst="rect">
            <a:avLst/>
          </a:prstGeom>
          <a:noFill/>
          <a:ln w="9525">
            <a:noFill/>
            <a:miter lim="800000"/>
            <a:headEnd/>
            <a:tailEnd/>
          </a:ln>
        </p:spPr>
      </p:pic>
      <p:sp>
        <p:nvSpPr>
          <p:cNvPr id="52229" name="矩形 47"/>
          <p:cNvSpPr>
            <a:spLocks noChangeArrowheads="1"/>
          </p:cNvSpPr>
          <p:nvPr/>
        </p:nvSpPr>
        <p:spPr bwMode="auto">
          <a:xfrm>
            <a:off x="1763688" y="2869500"/>
            <a:ext cx="5040238" cy="1174750"/>
          </a:xfrm>
          <a:prstGeom prst="rect">
            <a:avLst/>
          </a:prstGeom>
          <a:noFill/>
          <a:ln w="9525">
            <a:noFill/>
            <a:miter lim="800000"/>
          </a:ln>
        </p:spPr>
        <p:txBody>
          <a:bodyPr wrap="square" lIns="68571" tIns="34284" rIns="68571" bIns="34284">
            <a:spAutoFit/>
          </a:bodyPr>
          <a:lstStyle/>
          <a:p>
            <a:pPr algn="just"/>
            <a:r>
              <a:rPr lang="zh-CN" altLang="en-US" sz="7200" b="1" dirty="0">
                <a:solidFill>
                  <a:schemeClr val="bg1"/>
                </a:solidFill>
                <a:ea typeface="微软雅黑" panose="020B0503020204020204" pitchFamily="34" charset="-122"/>
              </a:rPr>
              <a:t>谢 谢 大 家！</a:t>
            </a:r>
            <a:endParaRPr lang="en-US" altLang="zh-CN" sz="7200" b="1" dirty="0">
              <a:solidFill>
                <a:schemeClr val="bg1"/>
              </a:solidFill>
              <a:ea typeface="微软雅黑" panose="020B0503020204020204" pitchFamily="34" charset="-122"/>
            </a:endParaRPr>
          </a:p>
        </p:txBody>
      </p:sp>
    </p:spTree>
  </p:cSld>
  <p:clrMapOvr>
    <a:masterClrMapping/>
  </p:clrMapOvr>
  <p:transition spd="med" advClick="0">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标题 1"/>
          <p:cNvSpPr>
            <a:spLocks noGrp="1" noRot="1"/>
          </p:cNvSpPr>
          <p:nvPr>
            <p:ph type="title" idx="4294967295"/>
          </p:nvPr>
        </p:nvSpPr>
        <p:spPr>
          <a:xfrm>
            <a:off x="391160" y="365125"/>
            <a:ext cx="7645400" cy="1001395"/>
          </a:xfrm>
        </p:spPr>
        <p:txBody>
          <a:bodyPr vert="horz" wrap="square" lIns="76199" tIns="38099" rIns="76199" bIns="38099" anchor="t" anchorCtr="0"/>
          <a:lstStyle/>
          <a:p>
            <a:r>
              <a:rPr lang="en-US" altLang="zh-CN" sz="3335" dirty="0">
                <a:latin typeface="Comic Sans MS" panose="030F0702030302020204" pitchFamily="66" charset="0"/>
              </a:rPr>
              <a:t> </a:t>
            </a:r>
            <a:r>
              <a:rPr lang="en-US" altLang="zh-CN" sz="4000" b="1" dirty="0">
                <a:sym typeface="+mn-ea"/>
              </a:rPr>
              <a:t> </a:t>
            </a:r>
            <a:r>
              <a:rPr lang="zh-CN" altLang="en-US" sz="4000" b="1" dirty="0">
                <a:latin typeface="微软雅黑" panose="020B0503020204020204" pitchFamily="34" charset="-122"/>
                <a:ea typeface="微软雅黑" panose="020B0503020204020204" pitchFamily="34" charset="-122"/>
                <a:sym typeface="+mn-ea"/>
              </a:rPr>
              <a:t>写作技巧</a:t>
            </a:r>
            <a:endParaRPr lang="zh-CN" altLang="en-US" sz="4000" b="1" dirty="0">
              <a:latin typeface="微软雅黑" panose="020B0503020204020204" pitchFamily="34" charset="-122"/>
              <a:ea typeface="微软雅黑" panose="020B0503020204020204" pitchFamily="34" charset="-122"/>
            </a:endParaRPr>
          </a:p>
        </p:txBody>
      </p:sp>
      <p:sp>
        <p:nvSpPr>
          <p:cNvPr id="5123" name="内容占位符 2"/>
          <p:cNvSpPr>
            <a:spLocks noGrp="1" noRot="1"/>
          </p:cNvSpPr>
          <p:nvPr>
            <p:ph idx="4294967295"/>
          </p:nvPr>
        </p:nvSpPr>
        <p:spPr>
          <a:xfrm>
            <a:off x="155575" y="1061085"/>
            <a:ext cx="8538210" cy="4048125"/>
          </a:xfrm>
        </p:spPr>
        <p:txBody>
          <a:bodyPr vert="horz" wrap="square" lIns="76199" tIns="38099" rIns="76199" bIns="38099" anchor="t" anchorCtr="0"/>
          <a:lstStyle/>
          <a:p>
            <a:pPr>
              <a:lnSpc>
                <a:spcPct val="90000"/>
              </a:lnSpc>
            </a:pPr>
            <a:r>
              <a:rPr lang="en-US" altLang="zh-CN" sz="2800" b="1" dirty="0">
                <a:solidFill>
                  <a:schemeClr val="tx1"/>
                </a:solidFill>
                <a:effectLst>
                  <a:outerShdw blurRad="38100" dist="38100" dir="2700000">
                    <a:srgbClr val="FFFFFF"/>
                  </a:outerShdw>
                </a:effectLst>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2800" b="1" dirty="0">
                <a:solidFill>
                  <a:schemeClr val="tx1"/>
                </a:solidFill>
                <a:effectLst>
                  <a:outerShdw blurRad="38100" dist="38100" dir="2700000">
                    <a:srgbClr val="FFFFFF"/>
                  </a:outerShdw>
                </a:effectLst>
                <a:latin typeface="微软雅黑" panose="020B0503020204020204" pitchFamily="34" charset="-122"/>
                <a:ea typeface="微软雅黑" panose="020B0503020204020204" pitchFamily="34" charset="-122"/>
                <a:cs typeface="微软雅黑" panose="020B0503020204020204" pitchFamily="34" charset="-122"/>
              </a:rPr>
              <a:t>作文评分原则及标准</a:t>
            </a:r>
            <a:endParaRPr lang="zh-CN" altLang="en-US" sz="2800" b="1" dirty="0">
              <a:solidFill>
                <a:schemeClr val="tx1"/>
              </a:solidFill>
              <a:effectLst>
                <a:outerShdw blurRad="38100" dist="38100" dir="2700000">
                  <a:srgbClr val="FFFFFF"/>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a:lnSpc>
                <a:spcPct val="90000"/>
              </a:lnSpc>
            </a:pPr>
            <a:r>
              <a:rPr lang="en-US" altLang="zh-CN" sz="2800" b="1" dirty="0">
                <a:effectLst>
                  <a:outerShdw blurRad="38100" dist="38100" dir="2700000">
                    <a:srgbClr val="FFFFFF"/>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2. </a:t>
            </a:r>
            <a:r>
              <a:rPr lang="zh-CN" altLang="en-US" sz="2800" b="1" dirty="0">
                <a:effectLst>
                  <a:outerShdw blurRad="38100" dist="38100" dir="2700000">
                    <a:srgbClr val="FFFFFF"/>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段落的写作</a:t>
            </a:r>
            <a:r>
              <a:rPr lang="en-US" altLang="zh-CN" sz="2800" b="1" dirty="0">
                <a:effectLst>
                  <a:outerShdw blurRad="38100" dist="38100" dir="2700000">
                    <a:srgbClr val="FFFFFF"/>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altLang="en-US" sz="2800" b="1" dirty="0">
              <a:solidFill>
                <a:schemeClr val="tx1"/>
              </a:solidFill>
              <a:effectLst>
                <a:outerShdw blurRad="38100" dist="38100" dir="2700000">
                  <a:srgbClr val="FFFFFF"/>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a:lnSpc>
                <a:spcPct val="90000"/>
              </a:lnSpc>
            </a:pPr>
            <a:r>
              <a:rPr lang="en-US" altLang="zh-CN" sz="2800" b="1" dirty="0">
                <a:effectLst>
                  <a:outerShdw blurRad="38100" dist="38100" dir="2700000">
                    <a:srgbClr val="FFFFFF"/>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3. </a:t>
            </a:r>
            <a:r>
              <a:rPr lang="zh-CN" altLang="en-US" sz="2800" b="1" dirty="0">
                <a:latin typeface="微软雅黑" panose="020B0503020204020204" pitchFamily="34" charset="-122"/>
                <a:ea typeface="微软雅黑" panose="020B0503020204020204" pitchFamily="34" charset="-122"/>
                <a:cs typeface="微软雅黑" panose="020B0503020204020204" pitchFamily="34" charset="-122"/>
                <a:sym typeface="+mn-ea"/>
              </a:rPr>
              <a:t>篇章布局</a:t>
            </a:r>
            <a:r>
              <a:rPr lang="zh-CN" altLang="en-US" sz="2800" b="1" dirty="0">
                <a:effectLst>
                  <a:outerShdw blurRad="38100" dist="38100" dir="2700000">
                    <a:srgbClr val="FFFFFF"/>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（议论文）</a:t>
            </a:r>
            <a:endParaRPr lang="zh-CN" altLang="en-US" sz="2800" b="1" dirty="0">
              <a:effectLst>
                <a:outerShdw blurRad="38100" dist="38100" dir="2700000">
                  <a:srgbClr val="FFFFFF"/>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90000"/>
              </a:lnSpc>
            </a:pPr>
            <a:r>
              <a:rPr lang="en-US" altLang="zh-CN" sz="2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4. </a:t>
            </a:r>
            <a:r>
              <a:rPr lang="zh-CN" altLang="en-US" sz="2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原题示例</a:t>
            </a:r>
            <a:endParaRPr lang="zh-CN" altLang="en-US" sz="2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90000"/>
              </a:lnSpc>
            </a:pPr>
            <a:endParaRPr lang="zh-CN" altLang="en-US" sz="2335" dirty="0"/>
          </a:p>
          <a:p>
            <a:pPr>
              <a:lnSpc>
                <a:spcPct val="90000"/>
              </a:lnSpc>
            </a:pPr>
            <a:endParaRPr lang="en-US" altLang="zh-CN" sz="2335" b="1" dirty="0">
              <a:solidFill>
                <a:srgbClr val="FF0000"/>
              </a:solidFill>
              <a:latin typeface="Comic Sans MS" panose="030F0702030302020204" pitchFamily="66" charset="0"/>
            </a:endParaRPr>
          </a:p>
          <a:p>
            <a:pPr>
              <a:lnSpc>
                <a:spcPct val="90000"/>
              </a:lnSpc>
            </a:pPr>
            <a:endParaRPr lang="en-US" altLang="zh-CN" sz="2335" dirty="0">
              <a:solidFill>
                <a:srgbClr val="FF0000"/>
              </a:solidFill>
            </a:endParaRPr>
          </a:p>
          <a:p>
            <a:pPr>
              <a:lnSpc>
                <a:spcPct val="90000"/>
              </a:lnSpc>
            </a:pPr>
            <a:endParaRPr lang="zh-CN" altLang="en-US" sz="2335"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1000"/>
                                        <p:tgtEl>
                                          <p:spTgt spid="5123">
                                            <p:txEl>
                                              <p:pRg st="0" end="0"/>
                                            </p:txEl>
                                          </p:spTgt>
                                        </p:tgtEl>
                                      </p:cBhvr>
                                    </p:animEffect>
                                    <p:anim calcmode="lin" valueType="num">
                                      <p:cBhvr>
                                        <p:cTn id="8" dur="1000" fill="hold"/>
                                        <p:tgtEl>
                                          <p:spTgt spid="51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123">
                                            <p:txEl>
                                              <p:pRg st="1" end="1"/>
                                            </p:txEl>
                                          </p:spTgt>
                                        </p:tgtEl>
                                        <p:attrNameLst>
                                          <p:attrName>style.visibility</p:attrName>
                                        </p:attrNameLst>
                                      </p:cBhvr>
                                      <p:to>
                                        <p:strVal val="visible"/>
                                      </p:to>
                                    </p:set>
                                    <p:animEffect transition="in" filter="fade">
                                      <p:cBhvr>
                                        <p:cTn id="14" dur="1000"/>
                                        <p:tgtEl>
                                          <p:spTgt spid="5123">
                                            <p:txEl>
                                              <p:pRg st="1" end="1"/>
                                            </p:txEl>
                                          </p:spTgt>
                                        </p:tgtEl>
                                      </p:cBhvr>
                                    </p:animEffect>
                                    <p:anim calcmode="lin" valueType="num">
                                      <p:cBhvr>
                                        <p:cTn id="15" dur="1000" fill="hold"/>
                                        <p:tgtEl>
                                          <p:spTgt spid="512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1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123">
                                            <p:txEl>
                                              <p:pRg st="2" end="2"/>
                                            </p:txEl>
                                          </p:spTgt>
                                        </p:tgtEl>
                                        <p:attrNameLst>
                                          <p:attrName>style.visibility</p:attrName>
                                        </p:attrNameLst>
                                      </p:cBhvr>
                                      <p:to>
                                        <p:strVal val="visible"/>
                                      </p:to>
                                    </p:set>
                                    <p:animEffect transition="in" filter="fade">
                                      <p:cBhvr>
                                        <p:cTn id="21" dur="1000"/>
                                        <p:tgtEl>
                                          <p:spTgt spid="5123">
                                            <p:txEl>
                                              <p:pRg st="2" end="2"/>
                                            </p:txEl>
                                          </p:spTgt>
                                        </p:tgtEl>
                                      </p:cBhvr>
                                    </p:animEffect>
                                    <p:anim calcmode="lin" valueType="num">
                                      <p:cBhvr>
                                        <p:cTn id="22" dur="1000" fill="hold"/>
                                        <p:tgtEl>
                                          <p:spTgt spid="512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1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123">
                                            <p:txEl>
                                              <p:pRg st="3" end="3"/>
                                            </p:txEl>
                                          </p:spTgt>
                                        </p:tgtEl>
                                        <p:attrNameLst>
                                          <p:attrName>style.visibility</p:attrName>
                                        </p:attrNameLst>
                                      </p:cBhvr>
                                      <p:to>
                                        <p:strVal val="visible"/>
                                      </p:to>
                                    </p:set>
                                    <p:animEffect transition="in" filter="fade">
                                      <p:cBhvr>
                                        <p:cTn id="28" dur="1000"/>
                                        <p:tgtEl>
                                          <p:spTgt spid="5123">
                                            <p:txEl>
                                              <p:pRg st="3" end="3"/>
                                            </p:txEl>
                                          </p:spTgt>
                                        </p:tgtEl>
                                      </p:cBhvr>
                                    </p:animEffect>
                                    <p:anim calcmode="lin" valueType="num">
                                      <p:cBhvr>
                                        <p:cTn id="29" dur="1000" fill="hold"/>
                                        <p:tgtEl>
                                          <p:spTgt spid="512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12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P spid="5123" grpI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30188"/>
            <a:ext cx="8229600" cy="950912"/>
          </a:xfrm>
        </p:spPr>
        <p:txBody>
          <a:bodyPr/>
          <a:lstStyle/>
          <a:p>
            <a:r>
              <a:rPr lang="en-US" altLang="zh-CN" sz="4000" b="1" dirty="0">
                <a:effectLst>
                  <a:outerShdw blurRad="38100" dist="38100" dir="2700000">
                    <a:srgbClr val="FFFFFF"/>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1. </a:t>
            </a:r>
            <a:r>
              <a:rPr lang="zh-CN" altLang="en-US" sz="4000" b="1" dirty="0">
                <a:effectLst>
                  <a:outerShdw blurRad="38100" dist="38100" dir="2700000">
                    <a:srgbClr val="FFFFFF"/>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作文评分原则及标准</a:t>
            </a:r>
            <a:br>
              <a:rPr lang="zh-CN" altLang="en-US" sz="4000" b="1" dirty="0">
                <a:effectLst>
                  <a:outerShdw blurRad="38100" dist="38100" dir="2700000">
                    <a:srgbClr val="FFFFFF"/>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br>
            <a:endParaRPr lang="zh-CN" altLang="en-US" sz="4000" b="1"/>
          </a:p>
        </p:txBody>
      </p:sp>
      <p:sp>
        <p:nvSpPr>
          <p:cNvPr id="3" name="内容占位符 2"/>
          <p:cNvSpPr>
            <a:spLocks noGrp="1"/>
          </p:cNvSpPr>
          <p:nvPr>
            <p:ph idx="1"/>
          </p:nvPr>
        </p:nvSpPr>
        <p:spPr>
          <a:xfrm>
            <a:off x="457200" y="772160"/>
            <a:ext cx="8229600" cy="4333240"/>
          </a:xfrm>
        </p:spPr>
        <p:txBody>
          <a:bodyPr/>
          <a:lstStyle/>
          <a:p>
            <a:pPr>
              <a:buClrTx/>
              <a:buSzTx/>
            </a:pPr>
            <a:r>
              <a:rPr lang="en-US" altLang="zh-CN" b="1" dirty="0">
                <a:effectLst>
                  <a:outerShdw blurRad="38100" dist="38100" dir="2700000">
                    <a:srgbClr val="FFFFFF"/>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1.1</a:t>
            </a:r>
            <a:r>
              <a:rPr lang="zh-CN" altLang="en-US" b="1">
                <a:latin typeface="微软雅黑" panose="020B0503020204020204" pitchFamily="34" charset="-122"/>
                <a:ea typeface="微软雅黑" panose="020B0503020204020204" pitchFamily="34" charset="-122"/>
                <a:cs typeface="微软雅黑" panose="020B0503020204020204" pitchFamily="34" charset="-122"/>
                <a:sym typeface="+mn-ea"/>
              </a:rPr>
              <a:t>评分原则</a:t>
            </a:r>
            <a:endParaRPr lang="zh-CN" altLang="en-US" b="1">
              <a:latin typeface="微软雅黑" panose="020B0503020204020204" pitchFamily="34" charset="-122"/>
              <a:ea typeface="微软雅黑" panose="020B0503020204020204" pitchFamily="34" charset="-122"/>
              <a:cs typeface="微软雅黑" panose="020B0503020204020204" pitchFamily="34" charset="-122"/>
              <a:sym typeface="+mn-ea"/>
            </a:endParaRPr>
          </a:p>
          <a:p>
            <a:pPr>
              <a:buClrTx/>
              <a:buSzTx/>
            </a:pPr>
            <a:r>
              <a:rPr lang="en-US" altLang="zh-CN" sz="2800" dirty="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2800" dirty="0">
                <a:latin typeface="微软雅黑" panose="020B0503020204020204" pitchFamily="34" charset="-122"/>
                <a:ea typeface="微软雅黑" panose="020B0503020204020204" pitchFamily="34" charset="-122"/>
                <a:cs typeface="微软雅黑" panose="020B0503020204020204" pitchFamily="34" charset="-122"/>
                <a:sym typeface="+mn-ea"/>
              </a:rPr>
              <a:t>）总体评分（</a:t>
            </a:r>
            <a:r>
              <a:rPr lang="en-US" altLang="zh-CN"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Global Scoring</a:t>
            </a:r>
            <a:r>
              <a:rPr lang="zh-CN" altLang="en-US" sz="2800"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28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buClrTx/>
              <a:buSzTx/>
            </a:pPr>
            <a:r>
              <a:rPr lang="en-US" altLang="zh-CN" sz="2800" dirty="0">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2800" dirty="0">
                <a:latin typeface="微软雅黑" panose="020B0503020204020204" pitchFamily="34" charset="-122"/>
                <a:ea typeface="微软雅黑" panose="020B0503020204020204" pitchFamily="34" charset="-122"/>
                <a:cs typeface="微软雅黑" panose="020B0503020204020204" pitchFamily="34" charset="-122"/>
                <a:sym typeface="+mn-ea"/>
              </a:rPr>
              <a:t>）从内容和语言两个方面进行综合评判</a:t>
            </a:r>
            <a:endParaRPr lang="zh-CN" altLang="en-US" sz="28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buClrTx/>
              <a:buSzTx/>
            </a:pPr>
            <a:r>
              <a:rPr lang="zh-CN" altLang="en-US" sz="2800" dirty="0">
                <a:latin typeface="微软雅黑" panose="020B0503020204020204" pitchFamily="34" charset="-122"/>
                <a:ea typeface="微软雅黑" panose="020B0503020204020204" pitchFamily="34" charset="-122"/>
                <a:cs typeface="微软雅黑" panose="020B0503020204020204" pitchFamily="34" charset="-122"/>
                <a:sym typeface="+mn-ea"/>
              </a:rPr>
              <a:t>内容：是否切题；</a:t>
            </a:r>
            <a:endParaRPr lang="zh-CN" altLang="en-US" sz="28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buClrTx/>
              <a:buSzTx/>
            </a:pPr>
            <a:r>
              <a:rPr lang="zh-CN" altLang="en-US" sz="28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8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800" dirty="0">
                <a:latin typeface="微软雅黑" panose="020B0503020204020204" pitchFamily="34" charset="-122"/>
                <a:ea typeface="微软雅黑" panose="020B0503020204020204" pitchFamily="34" charset="-122"/>
                <a:cs typeface="微软雅黑" panose="020B0503020204020204" pitchFamily="34" charset="-122"/>
                <a:sym typeface="+mn-ea"/>
              </a:rPr>
              <a:t>是否充分表达思想。</a:t>
            </a:r>
            <a:endParaRPr lang="zh-CN" altLang="en-US" sz="28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buClrTx/>
              <a:buSzTx/>
            </a:pPr>
            <a:r>
              <a:rPr lang="zh-CN" altLang="en-US" sz="2800" dirty="0">
                <a:latin typeface="微软雅黑" panose="020B0503020204020204" pitchFamily="34" charset="-122"/>
                <a:ea typeface="微软雅黑" panose="020B0503020204020204" pitchFamily="34" charset="-122"/>
                <a:cs typeface="微软雅黑" panose="020B0503020204020204" pitchFamily="34" charset="-122"/>
                <a:sym typeface="+mn-ea"/>
              </a:rPr>
              <a:t>语言：是否用英语清楚而合适地表达思想；</a:t>
            </a:r>
            <a:endParaRPr lang="zh-CN" altLang="en-US" sz="28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buClrTx/>
              <a:buSzTx/>
            </a:pPr>
            <a:r>
              <a:rPr lang="zh-CN" altLang="en-US" sz="28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8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800" dirty="0">
                <a:latin typeface="微软雅黑" panose="020B0503020204020204" pitchFamily="34" charset="-122"/>
                <a:ea typeface="微软雅黑" panose="020B0503020204020204" pitchFamily="34" charset="-122"/>
                <a:cs typeface="微软雅黑" panose="020B0503020204020204" pitchFamily="34" charset="-122"/>
                <a:sym typeface="+mn-ea"/>
              </a:rPr>
              <a:t>语言上的错误是否造成理解上的障碍。</a:t>
            </a:r>
            <a:endParaRPr lang="zh-CN" altLang="en-US" sz="28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buClrTx/>
              <a:buSzTx/>
              <a:buFontTx/>
            </a:pPr>
            <a:endParaRPr lang="zh-CN" altLang="en-US" b="1" dirty="0">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b="1">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标题 1"/>
          <p:cNvSpPr>
            <a:spLocks noGrp="1"/>
          </p:cNvSpPr>
          <p:nvPr>
            <p:ph type="title"/>
          </p:nvPr>
        </p:nvSpPr>
        <p:spPr>
          <a:xfrm>
            <a:off x="457200" y="230505"/>
            <a:ext cx="8229600" cy="652145"/>
          </a:xfrm>
        </p:spPr>
        <p:txBody>
          <a:bodyPr vert="horz" wrap="square" lIns="90170" tIns="46990" rIns="90170" bIns="46990" anchor="ctr"/>
          <a:lstStyle/>
          <a:p>
            <a:endParaRPr lang="zh-CN" altLang="en-US" sz="3200" b="1" dirty="0">
              <a:sym typeface="+mn-ea"/>
            </a:endParaRPr>
          </a:p>
        </p:txBody>
      </p:sp>
      <p:sp>
        <p:nvSpPr>
          <p:cNvPr id="27650" name="内容占位符 2"/>
          <p:cNvSpPr>
            <a:spLocks noGrp="1"/>
          </p:cNvSpPr>
          <p:nvPr>
            <p:ph idx="1"/>
          </p:nvPr>
        </p:nvSpPr>
        <p:spPr>
          <a:xfrm>
            <a:off x="457200" y="262890"/>
            <a:ext cx="8229600" cy="4842510"/>
          </a:xfrm>
        </p:spPr>
        <p:txBody>
          <a:bodyPr vert="horz" wrap="square" lIns="91440" tIns="45720" rIns="91440" bIns="45720" anchor="t"/>
          <a:lstStyle/>
          <a:p>
            <a:pPr marL="0" indent="0">
              <a:buNone/>
            </a:pPr>
            <a:r>
              <a:rPr lang="en-US" b="1" dirty="0">
                <a:latin typeface="微软雅黑" panose="020B0503020204020204" pitchFamily="34" charset="-122"/>
                <a:ea typeface="微软雅黑" panose="020B0503020204020204" pitchFamily="34" charset="-122"/>
                <a:cs typeface="微软雅黑" panose="020B0503020204020204" pitchFamily="34" charset="-122"/>
                <a:sym typeface="+mn-ea"/>
              </a:rPr>
              <a:t>1.2 </a:t>
            </a:r>
            <a:r>
              <a:rPr lang="zh-CN" altLang="en-US" b="1" dirty="0">
                <a:latin typeface="微软雅黑" panose="020B0503020204020204" pitchFamily="34" charset="-122"/>
                <a:ea typeface="微软雅黑" panose="020B0503020204020204" pitchFamily="34" charset="-122"/>
                <a:cs typeface="微软雅黑" panose="020B0503020204020204" pitchFamily="34" charset="-122"/>
                <a:sym typeface="+mn-ea"/>
              </a:rPr>
              <a:t>评分标准</a:t>
            </a:r>
            <a:endParaRPr lang="zh-CN" altLang="en-US" b="1"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0">
              <a:buNone/>
            </a:pPr>
            <a:r>
              <a:rPr lang="en-US" altLang="zh-CN" sz="2400" b="1" dirty="0"/>
              <a:t>1</a:t>
            </a:r>
            <a:r>
              <a:rPr lang="zh-CN" altLang="en-US" sz="2400" b="1" dirty="0"/>
              <a:t>）满分为</a:t>
            </a:r>
            <a:r>
              <a:rPr lang="en-US" altLang="zh-CN" sz="2400" b="1" dirty="0"/>
              <a:t>15</a:t>
            </a:r>
            <a:r>
              <a:rPr lang="zh-CN" altLang="en-US" sz="2400" b="1" dirty="0"/>
              <a:t>分</a:t>
            </a:r>
            <a:endParaRPr lang="zh-CN" altLang="en-US" sz="2400" b="1" dirty="0"/>
          </a:p>
          <a:p>
            <a:pPr marL="0" indent="0">
              <a:buNone/>
            </a:pPr>
            <a:r>
              <a:rPr lang="en-US" altLang="zh-CN" sz="2400" b="1" dirty="0">
                <a:solidFill>
                  <a:srgbClr val="FF0000"/>
                </a:solidFill>
              </a:rPr>
              <a:t>15</a:t>
            </a:r>
            <a:r>
              <a:rPr lang="en-US" altLang="zh-CN" sz="2400" b="1" dirty="0"/>
              <a:t>    14    13   </a:t>
            </a:r>
            <a:r>
              <a:rPr lang="en-US" altLang="zh-CN" sz="2400" b="1" dirty="0">
                <a:solidFill>
                  <a:srgbClr val="FF0000"/>
                </a:solidFill>
              </a:rPr>
              <a:t>12</a:t>
            </a:r>
            <a:r>
              <a:rPr lang="en-US" altLang="zh-CN" sz="2400" b="1" dirty="0"/>
              <a:t>   11    10   </a:t>
            </a:r>
            <a:r>
              <a:rPr lang="en-US" altLang="zh-CN" sz="2400" b="1" dirty="0">
                <a:solidFill>
                  <a:srgbClr val="FF0000"/>
                </a:solidFill>
              </a:rPr>
              <a:t> 9</a:t>
            </a:r>
            <a:r>
              <a:rPr lang="en-US" altLang="zh-CN" sz="2400" b="1" dirty="0"/>
              <a:t>     8     7     6       5      4     3      2      1</a:t>
            </a:r>
            <a:endParaRPr lang="en-US" altLang="zh-CN" sz="2400" b="1" dirty="0"/>
          </a:p>
          <a:p>
            <a:pPr marL="0" indent="0">
              <a:buNone/>
            </a:pPr>
            <a:r>
              <a:rPr lang="en-US" altLang="zh-CN" sz="2400" b="1" dirty="0"/>
              <a:t>—————————————————————————————</a:t>
            </a:r>
            <a:endParaRPr lang="en-US" altLang="zh-CN" sz="2400" b="1" dirty="0"/>
          </a:p>
          <a:p>
            <a:pPr marL="0" indent="0">
              <a:buNone/>
            </a:pPr>
            <a:r>
              <a:rPr lang="en-US" altLang="zh-CN" sz="2400" b="1" dirty="0">
                <a:solidFill>
                  <a:srgbClr val="FF0000"/>
                </a:solidFill>
              </a:rPr>
              <a:t>100</a:t>
            </a:r>
            <a:r>
              <a:rPr lang="en-US" altLang="zh-CN" sz="2400" b="1" dirty="0"/>
              <a:t>  94    87  </a:t>
            </a:r>
            <a:r>
              <a:rPr lang="en-US" altLang="zh-CN" sz="2400" b="1" dirty="0">
                <a:solidFill>
                  <a:srgbClr val="FF0000"/>
                </a:solidFill>
              </a:rPr>
              <a:t> 80</a:t>
            </a:r>
            <a:r>
              <a:rPr lang="en-US" altLang="zh-CN" sz="2400" b="1" dirty="0"/>
              <a:t>   74    67   </a:t>
            </a:r>
            <a:r>
              <a:rPr lang="en-US" altLang="zh-CN" sz="2400" b="1" dirty="0">
                <a:solidFill>
                  <a:srgbClr val="FF0000"/>
                </a:solidFill>
              </a:rPr>
              <a:t>60</a:t>
            </a:r>
            <a:r>
              <a:rPr lang="en-US" altLang="zh-CN" sz="2400" b="1" dirty="0"/>
              <a:t>   54   47   40    34    27   20   14    7</a:t>
            </a:r>
            <a:endParaRPr lang="zh-CN" altLang="en-US" sz="2400" b="1" dirty="0"/>
          </a:p>
          <a:p>
            <a:pPr marL="0" indent="0">
              <a:buNone/>
            </a:pPr>
            <a:r>
              <a:rPr lang="en-US" altLang="zh-CN" sz="2400" b="1" dirty="0">
                <a:sym typeface="+mn-ea"/>
              </a:rPr>
              <a:t>2</a:t>
            </a:r>
            <a:r>
              <a:rPr lang="zh-CN" altLang="en-US" sz="2400" b="1" dirty="0">
                <a:sym typeface="+mn-ea"/>
              </a:rPr>
              <a:t>）五个档次：</a:t>
            </a:r>
            <a:endParaRPr lang="zh-CN" altLang="en-US" sz="2400" b="1" dirty="0"/>
          </a:p>
          <a:p>
            <a:pPr marL="0" indent="0">
              <a:buNone/>
            </a:pPr>
            <a:r>
              <a:rPr lang="en-US" altLang="zh-CN" sz="2400" b="1" dirty="0">
                <a:sym typeface="+mn-ea"/>
              </a:rPr>
              <a:t>      2 </a:t>
            </a:r>
            <a:r>
              <a:rPr lang="zh-CN" altLang="en-US" sz="2400" b="1" dirty="0">
                <a:sym typeface="+mn-ea"/>
              </a:rPr>
              <a:t>分：</a:t>
            </a:r>
            <a:r>
              <a:rPr lang="zh-CN" altLang="en-US" sz="2400" b="1" dirty="0">
                <a:solidFill>
                  <a:srgbClr val="FF0000"/>
                </a:solidFill>
                <a:sym typeface="+mn-ea"/>
              </a:rPr>
              <a:t>非常差</a:t>
            </a:r>
            <a:endParaRPr lang="zh-CN" altLang="en-US" sz="2400" b="1" dirty="0">
              <a:solidFill>
                <a:srgbClr val="FF0000"/>
              </a:solidFill>
            </a:endParaRPr>
          </a:p>
          <a:p>
            <a:pPr marL="0" indent="0">
              <a:buNone/>
            </a:pPr>
            <a:r>
              <a:rPr lang="en-US" altLang="zh-CN" sz="2400" b="1" dirty="0">
                <a:sym typeface="+mn-ea"/>
              </a:rPr>
              <a:t>      5 </a:t>
            </a:r>
            <a:r>
              <a:rPr lang="zh-CN" altLang="en-US" sz="2400" b="1" dirty="0">
                <a:sym typeface="+mn-ea"/>
              </a:rPr>
              <a:t>分：</a:t>
            </a:r>
            <a:r>
              <a:rPr lang="zh-CN" altLang="en-US" sz="2400" b="1" dirty="0">
                <a:solidFill>
                  <a:srgbClr val="FF0000"/>
                </a:solidFill>
                <a:sym typeface="+mn-ea"/>
              </a:rPr>
              <a:t>差</a:t>
            </a:r>
            <a:endParaRPr lang="zh-CN" altLang="en-US" sz="2400" b="1" dirty="0"/>
          </a:p>
          <a:p>
            <a:pPr marL="0" indent="0">
              <a:buNone/>
            </a:pPr>
            <a:r>
              <a:rPr lang="en-US" altLang="zh-CN" sz="2400" b="1" dirty="0">
                <a:sym typeface="+mn-ea"/>
              </a:rPr>
              <a:t>      8 </a:t>
            </a:r>
            <a:r>
              <a:rPr lang="zh-CN" altLang="en-US" sz="2400" b="1" dirty="0">
                <a:sym typeface="+mn-ea"/>
              </a:rPr>
              <a:t>分：</a:t>
            </a:r>
            <a:r>
              <a:rPr lang="zh-CN" altLang="en-US" sz="2400" b="1" dirty="0">
                <a:solidFill>
                  <a:srgbClr val="FF0000"/>
                </a:solidFill>
                <a:sym typeface="+mn-ea"/>
              </a:rPr>
              <a:t>一般</a:t>
            </a:r>
            <a:endParaRPr lang="zh-CN" altLang="en-US" sz="2400" b="1" dirty="0">
              <a:solidFill>
                <a:srgbClr val="FF0000"/>
              </a:solidFill>
            </a:endParaRPr>
          </a:p>
          <a:p>
            <a:pPr marL="0" indent="0">
              <a:buNone/>
            </a:pPr>
            <a:r>
              <a:rPr lang="en-US" altLang="zh-CN" sz="2400" b="1" dirty="0">
                <a:sym typeface="+mn-ea"/>
              </a:rPr>
              <a:t>     11 </a:t>
            </a:r>
            <a:r>
              <a:rPr lang="zh-CN" altLang="en-US" sz="2400" b="1" dirty="0">
                <a:sym typeface="+mn-ea"/>
              </a:rPr>
              <a:t>分：</a:t>
            </a:r>
            <a:r>
              <a:rPr lang="zh-CN" altLang="en-US" sz="2400" b="1" dirty="0">
                <a:solidFill>
                  <a:srgbClr val="FF0000"/>
                </a:solidFill>
                <a:sym typeface="+mn-ea"/>
              </a:rPr>
              <a:t>比较好</a:t>
            </a:r>
            <a:endParaRPr lang="zh-CN" altLang="en-US" sz="2400" b="1" dirty="0">
              <a:solidFill>
                <a:srgbClr val="FF0000"/>
              </a:solidFill>
            </a:endParaRPr>
          </a:p>
          <a:p>
            <a:pPr marL="0" indent="0">
              <a:buNone/>
            </a:pPr>
            <a:r>
              <a:rPr lang="en-US" altLang="zh-CN" sz="2400" b="1" dirty="0">
                <a:sym typeface="+mn-ea"/>
              </a:rPr>
              <a:t>     14 </a:t>
            </a:r>
            <a:r>
              <a:rPr lang="zh-CN" altLang="en-US" sz="2400" b="1" dirty="0">
                <a:sym typeface="+mn-ea"/>
              </a:rPr>
              <a:t>分：</a:t>
            </a:r>
            <a:r>
              <a:rPr lang="zh-CN" altLang="en-US" sz="2400" b="1" dirty="0">
                <a:solidFill>
                  <a:srgbClr val="FF0000"/>
                </a:solidFill>
                <a:sym typeface="+mn-ea"/>
              </a:rPr>
              <a:t>非常好</a:t>
            </a:r>
            <a:endParaRPr lang="zh-CN" altLang="en-US" sz="2400" b="1" dirty="0"/>
          </a:p>
          <a:p>
            <a:pPr marL="0" indent="0">
              <a:buNone/>
            </a:pPr>
            <a:endParaRPr lang="zh-CN" altLang="en-US" sz="2400" b="1" dirty="0"/>
          </a:p>
        </p:txBody>
      </p:sp>
      <p:sp>
        <p:nvSpPr>
          <p:cNvPr id="2" name="文本框 1"/>
          <p:cNvSpPr txBox="1"/>
          <p:nvPr/>
        </p:nvSpPr>
        <p:spPr>
          <a:xfrm>
            <a:off x="457200" y="1154430"/>
            <a:ext cx="309880" cy="368300"/>
          </a:xfrm>
          <a:prstGeom prst="rect">
            <a:avLst/>
          </a:prstGeom>
          <a:noFill/>
        </p:spPr>
        <p:txBody>
          <a:bodyPr wrap="none" rtlCol="0">
            <a:spAutoFit/>
          </a:bodyPr>
          <a:lstStyle/>
          <a:p>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650">
                                            <p:txEl>
                                              <p:pRg st="0" end="0"/>
                                            </p:txEl>
                                          </p:spTgt>
                                        </p:tgtEl>
                                        <p:attrNameLst>
                                          <p:attrName>style.visibility</p:attrName>
                                        </p:attrNameLst>
                                      </p:cBhvr>
                                      <p:to>
                                        <p:strVal val="visible"/>
                                      </p:to>
                                    </p:set>
                                    <p:animEffect transition="in" filter="fade">
                                      <p:cBhvr>
                                        <p:cTn id="7" dur="1000"/>
                                        <p:tgtEl>
                                          <p:spTgt spid="27650">
                                            <p:txEl>
                                              <p:pRg st="0" end="0"/>
                                            </p:txEl>
                                          </p:spTgt>
                                        </p:tgtEl>
                                      </p:cBhvr>
                                    </p:animEffect>
                                    <p:anim calcmode="lin" valueType="num">
                                      <p:cBhvr>
                                        <p:cTn id="8" dur="1000" fill="hold"/>
                                        <p:tgtEl>
                                          <p:spTgt spid="2765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765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7650">
                                            <p:txEl>
                                              <p:pRg st="1" end="1"/>
                                            </p:txEl>
                                          </p:spTgt>
                                        </p:tgtEl>
                                        <p:attrNameLst>
                                          <p:attrName>style.visibility</p:attrName>
                                        </p:attrNameLst>
                                      </p:cBhvr>
                                      <p:to>
                                        <p:strVal val="visible"/>
                                      </p:to>
                                    </p:set>
                                    <p:animEffect transition="in" filter="fade">
                                      <p:cBhvr>
                                        <p:cTn id="14" dur="1000"/>
                                        <p:tgtEl>
                                          <p:spTgt spid="27650">
                                            <p:txEl>
                                              <p:pRg st="1" end="1"/>
                                            </p:txEl>
                                          </p:spTgt>
                                        </p:tgtEl>
                                      </p:cBhvr>
                                    </p:animEffect>
                                    <p:anim calcmode="lin" valueType="num">
                                      <p:cBhvr>
                                        <p:cTn id="15" dur="1000" fill="hold"/>
                                        <p:tgtEl>
                                          <p:spTgt spid="2765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765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7650">
                                            <p:txEl>
                                              <p:pRg st="2" end="2"/>
                                            </p:txEl>
                                          </p:spTgt>
                                        </p:tgtEl>
                                        <p:attrNameLst>
                                          <p:attrName>style.visibility</p:attrName>
                                        </p:attrNameLst>
                                      </p:cBhvr>
                                      <p:to>
                                        <p:strVal val="visible"/>
                                      </p:to>
                                    </p:set>
                                    <p:animEffect transition="in" filter="fade">
                                      <p:cBhvr>
                                        <p:cTn id="21" dur="1000"/>
                                        <p:tgtEl>
                                          <p:spTgt spid="27650">
                                            <p:txEl>
                                              <p:pRg st="2" end="2"/>
                                            </p:txEl>
                                          </p:spTgt>
                                        </p:tgtEl>
                                      </p:cBhvr>
                                    </p:animEffect>
                                    <p:anim calcmode="lin" valueType="num">
                                      <p:cBhvr>
                                        <p:cTn id="22" dur="1000" fill="hold"/>
                                        <p:tgtEl>
                                          <p:spTgt spid="2765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765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7650">
                                            <p:txEl>
                                              <p:pRg st="3" end="3"/>
                                            </p:txEl>
                                          </p:spTgt>
                                        </p:tgtEl>
                                        <p:attrNameLst>
                                          <p:attrName>style.visibility</p:attrName>
                                        </p:attrNameLst>
                                      </p:cBhvr>
                                      <p:to>
                                        <p:strVal val="visible"/>
                                      </p:to>
                                    </p:set>
                                    <p:animEffect transition="in" filter="fade">
                                      <p:cBhvr>
                                        <p:cTn id="28" dur="1000"/>
                                        <p:tgtEl>
                                          <p:spTgt spid="27650">
                                            <p:txEl>
                                              <p:pRg st="3" end="3"/>
                                            </p:txEl>
                                          </p:spTgt>
                                        </p:tgtEl>
                                      </p:cBhvr>
                                    </p:animEffect>
                                    <p:anim calcmode="lin" valueType="num">
                                      <p:cBhvr>
                                        <p:cTn id="29" dur="1000" fill="hold"/>
                                        <p:tgtEl>
                                          <p:spTgt spid="27650">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765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7650">
                                            <p:txEl>
                                              <p:pRg st="4" end="4"/>
                                            </p:txEl>
                                          </p:spTgt>
                                        </p:tgtEl>
                                        <p:attrNameLst>
                                          <p:attrName>style.visibility</p:attrName>
                                        </p:attrNameLst>
                                      </p:cBhvr>
                                      <p:to>
                                        <p:strVal val="visible"/>
                                      </p:to>
                                    </p:set>
                                    <p:animEffect transition="in" filter="fade">
                                      <p:cBhvr>
                                        <p:cTn id="35" dur="1000"/>
                                        <p:tgtEl>
                                          <p:spTgt spid="27650">
                                            <p:txEl>
                                              <p:pRg st="4" end="4"/>
                                            </p:txEl>
                                          </p:spTgt>
                                        </p:tgtEl>
                                      </p:cBhvr>
                                    </p:animEffect>
                                    <p:anim calcmode="lin" valueType="num">
                                      <p:cBhvr>
                                        <p:cTn id="36" dur="1000" fill="hold"/>
                                        <p:tgtEl>
                                          <p:spTgt spid="27650">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765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7650">
                                            <p:txEl>
                                              <p:pRg st="5" end="5"/>
                                            </p:txEl>
                                          </p:spTgt>
                                        </p:tgtEl>
                                        <p:attrNameLst>
                                          <p:attrName>style.visibility</p:attrName>
                                        </p:attrNameLst>
                                      </p:cBhvr>
                                      <p:to>
                                        <p:strVal val="visible"/>
                                      </p:to>
                                    </p:set>
                                    <p:animEffect transition="in" filter="fade">
                                      <p:cBhvr>
                                        <p:cTn id="42" dur="1000"/>
                                        <p:tgtEl>
                                          <p:spTgt spid="27650">
                                            <p:txEl>
                                              <p:pRg st="5" end="5"/>
                                            </p:txEl>
                                          </p:spTgt>
                                        </p:tgtEl>
                                      </p:cBhvr>
                                    </p:animEffect>
                                    <p:anim calcmode="lin" valueType="num">
                                      <p:cBhvr>
                                        <p:cTn id="43" dur="1000" fill="hold"/>
                                        <p:tgtEl>
                                          <p:spTgt spid="27650">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765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7650">
                                            <p:txEl>
                                              <p:pRg st="6" end="6"/>
                                            </p:txEl>
                                          </p:spTgt>
                                        </p:tgtEl>
                                        <p:attrNameLst>
                                          <p:attrName>style.visibility</p:attrName>
                                        </p:attrNameLst>
                                      </p:cBhvr>
                                      <p:to>
                                        <p:strVal val="visible"/>
                                      </p:to>
                                    </p:set>
                                    <p:animEffect transition="in" filter="fade">
                                      <p:cBhvr>
                                        <p:cTn id="49" dur="1000"/>
                                        <p:tgtEl>
                                          <p:spTgt spid="27650">
                                            <p:txEl>
                                              <p:pRg st="6" end="6"/>
                                            </p:txEl>
                                          </p:spTgt>
                                        </p:tgtEl>
                                      </p:cBhvr>
                                    </p:animEffect>
                                    <p:anim calcmode="lin" valueType="num">
                                      <p:cBhvr>
                                        <p:cTn id="50" dur="1000" fill="hold"/>
                                        <p:tgtEl>
                                          <p:spTgt spid="27650">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7650">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7650">
                                            <p:txEl>
                                              <p:pRg st="7" end="7"/>
                                            </p:txEl>
                                          </p:spTgt>
                                        </p:tgtEl>
                                        <p:attrNameLst>
                                          <p:attrName>style.visibility</p:attrName>
                                        </p:attrNameLst>
                                      </p:cBhvr>
                                      <p:to>
                                        <p:strVal val="visible"/>
                                      </p:to>
                                    </p:set>
                                    <p:animEffect transition="in" filter="fade">
                                      <p:cBhvr>
                                        <p:cTn id="56" dur="1000"/>
                                        <p:tgtEl>
                                          <p:spTgt spid="27650">
                                            <p:txEl>
                                              <p:pRg st="7" end="7"/>
                                            </p:txEl>
                                          </p:spTgt>
                                        </p:tgtEl>
                                      </p:cBhvr>
                                    </p:animEffect>
                                    <p:anim calcmode="lin" valueType="num">
                                      <p:cBhvr>
                                        <p:cTn id="57" dur="1000" fill="hold"/>
                                        <p:tgtEl>
                                          <p:spTgt spid="27650">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27650">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7650">
                                            <p:txEl>
                                              <p:pRg st="8" end="8"/>
                                            </p:txEl>
                                          </p:spTgt>
                                        </p:tgtEl>
                                        <p:attrNameLst>
                                          <p:attrName>style.visibility</p:attrName>
                                        </p:attrNameLst>
                                      </p:cBhvr>
                                      <p:to>
                                        <p:strVal val="visible"/>
                                      </p:to>
                                    </p:set>
                                    <p:animEffect transition="in" filter="fade">
                                      <p:cBhvr>
                                        <p:cTn id="63" dur="1000"/>
                                        <p:tgtEl>
                                          <p:spTgt spid="27650">
                                            <p:txEl>
                                              <p:pRg st="8" end="8"/>
                                            </p:txEl>
                                          </p:spTgt>
                                        </p:tgtEl>
                                      </p:cBhvr>
                                    </p:animEffect>
                                    <p:anim calcmode="lin" valueType="num">
                                      <p:cBhvr>
                                        <p:cTn id="64" dur="1000" fill="hold"/>
                                        <p:tgtEl>
                                          <p:spTgt spid="27650">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27650">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7650">
                                            <p:txEl>
                                              <p:pRg st="9" end="9"/>
                                            </p:txEl>
                                          </p:spTgt>
                                        </p:tgtEl>
                                        <p:attrNameLst>
                                          <p:attrName>style.visibility</p:attrName>
                                        </p:attrNameLst>
                                      </p:cBhvr>
                                      <p:to>
                                        <p:strVal val="visible"/>
                                      </p:to>
                                    </p:set>
                                    <p:animEffect transition="in" filter="fade">
                                      <p:cBhvr>
                                        <p:cTn id="70" dur="1000"/>
                                        <p:tgtEl>
                                          <p:spTgt spid="27650">
                                            <p:txEl>
                                              <p:pRg st="9" end="9"/>
                                            </p:txEl>
                                          </p:spTgt>
                                        </p:tgtEl>
                                      </p:cBhvr>
                                    </p:animEffect>
                                    <p:anim calcmode="lin" valueType="num">
                                      <p:cBhvr>
                                        <p:cTn id="71" dur="1000" fill="hold"/>
                                        <p:tgtEl>
                                          <p:spTgt spid="27650">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27650">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27650">
                                            <p:txEl>
                                              <p:pRg st="10" end="10"/>
                                            </p:txEl>
                                          </p:spTgt>
                                        </p:tgtEl>
                                        <p:attrNameLst>
                                          <p:attrName>style.visibility</p:attrName>
                                        </p:attrNameLst>
                                      </p:cBhvr>
                                      <p:to>
                                        <p:strVal val="visible"/>
                                      </p:to>
                                    </p:set>
                                    <p:animEffect transition="in" filter="fade">
                                      <p:cBhvr>
                                        <p:cTn id="77" dur="1000"/>
                                        <p:tgtEl>
                                          <p:spTgt spid="27650">
                                            <p:txEl>
                                              <p:pRg st="10" end="10"/>
                                            </p:txEl>
                                          </p:spTgt>
                                        </p:tgtEl>
                                      </p:cBhvr>
                                    </p:animEffect>
                                    <p:anim calcmode="lin" valueType="num">
                                      <p:cBhvr>
                                        <p:cTn id="78" dur="1000" fill="hold"/>
                                        <p:tgtEl>
                                          <p:spTgt spid="27650">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27650">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build="p"/>
      <p:bldP spid="27650" grpI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57200" y="231140"/>
            <a:ext cx="8229600" cy="4874260"/>
          </a:xfrm>
        </p:spPr>
        <p:txBody>
          <a:bodyPr/>
          <a:lstStyle/>
          <a:p>
            <a:r>
              <a:rPr lang="en-US" altLang="zh-CN" sz="2400" b="1" dirty="0">
                <a:sym typeface="+mn-ea"/>
              </a:rPr>
              <a:t>1</a:t>
            </a:r>
            <a:r>
              <a:rPr lang="zh-CN" altLang="en-US" sz="2400" b="1" dirty="0">
                <a:sym typeface="+mn-ea"/>
              </a:rPr>
              <a:t>、</a:t>
            </a:r>
            <a:r>
              <a:rPr lang="en-US" altLang="zh-CN" sz="2400" b="1" dirty="0">
                <a:sym typeface="+mn-ea"/>
              </a:rPr>
              <a:t>  </a:t>
            </a:r>
            <a:r>
              <a:rPr lang="en-US" altLang="zh-CN" sz="2400" b="1" dirty="0">
                <a:solidFill>
                  <a:srgbClr val="FF0000"/>
                </a:solidFill>
                <a:sym typeface="+mn-ea"/>
              </a:rPr>
              <a:t>2</a:t>
            </a:r>
            <a:r>
              <a:rPr lang="zh-CN" altLang="en-US" sz="2400" b="1" dirty="0">
                <a:sym typeface="+mn-ea"/>
              </a:rPr>
              <a:t>、</a:t>
            </a:r>
            <a:r>
              <a:rPr lang="en-US" altLang="zh-CN" sz="2400" b="1" dirty="0">
                <a:sym typeface="+mn-ea"/>
              </a:rPr>
              <a:t>  3  </a:t>
            </a:r>
            <a:endParaRPr lang="en-US" altLang="zh-CN" sz="2400" b="1" dirty="0"/>
          </a:p>
          <a:p>
            <a:pPr marL="0" indent="0">
              <a:buNone/>
            </a:pPr>
            <a:r>
              <a:rPr lang="zh-CN" altLang="en-US" sz="2400" b="1" dirty="0">
                <a:sym typeface="+mn-ea"/>
              </a:rPr>
              <a:t>（</a:t>
            </a:r>
            <a:r>
              <a:rPr lang="zh-CN" altLang="en-US" sz="2400" b="1" dirty="0">
                <a:solidFill>
                  <a:srgbClr val="0070C0"/>
                </a:solidFill>
                <a:sym typeface="+mn-ea"/>
              </a:rPr>
              <a:t>乱七八糟，很差！</a:t>
            </a:r>
            <a:r>
              <a:rPr lang="zh-CN" altLang="en-US" sz="2400" b="1" dirty="0">
                <a:sym typeface="+mn-ea"/>
              </a:rPr>
              <a:t>）</a:t>
            </a:r>
            <a:endParaRPr lang="en-US" altLang="zh-CN" sz="2400" b="1" dirty="0"/>
          </a:p>
          <a:p>
            <a:r>
              <a:rPr lang="en-US" altLang="zh-CN" sz="2400" b="1" dirty="0">
                <a:sym typeface="+mn-ea"/>
              </a:rPr>
              <a:t> 4</a:t>
            </a:r>
            <a:r>
              <a:rPr lang="zh-CN" altLang="en-US" sz="2400" b="1" dirty="0">
                <a:sym typeface="+mn-ea"/>
              </a:rPr>
              <a:t>、</a:t>
            </a:r>
            <a:r>
              <a:rPr lang="en-US" altLang="zh-CN" sz="2400" b="1" dirty="0">
                <a:sym typeface="+mn-ea"/>
              </a:rPr>
              <a:t>  </a:t>
            </a:r>
            <a:r>
              <a:rPr lang="en-US" altLang="zh-CN" sz="2400" b="1" dirty="0">
                <a:solidFill>
                  <a:srgbClr val="FF0000"/>
                </a:solidFill>
                <a:sym typeface="+mn-ea"/>
              </a:rPr>
              <a:t>5</a:t>
            </a:r>
            <a:r>
              <a:rPr lang="zh-CN" altLang="en-US" sz="2400" b="1" dirty="0">
                <a:sym typeface="+mn-ea"/>
              </a:rPr>
              <a:t>、</a:t>
            </a:r>
            <a:r>
              <a:rPr lang="en-US" altLang="zh-CN" sz="2400" b="1" dirty="0">
                <a:sym typeface="+mn-ea"/>
              </a:rPr>
              <a:t>  6  </a:t>
            </a:r>
            <a:endParaRPr lang="en-US" altLang="zh-CN" sz="2400" b="1" dirty="0"/>
          </a:p>
          <a:p>
            <a:pPr marL="0" indent="0">
              <a:buNone/>
            </a:pPr>
            <a:r>
              <a:rPr lang="zh-CN" altLang="en-US" sz="2400" b="1" dirty="0">
                <a:sym typeface="+mn-ea"/>
              </a:rPr>
              <a:t>（</a:t>
            </a:r>
            <a:r>
              <a:rPr lang="zh-CN" altLang="en-US" sz="2400" b="1" dirty="0">
                <a:solidFill>
                  <a:srgbClr val="0070C0"/>
                </a:solidFill>
                <a:sym typeface="+mn-ea"/>
              </a:rPr>
              <a:t>糊里糊涂，差！</a:t>
            </a:r>
            <a:r>
              <a:rPr lang="zh-CN" altLang="en-US" sz="2400" b="1" dirty="0">
                <a:sym typeface="+mn-ea"/>
              </a:rPr>
              <a:t>）</a:t>
            </a:r>
            <a:endParaRPr lang="en-US" altLang="zh-CN" sz="2400" b="1" dirty="0"/>
          </a:p>
          <a:p>
            <a:r>
              <a:rPr lang="en-US" altLang="zh-CN" sz="2400" b="1" dirty="0">
                <a:sym typeface="+mn-ea"/>
              </a:rPr>
              <a:t> 7</a:t>
            </a:r>
            <a:r>
              <a:rPr lang="zh-CN" altLang="en-US" sz="2400" b="1" dirty="0">
                <a:sym typeface="+mn-ea"/>
              </a:rPr>
              <a:t>、</a:t>
            </a:r>
            <a:r>
              <a:rPr lang="en-US" altLang="zh-CN" sz="2400" b="1" dirty="0">
                <a:sym typeface="+mn-ea"/>
              </a:rPr>
              <a:t>  </a:t>
            </a:r>
            <a:r>
              <a:rPr lang="en-US" altLang="zh-CN" sz="2400" b="1" dirty="0">
                <a:solidFill>
                  <a:srgbClr val="FF0000"/>
                </a:solidFill>
                <a:sym typeface="+mn-ea"/>
              </a:rPr>
              <a:t>8</a:t>
            </a:r>
            <a:r>
              <a:rPr lang="zh-CN" altLang="en-US" sz="2400" b="1" dirty="0">
                <a:sym typeface="+mn-ea"/>
              </a:rPr>
              <a:t>、</a:t>
            </a:r>
            <a:r>
              <a:rPr lang="en-US" altLang="zh-CN" sz="2400" b="1" dirty="0">
                <a:sym typeface="+mn-ea"/>
              </a:rPr>
              <a:t>  9  </a:t>
            </a:r>
            <a:endParaRPr lang="en-US" altLang="zh-CN" sz="2400" b="1" dirty="0"/>
          </a:p>
          <a:p>
            <a:pPr marL="0" indent="0">
              <a:buNone/>
            </a:pPr>
            <a:r>
              <a:rPr lang="zh-CN" altLang="en-US" sz="2400" b="1" dirty="0">
                <a:sym typeface="+mn-ea"/>
              </a:rPr>
              <a:t>（</a:t>
            </a:r>
            <a:r>
              <a:rPr lang="zh-CN" altLang="en-US" sz="2400" b="1" dirty="0">
                <a:solidFill>
                  <a:srgbClr val="0070C0"/>
                </a:solidFill>
                <a:sym typeface="+mn-ea"/>
              </a:rPr>
              <a:t>马马虎虎，一般！</a:t>
            </a:r>
            <a:r>
              <a:rPr lang="zh-CN" altLang="en-US" sz="2400" b="1" dirty="0">
                <a:sym typeface="+mn-ea"/>
              </a:rPr>
              <a:t>）</a:t>
            </a:r>
            <a:endParaRPr lang="en-US" altLang="zh-CN" sz="2400" b="1" dirty="0"/>
          </a:p>
          <a:p>
            <a:r>
              <a:rPr lang="en-US" altLang="zh-CN" sz="2400" b="1" dirty="0">
                <a:sym typeface="+mn-ea"/>
              </a:rPr>
              <a:t>10</a:t>
            </a:r>
            <a:r>
              <a:rPr lang="zh-CN" altLang="en-US" sz="2400" b="1" dirty="0">
                <a:sym typeface="+mn-ea"/>
              </a:rPr>
              <a:t>、</a:t>
            </a:r>
            <a:r>
              <a:rPr lang="en-US" altLang="zh-CN" sz="2400" b="1" dirty="0">
                <a:solidFill>
                  <a:srgbClr val="FF0000"/>
                </a:solidFill>
                <a:sym typeface="+mn-ea"/>
              </a:rPr>
              <a:t>11</a:t>
            </a:r>
            <a:r>
              <a:rPr lang="zh-CN" altLang="en-US" sz="2400" b="1" dirty="0">
                <a:sym typeface="+mn-ea"/>
              </a:rPr>
              <a:t>、</a:t>
            </a:r>
            <a:r>
              <a:rPr lang="en-US" altLang="zh-CN" sz="2400" b="1" dirty="0">
                <a:sym typeface="+mn-ea"/>
              </a:rPr>
              <a:t>12 </a:t>
            </a:r>
            <a:endParaRPr lang="en-US" altLang="zh-CN" sz="2400" b="1" dirty="0"/>
          </a:p>
          <a:p>
            <a:pPr marL="0" indent="0">
              <a:buNone/>
            </a:pPr>
            <a:r>
              <a:rPr lang="zh-CN" altLang="en-US" sz="2400" b="1" dirty="0">
                <a:sym typeface="+mn-ea"/>
              </a:rPr>
              <a:t>（</a:t>
            </a:r>
            <a:r>
              <a:rPr lang="zh-CN" altLang="en-US" sz="2400" b="1" dirty="0">
                <a:solidFill>
                  <a:srgbClr val="0070C0"/>
                </a:solidFill>
                <a:sym typeface="+mn-ea"/>
              </a:rPr>
              <a:t>清清楚楚，比较好！</a:t>
            </a:r>
            <a:r>
              <a:rPr lang="zh-CN" altLang="en-US" sz="2400" b="1" dirty="0">
                <a:sym typeface="+mn-ea"/>
              </a:rPr>
              <a:t>）</a:t>
            </a:r>
            <a:endParaRPr lang="en-US" altLang="zh-CN" sz="2400" b="1" dirty="0"/>
          </a:p>
          <a:p>
            <a:r>
              <a:rPr lang="en-US" altLang="zh-CN" sz="2400" b="1" dirty="0">
                <a:sym typeface="+mn-ea"/>
              </a:rPr>
              <a:t>13</a:t>
            </a:r>
            <a:r>
              <a:rPr lang="zh-CN" altLang="en-US" sz="2400" b="1" dirty="0">
                <a:sym typeface="+mn-ea"/>
              </a:rPr>
              <a:t>、</a:t>
            </a:r>
            <a:r>
              <a:rPr lang="en-US" altLang="zh-CN" sz="2400" b="1" dirty="0">
                <a:solidFill>
                  <a:srgbClr val="FF0000"/>
                </a:solidFill>
                <a:sym typeface="+mn-ea"/>
              </a:rPr>
              <a:t>14</a:t>
            </a:r>
            <a:r>
              <a:rPr lang="zh-CN" altLang="en-US" sz="2400" b="1" dirty="0">
                <a:sym typeface="+mn-ea"/>
              </a:rPr>
              <a:t>、</a:t>
            </a:r>
            <a:r>
              <a:rPr lang="en-US" altLang="zh-CN" sz="2400" b="1" dirty="0">
                <a:sym typeface="+mn-ea"/>
              </a:rPr>
              <a:t>15 </a:t>
            </a:r>
            <a:endParaRPr lang="en-US" altLang="zh-CN" sz="2400" b="1" dirty="0"/>
          </a:p>
          <a:p>
            <a:pPr marL="0" indent="0">
              <a:buNone/>
            </a:pPr>
            <a:r>
              <a:rPr lang="zh-CN" altLang="en-US" sz="2400" b="1" dirty="0">
                <a:sym typeface="+mn-ea"/>
              </a:rPr>
              <a:t>（</a:t>
            </a:r>
            <a:r>
              <a:rPr lang="zh-CN" altLang="en-US" sz="2400" b="1" dirty="0">
                <a:solidFill>
                  <a:srgbClr val="0070C0"/>
                </a:solidFill>
                <a:sym typeface="+mn-ea"/>
              </a:rPr>
              <a:t>漂漂亮亮，很好！</a:t>
            </a:r>
            <a:r>
              <a:rPr lang="zh-CN" altLang="en-US" sz="2400" b="1" dirty="0">
                <a:sym typeface="+mn-ea"/>
              </a:rPr>
              <a:t>）</a:t>
            </a:r>
            <a:endParaRPr lang="zh-CN" altLang="en-US" sz="2400" b="1" dirty="0"/>
          </a:p>
          <a:p>
            <a:endParaRPr lang="zh-CN" alt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57200" y="231140"/>
            <a:ext cx="8229600" cy="4874260"/>
          </a:xfrm>
        </p:spPr>
        <p:txBody>
          <a:bodyPr/>
          <a:lstStyle/>
          <a:p>
            <a:r>
              <a:rPr lang="en-US" b="1" dirty="0">
                <a:latin typeface="微软雅黑" panose="020B0503020204020204" pitchFamily="34" charset="-122"/>
                <a:ea typeface="微软雅黑" panose="020B0503020204020204" pitchFamily="34" charset="-122"/>
                <a:cs typeface="微软雅黑" panose="020B0503020204020204" pitchFamily="34" charset="-122"/>
                <a:sym typeface="+mn-ea"/>
              </a:rPr>
              <a:t>2. </a:t>
            </a:r>
            <a:r>
              <a:rPr b="1" dirty="0">
                <a:latin typeface="微软雅黑" panose="020B0503020204020204" pitchFamily="34" charset="-122"/>
                <a:ea typeface="微软雅黑" panose="020B0503020204020204" pitchFamily="34" charset="-122"/>
                <a:cs typeface="微软雅黑" panose="020B0503020204020204" pitchFamily="34" charset="-122"/>
                <a:sym typeface="+mn-ea"/>
              </a:rPr>
              <a:t>段落写作</a:t>
            </a:r>
            <a:endParaRPr b="1" dirty="0">
              <a:latin typeface="微软雅黑" panose="020B0503020204020204" pitchFamily="34" charset="-122"/>
              <a:ea typeface="微软雅黑" panose="020B0503020204020204" pitchFamily="34" charset="-122"/>
              <a:cs typeface="微软雅黑" panose="020B0503020204020204" pitchFamily="34" charset="-122"/>
              <a:sym typeface="+mn-ea"/>
            </a:endParaRPr>
          </a:p>
          <a:p>
            <a:r>
              <a:rPr lang="en-US" sz="2800" dirty="0">
                <a:latin typeface="Comic Sans MS" panose="030F0702030302020204" pitchFamily="66" charset="0"/>
                <a:ea typeface="微软雅黑" panose="020B0503020204020204" pitchFamily="34" charset="-122"/>
                <a:cs typeface="Comic Sans MS" panose="030F0702030302020204" pitchFamily="66" charset="0"/>
                <a:sym typeface="+mn-ea"/>
              </a:rPr>
              <a:t>2.1 </a:t>
            </a:r>
            <a:r>
              <a:rPr sz="2800" dirty="0">
                <a:latin typeface="Comic Sans MS" panose="030F0702030302020204" pitchFamily="66" charset="0"/>
                <a:ea typeface="微软雅黑" panose="020B0503020204020204" pitchFamily="34" charset="-122"/>
                <a:cs typeface="Comic Sans MS" panose="030F0702030302020204" pitchFamily="66" charset="0"/>
                <a:sym typeface="+mn-ea"/>
              </a:rPr>
              <a:t>段落的组成</a:t>
            </a:r>
            <a:endParaRPr sz="2800" dirty="0">
              <a:latin typeface="Comic Sans MS" panose="030F0702030302020204" pitchFamily="66" charset="0"/>
              <a:ea typeface="微软雅黑" panose="020B0503020204020204" pitchFamily="34" charset="-122"/>
              <a:cs typeface="Comic Sans MS" panose="030F0702030302020204" pitchFamily="66" charset="0"/>
              <a:sym typeface="+mn-ea"/>
            </a:endParaRPr>
          </a:p>
          <a:p>
            <a:r>
              <a:rPr sz="2800" dirty="0">
                <a:latin typeface="Comic Sans MS" panose="030F0702030302020204" pitchFamily="66" charset="0"/>
                <a:ea typeface="微软雅黑" panose="020B0503020204020204" pitchFamily="34" charset="-122"/>
                <a:cs typeface="Comic Sans MS" panose="030F0702030302020204" pitchFamily="66" charset="0"/>
                <a:sym typeface="+mn-ea"/>
              </a:rPr>
              <a:t>段落大多由三个部分组成：</a:t>
            </a:r>
            <a:endParaRPr sz="2800" dirty="0">
              <a:latin typeface="Comic Sans MS" panose="030F0702030302020204" pitchFamily="66" charset="0"/>
              <a:ea typeface="微软雅黑" panose="020B0503020204020204" pitchFamily="34" charset="-122"/>
              <a:cs typeface="Comic Sans MS" panose="030F0702030302020204" pitchFamily="66" charset="0"/>
              <a:sym typeface="+mn-ea"/>
            </a:endParaRPr>
          </a:p>
          <a:p>
            <a:r>
              <a:rPr sz="2800" dirty="0">
                <a:latin typeface="Comic Sans MS" panose="030F0702030302020204" pitchFamily="66" charset="0"/>
                <a:ea typeface="微软雅黑" panose="020B0503020204020204" pitchFamily="34" charset="-122"/>
                <a:cs typeface="Comic Sans MS" panose="030F0702030302020204" pitchFamily="66" charset="0"/>
                <a:sym typeface="+mn-ea"/>
              </a:rPr>
              <a:t>主题句（</a:t>
            </a:r>
            <a:r>
              <a:rPr sz="2800" dirty="0">
                <a:latin typeface="Times New Roman" panose="02020603050405020304" pitchFamily="18" charset="0"/>
                <a:ea typeface="微软雅黑" panose="020B0503020204020204" pitchFamily="34" charset="-122"/>
                <a:cs typeface="Times New Roman" panose="02020603050405020304" pitchFamily="18" charset="0"/>
                <a:sym typeface="+mn-ea"/>
              </a:rPr>
              <a:t>Topic sentence</a:t>
            </a:r>
            <a:r>
              <a:rPr sz="2800" dirty="0">
                <a:latin typeface="Comic Sans MS" panose="030F0702030302020204" pitchFamily="66" charset="0"/>
                <a:ea typeface="微软雅黑" panose="020B0503020204020204" pitchFamily="34" charset="-122"/>
                <a:cs typeface="Comic Sans MS" panose="030F0702030302020204" pitchFamily="66" charset="0"/>
                <a:sym typeface="+mn-ea"/>
              </a:rPr>
              <a:t>)</a:t>
            </a:r>
            <a:endParaRPr sz="2800" dirty="0">
              <a:latin typeface="Comic Sans MS" panose="030F0702030302020204" pitchFamily="66" charset="0"/>
              <a:ea typeface="微软雅黑" panose="020B0503020204020204" pitchFamily="34" charset="-122"/>
              <a:cs typeface="Comic Sans MS" panose="030F0702030302020204" pitchFamily="66" charset="0"/>
              <a:sym typeface="+mn-ea"/>
            </a:endParaRPr>
          </a:p>
          <a:p>
            <a:r>
              <a:rPr sz="2800" dirty="0">
                <a:latin typeface="Comic Sans MS" panose="030F0702030302020204" pitchFamily="66" charset="0"/>
                <a:ea typeface="微软雅黑" panose="020B0503020204020204" pitchFamily="34" charset="-122"/>
                <a:cs typeface="Comic Sans MS" panose="030F0702030302020204" pitchFamily="66" charset="0"/>
                <a:sym typeface="+mn-ea"/>
              </a:rPr>
              <a:t>扩展句（</a:t>
            </a:r>
            <a:r>
              <a:rPr sz="2800" dirty="0">
                <a:latin typeface="Times New Roman" panose="02020603050405020304" pitchFamily="18" charset="0"/>
                <a:ea typeface="微软雅黑" panose="020B0503020204020204" pitchFamily="34" charset="-122"/>
                <a:cs typeface="Times New Roman" panose="02020603050405020304" pitchFamily="18" charset="0"/>
                <a:sym typeface="+mn-ea"/>
              </a:rPr>
              <a:t>Developing sentences</a:t>
            </a:r>
            <a:r>
              <a:rPr sz="2800" dirty="0">
                <a:latin typeface="Comic Sans MS" panose="030F0702030302020204" pitchFamily="66" charset="0"/>
                <a:ea typeface="微软雅黑" panose="020B0503020204020204" pitchFamily="34" charset="-122"/>
                <a:cs typeface="Comic Sans MS" panose="030F0702030302020204" pitchFamily="66" charset="0"/>
                <a:sym typeface="+mn-ea"/>
              </a:rPr>
              <a:t>)</a:t>
            </a:r>
            <a:endParaRPr sz="2800" dirty="0">
              <a:latin typeface="Comic Sans MS" panose="030F0702030302020204" pitchFamily="66" charset="0"/>
              <a:ea typeface="微软雅黑" panose="020B0503020204020204" pitchFamily="34" charset="-122"/>
              <a:cs typeface="Comic Sans MS" panose="030F0702030302020204" pitchFamily="66" charset="0"/>
              <a:sym typeface="+mn-ea"/>
            </a:endParaRPr>
          </a:p>
          <a:p>
            <a:r>
              <a:rPr sz="2800" dirty="0">
                <a:latin typeface="Comic Sans MS" panose="030F0702030302020204" pitchFamily="66" charset="0"/>
                <a:ea typeface="微软雅黑" panose="020B0503020204020204" pitchFamily="34" charset="-122"/>
                <a:cs typeface="Comic Sans MS" panose="030F0702030302020204" pitchFamily="66" charset="0"/>
                <a:sym typeface="+mn-ea"/>
              </a:rPr>
              <a:t>结尾句（</a:t>
            </a:r>
            <a:r>
              <a:rPr sz="2800" dirty="0">
                <a:latin typeface="Times New Roman" panose="02020603050405020304" pitchFamily="18" charset="0"/>
                <a:ea typeface="微软雅黑" panose="020B0503020204020204" pitchFamily="34" charset="-122"/>
                <a:cs typeface="Times New Roman" panose="02020603050405020304" pitchFamily="18" charset="0"/>
                <a:sym typeface="+mn-ea"/>
              </a:rPr>
              <a:t>Ending sentence</a:t>
            </a:r>
            <a:r>
              <a:rPr sz="2800" dirty="0">
                <a:latin typeface="Comic Sans MS" panose="030F0702030302020204" pitchFamily="66" charset="0"/>
                <a:ea typeface="微软雅黑" panose="020B0503020204020204" pitchFamily="34" charset="-122"/>
                <a:cs typeface="Comic Sans MS" panose="030F0702030302020204" pitchFamily="66" charset="0"/>
                <a:sym typeface="+mn-ea"/>
              </a:rPr>
              <a:t>)</a:t>
            </a:r>
            <a:endParaRPr sz="2800" dirty="0">
              <a:latin typeface="Comic Sans MS" panose="030F0702030302020204" pitchFamily="66" charset="0"/>
              <a:ea typeface="微软雅黑" panose="020B0503020204020204" pitchFamily="34" charset="-122"/>
              <a:cs typeface="Comic Sans MS" panose="030F0702030302020204" pitchFamily="66"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331470" y="231140"/>
            <a:ext cx="8355330" cy="4874260"/>
          </a:xfrm>
        </p:spPr>
        <p:txBody>
          <a:bodyPr/>
          <a:lstStyle/>
          <a:p>
            <a:r>
              <a:rPr lang="en-US" sz="2400" b="1" dirty="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sz="2400" b="1" dirty="0">
                <a:latin typeface="微软雅黑" panose="020B0503020204020204" pitchFamily="34" charset="-122"/>
                <a:ea typeface="微软雅黑" panose="020B0503020204020204" pitchFamily="34" charset="-122"/>
                <a:cs typeface="微软雅黑" panose="020B0503020204020204" pitchFamily="34" charset="-122"/>
                <a:sym typeface="+mn-ea"/>
              </a:rPr>
              <a:t>主题句</a:t>
            </a:r>
            <a:endParaRPr sz="24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a:p>
            <a:r>
              <a:rPr sz="2400" dirty="0">
                <a:latin typeface="微软雅黑" panose="020B0503020204020204" pitchFamily="34" charset="-122"/>
                <a:ea typeface="微软雅黑" panose="020B0503020204020204" pitchFamily="34" charset="-122"/>
                <a:cs typeface="微软雅黑" panose="020B0503020204020204" pitchFamily="34" charset="-122"/>
                <a:sym typeface="+mn-ea"/>
              </a:rPr>
              <a:t>主题句</a:t>
            </a:r>
            <a:r>
              <a:rPr 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就是</a:t>
            </a:r>
            <a:r>
              <a:rPr sz="2400" dirty="0">
                <a:latin typeface="微软雅黑" panose="020B0503020204020204" pitchFamily="34" charset="-122"/>
                <a:ea typeface="微软雅黑" panose="020B0503020204020204" pitchFamily="34" charset="-122"/>
                <a:cs typeface="微软雅黑" panose="020B0503020204020204" pitchFamily="34" charset="-122"/>
                <a:sym typeface="+mn-ea"/>
              </a:rPr>
              <a:t>全段</a:t>
            </a:r>
            <a:r>
              <a:rPr 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的</a:t>
            </a:r>
            <a:r>
              <a:rPr sz="2400" dirty="0">
                <a:latin typeface="微软雅黑" panose="020B0503020204020204" pitchFamily="34" charset="-122"/>
                <a:ea typeface="微软雅黑" panose="020B0503020204020204" pitchFamily="34" charset="-122"/>
                <a:cs typeface="微软雅黑" panose="020B0503020204020204" pitchFamily="34" charset="-122"/>
                <a:sym typeface="+mn-ea"/>
              </a:rPr>
              <a:t>中心句，明确地表示全段要展开的中心点</a:t>
            </a:r>
            <a:r>
              <a:rPr 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sz="2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r>
              <a:rPr sz="2400" dirty="0">
                <a:latin typeface="微软雅黑" panose="020B0503020204020204" pitchFamily="34" charset="-122"/>
                <a:ea typeface="微软雅黑" panose="020B0503020204020204" pitchFamily="34" charset="-122"/>
                <a:cs typeface="微软雅黑" panose="020B0503020204020204" pitchFamily="34" charset="-122"/>
                <a:sym typeface="+mn-ea"/>
              </a:rPr>
              <a:t>写作中最好是把主题句放在段首。</a:t>
            </a:r>
            <a:endParaRPr sz="2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r>
              <a:rPr sz="2400" b="1" dirty="0">
                <a:sym typeface="+mn-ea"/>
              </a:rPr>
              <a:t>例如：</a:t>
            </a:r>
            <a:endParaRPr sz="2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r>
              <a:rPr sz="2800" dirty="0">
                <a:solidFill>
                  <a:srgbClr val="FF0000"/>
                </a:solidFill>
                <a:latin typeface="Times New Roman" panose="02020603050405020304" pitchFamily="18" charset="0"/>
                <a:cs typeface="Times New Roman" panose="02020603050405020304" pitchFamily="18" charset="0"/>
                <a:sym typeface="+mn-ea"/>
              </a:rPr>
              <a:t>Smoking is harmful to people</a:t>
            </a:r>
            <a:r>
              <a:rPr lang="en-US" sz="2800" dirty="0">
                <a:solidFill>
                  <a:srgbClr val="FF0000"/>
                </a:solidFill>
                <a:latin typeface="Times New Roman" panose="02020603050405020304" pitchFamily="18" charset="0"/>
                <a:cs typeface="Times New Roman" panose="02020603050405020304" pitchFamily="18" charset="0"/>
                <a:sym typeface="+mn-ea"/>
              </a:rPr>
              <a:t>’</a:t>
            </a:r>
            <a:r>
              <a:rPr sz="2800" dirty="0">
                <a:solidFill>
                  <a:srgbClr val="FF0000"/>
                </a:solidFill>
                <a:latin typeface="Times New Roman" panose="02020603050405020304" pitchFamily="18" charset="0"/>
                <a:cs typeface="Times New Roman" panose="02020603050405020304" pitchFamily="18" charset="0"/>
                <a:sym typeface="+mn-ea"/>
              </a:rPr>
              <a:t> s health.</a:t>
            </a:r>
            <a:r>
              <a:rPr sz="2800" dirty="0">
                <a:latin typeface="Times New Roman" panose="02020603050405020304" pitchFamily="18" charset="0"/>
                <a:cs typeface="Times New Roman" panose="02020603050405020304" pitchFamily="18" charset="0"/>
                <a:sym typeface="+mn-ea"/>
              </a:rPr>
              <a:t> </a:t>
            </a:r>
            <a:r>
              <a:rPr sz="2800" dirty="0">
                <a:solidFill>
                  <a:srgbClr val="0070C0"/>
                </a:solidFill>
                <a:latin typeface="Times New Roman" panose="02020603050405020304" pitchFamily="18" charset="0"/>
                <a:cs typeface="Times New Roman" panose="02020603050405020304" pitchFamily="18" charset="0"/>
                <a:sym typeface="+mn-ea"/>
              </a:rPr>
              <a:t>Medical</a:t>
            </a:r>
            <a:r>
              <a:rPr lang="en-US" sz="2800" dirty="0">
                <a:solidFill>
                  <a:srgbClr val="0070C0"/>
                </a:solidFill>
                <a:latin typeface="Times New Roman" panose="02020603050405020304" pitchFamily="18" charset="0"/>
                <a:cs typeface="Times New Roman" panose="02020603050405020304" pitchFamily="18" charset="0"/>
                <a:sym typeface="+mn-ea"/>
              </a:rPr>
              <a:t> </a:t>
            </a:r>
            <a:r>
              <a:rPr sz="2800" dirty="0">
                <a:solidFill>
                  <a:srgbClr val="0070C0"/>
                </a:solidFill>
                <a:latin typeface="Times New Roman" panose="02020603050405020304" pitchFamily="18" charset="0"/>
                <a:cs typeface="Times New Roman" panose="02020603050405020304" pitchFamily="18" charset="0"/>
                <a:sym typeface="+mn-ea"/>
              </a:rPr>
              <a:t>science has now proved that smoking can cause lung cancer and other diseases such as emphysema</a:t>
            </a:r>
            <a:r>
              <a:rPr lang="en-US" sz="2800" dirty="0">
                <a:solidFill>
                  <a:srgbClr val="0070C0"/>
                </a:solidFill>
                <a:latin typeface="Times New Roman" panose="02020603050405020304" pitchFamily="18" charset="0"/>
                <a:cs typeface="Times New Roman" panose="02020603050405020304" pitchFamily="18" charset="0"/>
                <a:sym typeface="+mn-ea"/>
              </a:rPr>
              <a:t> ([ˌemfɪˈsiːmə]</a:t>
            </a:r>
            <a:r>
              <a:rPr lang="zh-CN" altLang="en-US" sz="2800" dirty="0">
                <a:solidFill>
                  <a:srgbClr val="0070C0"/>
                </a:solidFill>
                <a:latin typeface="Times New Roman" panose="02020603050405020304" pitchFamily="18" charset="0"/>
                <a:cs typeface="Times New Roman" panose="02020603050405020304" pitchFamily="18" charset="0"/>
                <a:sym typeface="+mn-ea"/>
              </a:rPr>
              <a:t>肺气肿</a:t>
            </a:r>
            <a:r>
              <a:rPr lang="en-US" sz="2800" dirty="0">
                <a:solidFill>
                  <a:srgbClr val="0070C0"/>
                </a:solidFill>
                <a:latin typeface="Times New Roman" panose="02020603050405020304" pitchFamily="18" charset="0"/>
                <a:cs typeface="Times New Roman" panose="02020603050405020304" pitchFamily="18" charset="0"/>
                <a:sym typeface="+mn-ea"/>
              </a:rPr>
              <a:t>)</a:t>
            </a:r>
            <a:r>
              <a:rPr sz="2800" dirty="0">
                <a:solidFill>
                  <a:srgbClr val="0070C0"/>
                </a:solidFill>
                <a:latin typeface="Times New Roman" panose="02020603050405020304" pitchFamily="18" charset="0"/>
                <a:cs typeface="Times New Roman" panose="02020603050405020304" pitchFamily="18" charset="0"/>
                <a:sym typeface="+mn-ea"/>
              </a:rPr>
              <a:t>. Your chances of having a heart attack also increase</a:t>
            </a:r>
            <a:r>
              <a:rPr lang="en-US" sz="2800" dirty="0">
                <a:solidFill>
                  <a:srgbClr val="0070C0"/>
                </a:solidFill>
                <a:latin typeface="Times New Roman" panose="02020603050405020304" pitchFamily="18" charset="0"/>
                <a:cs typeface="Times New Roman" panose="02020603050405020304" pitchFamily="18" charset="0"/>
                <a:sym typeface="+mn-ea"/>
              </a:rPr>
              <a:t> as</a:t>
            </a:r>
            <a:r>
              <a:rPr sz="2800" dirty="0">
                <a:solidFill>
                  <a:srgbClr val="0070C0"/>
                </a:solidFill>
                <a:latin typeface="Times New Roman" panose="02020603050405020304" pitchFamily="18" charset="0"/>
                <a:cs typeface="Times New Roman" panose="02020603050405020304" pitchFamily="18" charset="0"/>
                <a:sym typeface="+mn-ea"/>
              </a:rPr>
              <a:t> you smoke</a:t>
            </a:r>
            <a:r>
              <a:rPr lang="en-US" sz="2800" dirty="0">
                <a:solidFill>
                  <a:srgbClr val="0070C0"/>
                </a:solidFill>
                <a:latin typeface="Times New Roman" panose="02020603050405020304" pitchFamily="18" charset="0"/>
                <a:cs typeface="Times New Roman" panose="02020603050405020304" pitchFamily="18" charset="0"/>
                <a:sym typeface="+mn-ea"/>
              </a:rPr>
              <a:t> more</a:t>
            </a:r>
            <a:r>
              <a:rPr sz="2800" dirty="0">
                <a:solidFill>
                  <a:srgbClr val="0070C0"/>
                </a:solidFill>
                <a:latin typeface="Times New Roman" panose="02020603050405020304" pitchFamily="18" charset="0"/>
                <a:cs typeface="Times New Roman" panose="02020603050405020304" pitchFamily="18" charset="0"/>
                <a:sym typeface="+mn-ea"/>
              </a:rPr>
              <a:t>. </a:t>
            </a:r>
            <a:r>
              <a:rPr sz="2800" dirty="0">
                <a:latin typeface="Times New Roman" panose="02020603050405020304" pitchFamily="18" charset="0"/>
                <a:cs typeface="Times New Roman" panose="02020603050405020304" pitchFamily="18" charset="0"/>
                <a:sym typeface="+mn-ea"/>
              </a:rPr>
              <a:t>S</a:t>
            </a:r>
            <a:r>
              <a:rPr lang="en-US" sz="2800" dirty="0">
                <a:latin typeface="Times New Roman" panose="02020603050405020304" pitchFamily="18" charset="0"/>
                <a:cs typeface="Times New Roman" panose="02020603050405020304" pitchFamily="18" charset="0"/>
                <a:sym typeface="+mn-ea"/>
              </a:rPr>
              <a:t>o s</a:t>
            </a:r>
            <a:r>
              <a:rPr sz="2800" dirty="0">
                <a:latin typeface="Times New Roman" panose="02020603050405020304" pitchFamily="18" charset="0"/>
                <a:cs typeface="Times New Roman" panose="02020603050405020304" pitchFamily="18" charset="0"/>
                <a:sym typeface="+mn-ea"/>
              </a:rPr>
              <a:t>moking is definitely a health hazard.</a:t>
            </a:r>
            <a:endParaRPr sz="2800" dirty="0">
              <a:latin typeface="Times New Roman" panose="02020603050405020304" pitchFamily="18" charset="0"/>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tags/tag1.xml><?xml version="1.0" encoding="utf-8"?>
<p:tagLst xmlns:p="http://schemas.openxmlformats.org/presentationml/2006/main">
  <p:tag name="KSO_WM_UNIT_PLACING_PICTURE_USER_VIEWPORT" val="{&quot;height&quot;:4787.500787401575,&quot;width&quot;:4887.499212598425}"/>
</p:tagLst>
</file>

<file path=ppt/tags/tag2.xml><?xml version="1.0" encoding="utf-8"?>
<p:tagLst xmlns:p="http://schemas.openxmlformats.org/presentationml/2006/main">
  <p:tag name="KSO_WM_UNIT_PLACING_PICTURE_USER_VIEWPORT" val="{&quot;height&quot;:767.4992125984252,&quot;width&quot;:2947.499212598425}"/>
</p:tagLst>
</file>

<file path=ppt/tags/tag3.xml><?xml version="1.0" encoding="utf-8"?>
<p:tagLst xmlns:p="http://schemas.openxmlformats.org/presentationml/2006/main">
  <p:tag name="KSO_WM_SLIDE_MODEL_TYPE" val="timeline"/>
</p:tagLst>
</file>

<file path=ppt/tags/tag4.xml><?xml version="1.0" encoding="utf-8"?>
<p:tagLst xmlns:p="http://schemas.openxmlformats.org/presentationml/2006/main">
  <p:tag name="KSO_WPP_MARK_KEY" val="9861e0c3-1282-4526-a045-26fb6c2ddf92"/>
  <p:tag name="COMMONDATA" val="eyJoZGlkIjoiMmM4MWFlMWMyODU0N2U2NDI5NDUwM2FiZjk1NzIzMTYifQ=="/>
</p:tagLst>
</file>

<file path=ppt/theme/theme1.xml><?xml version="1.0" encoding="utf-8"?>
<a:theme xmlns:a="http://schemas.openxmlformats.org/drawingml/2006/main" name="第一PPT，www.1ppt.com">
  <a:themeElements>
    <a:clrScheme name="自定义 237">
      <a:dk1>
        <a:sysClr val="windowText" lastClr="000000"/>
      </a:dk1>
      <a:lt1>
        <a:sysClr val="window" lastClr="FFFFFF"/>
      </a:lt1>
      <a:dk2>
        <a:srgbClr val="1F497D"/>
      </a:dk2>
      <a:lt2>
        <a:srgbClr val="EEECE1"/>
      </a:lt2>
      <a:accent1>
        <a:srgbClr val="005DA2"/>
      </a:accent1>
      <a:accent2>
        <a:srgbClr val="C4C7CB"/>
      </a:accent2>
      <a:accent3>
        <a:srgbClr val="7F7F7F"/>
      </a:accent3>
      <a:accent4>
        <a:srgbClr val="7F7F7F"/>
      </a:accent4>
      <a:accent5>
        <a:srgbClr val="7F7F7F"/>
      </a:accent5>
      <a:accent6>
        <a:srgbClr val="7F7F7F"/>
      </a:accent6>
      <a:hlink>
        <a:srgbClr val="17365D"/>
      </a:hlink>
      <a:folHlink>
        <a:srgbClr val="548DD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12080</Words>
  <Application>WPS 演示</Application>
  <PresentationFormat>全屏显示(16:10)</PresentationFormat>
  <Paragraphs>329</Paragraphs>
  <Slides>39</Slides>
  <Notes>3</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39</vt:i4>
      </vt:variant>
    </vt:vector>
  </HeadingPairs>
  <TitlesOfParts>
    <vt:vector size="53" baseType="lpstr">
      <vt:lpstr>Arial</vt:lpstr>
      <vt:lpstr>宋体</vt:lpstr>
      <vt:lpstr>Wingdings</vt:lpstr>
      <vt:lpstr>微软雅黑</vt:lpstr>
      <vt:lpstr>Calibri</vt:lpstr>
      <vt:lpstr>微软雅黑 Light</vt:lpstr>
      <vt:lpstr>华文隶书</vt:lpstr>
      <vt:lpstr>楷体</vt:lpstr>
      <vt:lpstr>Comic Sans MS</vt:lpstr>
      <vt:lpstr>Times New Roman</vt:lpstr>
      <vt:lpstr>Arial Unicode MS</vt:lpstr>
      <vt:lpstr>Tahoma</vt:lpstr>
      <vt:lpstr>Arial Black</vt:lpstr>
      <vt:lpstr>第一PPT，www.1ppt.com</vt:lpstr>
      <vt:lpstr>PowerPoint 演示文稿</vt:lpstr>
      <vt:lpstr> 完型填空解题技巧</vt:lpstr>
      <vt:lpstr> </vt:lpstr>
      <vt:lpstr>  写作技巧</vt:lpstr>
      <vt:lpstr>1. 作文评分原则及标准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2.2.2 简洁性</vt:lpstr>
      <vt:lpstr>PowerPoint 演示文稿</vt:lpstr>
      <vt:lpstr>PowerPoint 演示文稿</vt:lpstr>
      <vt:lpstr>PowerPoint 演示文稿</vt:lpstr>
      <vt:lpstr>② 常用过渡语</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3. 篇章布局：三段式</vt:lpstr>
      <vt:lpstr>PowerPoint 演示文稿</vt:lpstr>
      <vt:lpstr>PowerPoint 演示文稿</vt:lpstr>
      <vt:lpstr>  </vt:lpstr>
      <vt:lpstr>  </vt:lpstr>
      <vt:lpstr>  </vt:lpstr>
      <vt:lpstr>  </vt:lpstr>
      <vt:lpstr>小  结</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windflower</cp:lastModifiedBy>
  <cp:revision>335</cp:revision>
  <dcterms:created xsi:type="dcterms:W3CDTF">2013-01-25T01:44:00Z</dcterms:created>
  <dcterms:modified xsi:type="dcterms:W3CDTF">2025-05-05T13:25:33Z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2052-12.1.0.20784</vt:lpwstr>
  </property>
  <property fmtid="{D5CDD505-2E9C-101B-9397-08002B2CF9AE}" pid="3" name="ICV">
    <vt:lpwstr>CB7C39AFD8214C738D90F48106B81233_13</vt:lpwstr>
  </property>
</Properties>
</file>