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1507" r:id="rId4"/>
    <p:sldId id="2403" r:id="rId6"/>
    <p:sldId id="2360" r:id="rId7"/>
    <p:sldId id="1623" r:id="rId8"/>
    <p:sldId id="2188" r:id="rId9"/>
    <p:sldId id="2191" r:id="rId10"/>
    <p:sldId id="1984" r:id="rId11"/>
    <p:sldId id="2134" r:id="rId12"/>
    <p:sldId id="2362" r:id="rId13"/>
    <p:sldId id="2364" r:id="rId14"/>
    <p:sldId id="2136" r:id="rId15"/>
    <p:sldId id="2138" r:id="rId16"/>
    <p:sldId id="2365" r:id="rId17"/>
    <p:sldId id="2140" r:id="rId18"/>
    <p:sldId id="2142" r:id="rId19"/>
    <p:sldId id="2144" r:id="rId20"/>
    <p:sldId id="1653" r:id="rId21"/>
    <p:sldId id="2497" r:id="rId22"/>
    <p:sldId id="2498" r:id="rId23"/>
    <p:sldId id="1894" r:id="rId24"/>
    <p:sldId id="1895" r:id="rId25"/>
    <p:sldId id="1896" r:id="rId26"/>
    <p:sldId id="1897" r:id="rId27"/>
    <p:sldId id="1905" r:id="rId28"/>
    <p:sldId id="1944" r:id="rId29"/>
    <p:sldId id="1949" r:id="rId30"/>
    <p:sldId id="1946" r:id="rId31"/>
    <p:sldId id="1947" r:id="rId32"/>
    <p:sldId id="2132" r:id="rId33"/>
    <p:sldId id="1900" r:id="rId34"/>
    <p:sldId id="2489" r:id="rId35"/>
    <p:sldId id="2053" r:id="rId36"/>
    <p:sldId id="2499" r:id="rId37"/>
    <p:sldId id="2501" r:id="rId38"/>
    <p:sldId id="2502" r:id="rId39"/>
    <p:sldId id="2500" r:id="rId40"/>
    <p:sldId id="2061" r:id="rId41"/>
    <p:sldId id="2361" r:id="rId42"/>
    <p:sldId id="2358" r:id="rId43"/>
    <p:sldId id="2290" r:id="rId44"/>
  </p:sldIdLst>
  <p:sldSz cx="9144000" cy="5715000" type="screen16x10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5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1224" y="108"/>
      </p:cViewPr>
      <p:guideLst>
        <p:guide orient="horz" pos="1735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gs" Target="tags/tag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7389A2-1F97-473D-AF0F-10B38888C79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9FE4A-F1B9-42B6-95D0-1A8AD6D3A1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6DD1C-70C2-4EFD-A8A8-14D55827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4825"/>
            <a:ext cx="6118225" cy="1011238"/>
          </a:xfrm>
          <a:noFill/>
        </p:spPr>
        <p:txBody>
          <a:bodyPr lIns="91440" tIns="45720" rIns="91440" bIns="45720"/>
          <a:lstStyle>
            <a:lvl1pPr>
              <a:defRPr sz="3600" b="1"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  <a:endParaRPr lang="zh-CN" strike="noStrike" noProof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30525"/>
            <a:ext cx="6119813" cy="7191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  <a:endParaRPr lang="zh-CN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47D8F8-C5D5-4EAA-9812-4E183704E1C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0188"/>
            <a:ext cx="2057400" cy="48752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019800" cy="4875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4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173-665B-4A26-91FC-4A9F67B205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3A92-3574-469A-9CC7-E6DE8C544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 userDrawn="1"/>
        </p:nvCxnSpPr>
        <p:spPr>
          <a:xfrm>
            <a:off x="755650" y="694973"/>
            <a:ext cx="7848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323850" y="326320"/>
            <a:ext cx="390525" cy="227541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406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666" y="0"/>
              <a:ext cx="35983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567" y="0"/>
              <a:ext cx="35983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8101013" y="268111"/>
            <a:ext cx="671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D11F-E716-44B8-8FA2-B23B49EABB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5A9B-347D-4579-B22F-8DCBB002A6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8B1D-1BC3-426A-A310-4624521F40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634B-DC27-4ACA-834C-DF698BE00B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3881-ADD1-4450-8C90-00F07505A66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3073-AF49-4419-8D5E-CEEE6BB150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D16-33DD-47FC-893D-DF51A2EDB84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AD5F-69AD-4271-9648-DA70AC05B5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3A42-19F0-40F1-A6DD-6B142903B28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407-44AC-418D-B556-BE41A0BAAF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14F-32FD-440C-B92C-F006DA56BA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1203-2A17-4E80-BEE9-EDD8BC1647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843A-020A-462F-8B6B-6D1363F54C5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6CE6-AF45-4367-97BA-3D96EC0675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F310-10A4-4D6A-8284-069B6ECCE9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9BDA-5D35-42B6-8E29-FCA66843D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9451-2499-45BE-AFDB-DE7D03AEF6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7C2A-AA4B-4897-BFF7-45A5072FED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5860AD-FAF2-4382-B98A-FFD2EB9695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B11AB-A67D-49E2-9A24-FC472F5709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6100" y="300038"/>
            <a:ext cx="7747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www.1ppt.com/hangye/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www.1ppt.com/excel/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www.1ppt.com/shiti/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www.1ppt.com/jiaoan/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www.1ppt.cn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9050" y="293688"/>
            <a:ext cx="9144000" cy="317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741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8776" y="415925"/>
            <a:ext cx="3103562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590548" y="1881188"/>
            <a:ext cx="764222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ClrTx/>
              <a:buSzTx/>
              <a:buFontTx/>
            </a:pPr>
            <a:r>
              <a:rPr lang="zh-CN" altLang="en-US" sz="36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3600" dirty="0">
                <a:latin typeface="+mj-lt"/>
                <a:ea typeface="+mj-ea"/>
                <a:cs typeface="+mj-cs"/>
                <a:sym typeface="+mn-ea"/>
              </a:rPr>
              <a:t>                       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dirty="0">
                <a:latin typeface="+mj-lt"/>
                <a:ea typeface="+mj-ea"/>
                <a:cs typeface="+mj-cs"/>
                <a:sym typeface="+mn-ea"/>
              </a:rPr>
              <a:t>     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同等学力申硕全国统考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辅导课程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之四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b="1" dirty="0">
                <a:latin typeface="+mj-lt"/>
                <a:ea typeface="+mj-ea"/>
                <a:cs typeface="+mj-cs"/>
                <a:sym typeface="+mn-ea"/>
              </a:rPr>
              <a:t>                  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华文隶书"/>
            </a:endParaRPr>
          </a:p>
        </p:txBody>
      </p:sp>
      <p:sp>
        <p:nvSpPr>
          <p:cNvPr id="17413" name="Rectangle 4"/>
          <p:cNvSpPr txBox="1">
            <a:spLocks noChangeArrowheads="1"/>
          </p:cNvSpPr>
          <p:nvPr/>
        </p:nvSpPr>
        <p:spPr bwMode="auto">
          <a:xfrm>
            <a:off x="3251199" y="3662363"/>
            <a:ext cx="2320925" cy="32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田华平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4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31813"/>
            <a:ext cx="765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938" y="700088"/>
            <a:ext cx="18716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后置法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8208010" cy="4227830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定语从句较长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如果翻译成前置的定语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就会不符合汉语的表达习惯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在这种情况下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往往把该定语从句翻译成并列的分句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放置于原来它所修饰词的后面。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翻译时可以用以下三种方法来处理：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Clr>
                <a:srgbClr val="CC00FF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）译成独立分句，重复先行词。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I told the story to John , </a:t>
            </a:r>
            <a:r>
              <a:rPr lang="en-US" altLang="zh-CN" sz="2400" u="sng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who told it to his brother.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译文：我把这件事告诉了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约翰，约翰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又告诉了他的弟弟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459740"/>
            <a:ext cx="8230235" cy="4763135"/>
          </a:xfrm>
        </p:spPr>
        <p:txBody>
          <a:bodyPr/>
          <a:lstStyle/>
          <a:p>
            <a:pPr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）译成独立分句，省略先行词。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It is he </a:t>
            </a:r>
            <a:r>
              <a:rPr lang="en-US" altLang="zh-CN" sz="2400" u="sng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who received the letter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that announced the death of your uncle.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FontTx/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是他接到那封信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说你的叔叔去世了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）对于非限制性定语从句，可以译成独立句。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He had talked to Vice-President Nixon,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assured him that everything </a:t>
            </a:r>
            <a:r>
              <a:rPr lang="en-US" altLang="zh-CN" sz="2400" u="sng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that could be done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would be done.</a:t>
            </a:r>
            <a:endParaRPr lang="en-US" altLang="zh-CN" sz="2400" u="sng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他和副总统尼克松谈过话。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副总统向他担保，凡是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能够做到的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都将竭尽全力去做。</a:t>
            </a:r>
            <a:endParaRPr lang="zh-CN" altLang="en-US" sz="240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1.3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7876540" cy="422783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融合法是指翻译时把主句和定语从句融合在一起译成一个简单句。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由于限制性定语从句与主句关系较紧密，所以融合法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多用于翻译限制性定语从句，尤其是“</a:t>
            </a:r>
            <a:r>
              <a:rPr lang="en-US" altLang="zh-CN" sz="2400" b="1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there be ”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结构带有定语从句的句型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2400" dirty="0"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1) There are many people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want to see the film.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许多人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看这部电影。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You are the only person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could do it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译文：只有你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才能做这件事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784225"/>
            <a:ext cx="8208010" cy="4438650"/>
          </a:xfrm>
        </p:spPr>
        <p:txBody>
          <a:bodyPr/>
          <a:lstStyle/>
          <a:p>
            <a:pPr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融合法也适用于其他形式的后置定语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真题示例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They recorded more than a million hours of sound </a:t>
            </a:r>
            <a:r>
              <a:rPr lang="zh-CN" altLang="en-US" sz="2800" u="sng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from various sources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(2018)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参考译文：他们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从不同的地方录制了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超过100万小时的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声音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buNone/>
            </a:pPr>
            <a:br>
              <a:rPr lang="zh-CN" altLang="en-US" sz="3000" dirty="0">
                <a:ea typeface="宋体" panose="02010600030101010101" pitchFamily="2" charset="-122"/>
                <a:sym typeface="+mn-ea"/>
              </a:rPr>
            </a:b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译成状语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7582535" cy="42278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英语中有些定语从句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兼有状语从句的职能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在逻辑上与主句有状语关系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说明原因、结果、目的、让步、假设等关系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翻译时应善于从原文的字里行间发现这些逻辑上的关系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然后译成汉语中相应的偏正复合句。例如：</a:t>
            </a:r>
            <a:r>
              <a:rPr lang="zh-CN" altLang="en-US" sz="3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3000" dirty="0"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）译成表“原因”的状语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 computer, </a:t>
            </a:r>
            <a:r>
              <a:rPr sz="2400" u="sng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seems to play the role of a human brain</a:t>
            </a:r>
            <a:r>
              <a:rPr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is often called an electric brain.</a:t>
            </a:r>
            <a:endParaRPr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由于计算机起着类似人脑的作用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所以常常被称作电脑。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364490"/>
            <a:ext cx="7582535" cy="4858385"/>
          </a:xfrm>
        </p:spPr>
        <p:txBody>
          <a:bodyPr/>
          <a:lstStyle/>
          <a:p>
            <a:pPr>
              <a:buNone/>
            </a:pP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译成表“结果”的状语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She took some Chinese medicine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relieved her symptom.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她服了中药,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缓解了症状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译成表“让步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”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He insisted on building another house,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he had no use for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他坚持再造一幢房子，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尽管他并无此需要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501015"/>
            <a:ext cx="8023225" cy="4721860"/>
          </a:xfrm>
        </p:spPr>
        <p:txBody>
          <a:bodyPr/>
          <a:lstStyle/>
          <a:p>
            <a:pPr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译成表“条件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”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There is no bad habbit t</a:t>
            </a:r>
            <a:r>
              <a:rPr lang="en-US" altLang="zh-CN" sz="2400" u="sng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hat may not be cured by a strong will.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只要有坚强的毅力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，就没有什么坏习惯改不掉。</a:t>
            </a:r>
            <a:endParaRPr lang="zh-CN" altLang="en-US" sz="2400" dirty="0">
              <a:solidFill>
                <a:srgbClr val="0066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5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）译成表“目的”的状语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The newswoman wishes to write an article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t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hat will attract public attention to the shipwreck.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译文：这位女记者想写篇文章，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以便能够引起公众对这起沉船事件的关注。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None/>
            </a:pP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385"/>
            <a:ext cx="8229600" cy="647700"/>
          </a:xfrm>
        </p:spPr>
        <p:txBody>
          <a:bodyPr/>
          <a:lstStyle/>
          <a:p>
            <a:r>
              <a:rPr lang="zh-CN" altLang="en-US" sz="3200" b="1"/>
              <a:t>定语从句翻译</a:t>
            </a:r>
            <a:r>
              <a:rPr lang="en-US" altLang="zh-CN" sz="3200" b="1"/>
              <a:t> </a:t>
            </a:r>
            <a:r>
              <a:rPr lang="zh-CN" altLang="en-US" sz="3200" b="1"/>
              <a:t>真题示例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25" y="663575"/>
            <a:ext cx="8900160" cy="4441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According to Harley, it is a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system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of symbols and rules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that enable us to communicate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(2021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参考译文：哈雷认为，它是一个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由符号和规则构成的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系统，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使我们能够进行交流。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译成表结果的状语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2. Thankfully, creative geniuses aren't the only ones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who can have innovative ideas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(2022)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值得庆幸的是，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并不是只有创意天才才能有创新的想法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。（融合法）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3. </a:t>
            </a:r>
            <a:r>
              <a:rPr lang="zh-CN" altLang="en-US" sz="2400" u="sng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Symbols are things that stand for other things: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Words, either written or spoken, are symbols. （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2021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符号能代表其他事物</a:t>
            </a:r>
            <a:r>
              <a:rPr lang="zh-CN" altLang="en-US" sz="2400" dirty="0">
                <a:latin typeface="Comic Sans MS" panose="030F0702030302020204" pitchFamily="66" charset="0"/>
                <a:sym typeface="+mn-ea"/>
              </a:rPr>
              <a:t>：无论书面语言还是口头语言，都是符号。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（融合法）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 noRot="1"/>
          </p:cNvSpPr>
          <p:nvPr>
            <p:ph type="title"/>
          </p:nvPr>
        </p:nvSpPr>
        <p:spPr>
          <a:xfrm>
            <a:off x="457200" y="230505"/>
            <a:ext cx="8229600" cy="581660"/>
          </a:xfrm>
        </p:spPr>
        <p:txBody>
          <a:bodyPr anchor="ctr" anchorCtr="0"/>
          <a:lstStyle/>
          <a:p>
            <a:br>
              <a:rPr lang="zh-CN" altLang="en-US" sz="3335" dirty="0"/>
            </a:br>
            <a:r>
              <a:rPr lang="en-US" altLang="zh-CN" sz="33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335" b="1" dirty="0">
                <a:solidFill>
                  <a:schemeClr val="accent4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altLang="zh-CN" sz="3335" b="1" dirty="0">
                <a:solidFill>
                  <a:schemeClr val="accent4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sz="3335" b="1" dirty="0">
                <a:solidFill>
                  <a:schemeClr val="accent4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被动语态的翻译</a:t>
            </a:r>
            <a:endParaRPr lang="zh-CN" altLang="en-US" sz="3335"/>
          </a:p>
        </p:txBody>
      </p:sp>
      <p:sp>
        <p:nvSpPr>
          <p:cNvPr id="12291" name="文本占位符 12290"/>
          <p:cNvSpPr>
            <a:spLocks noGrp="1" noRot="1"/>
          </p:cNvSpPr>
          <p:nvPr>
            <p:ph type="body" idx="1"/>
          </p:nvPr>
        </p:nvSpPr>
        <p:spPr>
          <a:xfrm>
            <a:off x="372745" y="987425"/>
            <a:ext cx="8399145" cy="4158615"/>
          </a:xfrm>
        </p:spPr>
        <p:txBody>
          <a:bodyPr/>
          <a:lstStyle/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英语被动语态一般有四种情况：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第一，无从说出、无需提及主动者。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例如：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When will the new bridge be built?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什么时候建新桥？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第二，出于某种考虑，无意说出主动者。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Generally it is considered not polite to do so.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一般认为，这样做是不礼貌的。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/>
            <a:endParaRPr lang="zh-CN" altLang="en-US" sz="2400"/>
          </a:p>
          <a:p>
            <a:pPr marL="812800" indent="-812800"/>
            <a:endParaRPr lang="zh-CN" altLang="en-US" dirty="0"/>
          </a:p>
          <a:p>
            <a:pPr marL="812800" indent="-812800"/>
            <a:endParaRPr lang="zh-CN" altLang="en-US"/>
          </a:p>
          <a:p>
            <a:pPr marL="812800" indent="-812800"/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58775" y="480695"/>
            <a:ext cx="7677785" cy="885825"/>
          </a:xfrm>
        </p:spPr>
        <p:txBody>
          <a:bodyPr vert="horz" wrap="square" lIns="76199" tIns="38099" rIns="76199" bIns="38099" anchor="t" anchorCtr="0"/>
          <a:lstStyle/>
          <a:p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586105" y="723265"/>
            <a:ext cx="8107680" cy="4385945"/>
          </a:xfrm>
        </p:spPr>
        <p:txBody>
          <a:bodyPr vert="horz" wrap="square" lIns="76199" tIns="38099" rIns="76199" bIns="38099" anchor="t" anchorCtr="0"/>
          <a:lstStyle/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第三，强调动作的承受者。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room was cleaned by a little girl.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房间是一个小女孩打扫的。 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第四，为了上下文的衔接和句子连贯。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Students asked a lot of 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questions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Most of them have been settled satisfactorily.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学生们问了好多问题，大部分问题已经被圆满解决了。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365125"/>
            <a:ext cx="7645400" cy="100139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398780"/>
            <a:ext cx="8538210" cy="471043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引言</a:t>
            </a:r>
            <a:endParaRPr lang="zh-CN" altLang="en-US" b="1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有中文特征的英语叫</a:t>
            </a: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Chinglish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；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有英文特征的中文叫</a:t>
            </a: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ranslationese</a:t>
            </a: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;</a:t>
            </a:r>
            <a:endParaRPr lang="zh-CN" altLang="en-US" sz="28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“</a:t>
            </a:r>
            <a:r>
              <a:rPr lang="zh-CN" altLang="en-US" sz="28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翻译腔”</a:t>
            </a:r>
            <a:endParaRPr lang="zh-CN" altLang="en-US" sz="28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指由英文翻译过来的中文有洋化现象或不符合汉语的习惯表达方式。表现为译文不自然、不流畅、生硬、难懂、费解等特点。</a:t>
            </a:r>
            <a:endParaRPr lang="zh-CN" altLang="en-US" sz="28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68275" y="480695"/>
            <a:ext cx="786828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91490"/>
            <a:ext cx="8769985" cy="461772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ym typeface="+mn-ea"/>
              </a:rPr>
              <a:t>2.1 </a:t>
            </a:r>
            <a:r>
              <a:rPr lang="zh-CN" altLang="en-US" sz="2800" b="1" dirty="0">
                <a:sym typeface="+mn-ea"/>
              </a:rPr>
              <a:t>译为中文的主动句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保留原文主语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   翻译某些被动句时，如无需指出动作的发出者，动词的动作不带有受动色彩，通常可以按照原文语序顺译，原文的主语仍旧充当译文的主语。</a:t>
            </a:r>
            <a:endParaRPr lang="zh-CN" altLang="en-US" sz="24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ym typeface="+mn-ea"/>
              </a:rPr>
              <a:t>例如：</a:t>
            </a:r>
            <a:endParaRPr lang="zh-CN" altLang="en-US" sz="2400" dirty="0"/>
          </a:p>
          <a:p>
            <a:pPr latinLnBrk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products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exported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to Europe and America.</a:t>
            </a:r>
            <a:endParaRPr lang="en-US" altLang="zh-CN" sz="2400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译文：我们的产品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远销</a:t>
            </a:r>
            <a:r>
              <a:rPr lang="zh-CN" altLang="en-US" sz="2400" dirty="0"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欧美。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</a:pP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48615" y="480695"/>
            <a:ext cx="768794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99745"/>
            <a:ext cx="8538210" cy="460946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②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将原文主语译成宾语</a:t>
            </a:r>
            <a:endParaRPr lang="zh-CN" altLang="en-US" sz="28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ym typeface="+mn-ea"/>
              </a:rPr>
              <a:t>如果原文中没有施动者，必要时，可在译文中添加不确定的主语，如：“大家”、“人们”、“有人”等。</a:t>
            </a:r>
            <a:endParaRPr lang="zh-CN" altLang="en-US" sz="28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ym typeface="+mn-ea"/>
              </a:rPr>
              <a:t>例如：</a:t>
            </a:r>
            <a:endParaRPr lang="zh-CN" altLang="en-US" sz="2335" dirty="0"/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English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 considered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very important for Chinese students.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人们认为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英语对中国学生来说很重要。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68960" y="480695"/>
            <a:ext cx="746760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598170"/>
            <a:ext cx="8538210" cy="451104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③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把原文句中的一部分转译成主语</a:t>
            </a:r>
            <a:endParaRPr lang="zh-CN" altLang="en-US" sz="280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英语中一些被动句译成中文时，需要将句子中某个适当的成分转译成主语。既要做到不违背英文原文，又符合中文规范。表示方位的地点状语转译成主语的情况较多。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The compass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was invented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China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four thousand years ago.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中国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在四千年前发明了指南针。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2)The answer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provided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the next chapter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下一章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提供答案。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有时原句中的宾语也可转译成主语</a:t>
            </a:r>
            <a:endParaRPr lang="zh-CN" altLang="en-US" sz="2400" dirty="0">
              <a:solidFill>
                <a:srgbClr val="0070C0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ym typeface="+mn-ea"/>
              </a:rPr>
              <a:t>例如：</a:t>
            </a:r>
            <a:endParaRPr lang="zh-CN" altLang="en-US" sz="2400" dirty="0"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59385" y="480695"/>
            <a:ext cx="787717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4000" dirty="0">
                <a:latin typeface="Comic Sans MS" panose="030F0702030302020204" pitchFamily="66" charset="0"/>
                <a:sym typeface="+mn-ea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73075"/>
            <a:ext cx="8538210" cy="463613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was told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story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my mother when I was young.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这个故事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是小时候妈妈讲给我的。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en-US" altLang="zh-CN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335" dirty="0">
                <a:solidFill>
                  <a:srgbClr val="0070C0"/>
                </a:solidFill>
                <a:sym typeface="+mn-ea"/>
              </a:rPr>
              <a:t>把施动者译成主语</a:t>
            </a:r>
            <a:endParaRPr lang="zh-CN" altLang="en-US" sz="2335" dirty="0">
              <a:solidFill>
                <a:srgbClr val="0070C0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335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magnificent hotel </a:t>
            </a:r>
            <a:r>
              <a:rPr lang="en-US" altLang="zh-CN" sz="2335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had been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completely </a:t>
            </a:r>
            <a:r>
              <a:rPr lang="en-US" altLang="zh-CN" sz="2335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destroyed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</a:t>
            </a:r>
            <a:r>
              <a:rPr lang="en-US" altLang="zh-CN" sz="2335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big fire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335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大火</a:t>
            </a: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把这座富丽堂皇的宾馆完全烧毁了。</a:t>
            </a:r>
            <a:endParaRPr lang="zh-CN" altLang="en-US" sz="2335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en-US" altLang="zh-CN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335" dirty="0">
                <a:solidFill>
                  <a:srgbClr val="0070C0"/>
                </a:solidFill>
                <a:sym typeface="+mn-ea"/>
              </a:rPr>
              <a:t>译成无主句</a:t>
            </a:r>
            <a:endParaRPr lang="zh-CN" altLang="en-US" sz="2335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335" dirty="0">
                <a:sym typeface="+mn-ea"/>
              </a:rPr>
              <a:t>英文原句中没有提到施动者时，有时可将被动句译成无主句。</a:t>
            </a:r>
            <a:endParaRPr lang="zh-CN" altLang="en-US" sz="2335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335" dirty="0">
                <a:sym typeface="+mn-ea"/>
              </a:rPr>
              <a:t>例如：</a:t>
            </a:r>
            <a:endParaRPr lang="zh-CN" altLang="en-US" sz="2335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Very often, introductions </a:t>
            </a:r>
            <a:r>
              <a:rPr lang="en-US" altLang="zh-CN" sz="2335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made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using both first and last name.</a:t>
            </a:r>
            <a:endParaRPr lang="en-US" altLang="zh-CN" sz="2335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（）</a:t>
            </a: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介绍的时候往往是连名带姓。</a:t>
            </a:r>
            <a:endParaRPr lang="zh-CN" altLang="en-US" sz="2335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7649"/>
          <p:cNvSpPr>
            <a:spLocks noGrp="1" noRot="1"/>
          </p:cNvSpPr>
          <p:nvPr>
            <p:ph type="title"/>
          </p:nvPr>
        </p:nvSpPr>
        <p:spPr>
          <a:xfrm>
            <a:off x="371740" y="216958"/>
            <a:ext cx="7117292" cy="952500"/>
          </a:xfrm>
        </p:spPr>
        <p:txBody>
          <a:bodyPr anchor="ctr" anchorCtr="0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7651" name="文本占位符 27650"/>
          <p:cNvSpPr>
            <a:spLocks noGrp="1" noRot="1"/>
          </p:cNvSpPr>
          <p:nvPr>
            <p:ph type="body" idx="1"/>
          </p:nvPr>
        </p:nvSpPr>
        <p:spPr>
          <a:xfrm>
            <a:off x="401320" y="878840"/>
            <a:ext cx="7599680" cy="4836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335" b="1" dirty="0">
                <a:sym typeface="+mn-ea"/>
              </a:rPr>
              <a:t>2.2 </a:t>
            </a:r>
            <a:r>
              <a:rPr lang="zh-CN" altLang="en-US" sz="2335" b="1" dirty="0">
                <a:sym typeface="+mn-ea"/>
              </a:rPr>
              <a:t>译成中文的被动句</a:t>
            </a:r>
            <a:endParaRPr lang="zh-CN" altLang="en-US" sz="2335" b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/>
              <a:t>有些英语被动结构不宜转译成汉语主动句式的，就可带着这些被动标记</a:t>
            </a:r>
            <a:r>
              <a:rPr lang="en-US" altLang="zh-CN" sz="2335" dirty="0"/>
              <a:t>——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即译文中仍保留“被”字，或者根据行文需要将“被”替换成“受到”、“遭到”等词，表示被动含义。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en-US" sz="2335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foreign policy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 supported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the people all over the world.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译文：我们的外交政策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受到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全世界人民的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支持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38455" y="480695"/>
            <a:ext cx="806577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502285"/>
            <a:ext cx="8538210" cy="460692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+mn-ea"/>
              </a:rPr>
              <a:t>2.3 </a:t>
            </a:r>
            <a:r>
              <a:rPr lang="en-US" altLang="zh-CN" sz="2800" b="1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</a:t>
            </a:r>
            <a:r>
              <a:rPr lang="zh-CN" altLang="en-US" sz="2800" b="1" dirty="0">
                <a:sym typeface="+mn-ea"/>
              </a:rPr>
              <a:t>做形式主语的被动语态句型的习惯译法</a:t>
            </a:r>
            <a:r>
              <a:rPr lang="en-US" altLang="zh-CN" sz="2800" b="1" dirty="0">
                <a:latin typeface="Helvetica"/>
                <a:sym typeface="+mn-ea"/>
              </a:rPr>
              <a:t> </a:t>
            </a:r>
            <a:endParaRPr lang="en-US" altLang="zh-CN" sz="2800" b="1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英语中很多句式由于被广泛使用而成为了固定句式，有了固定的意思和翻译方法，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be v-ed that …</a:t>
            </a:r>
            <a:r>
              <a:rPr lang="en-US" altLang="zh-CN" sz="2400" dirty="0">
                <a:solidFill>
                  <a:srgbClr val="FF0000"/>
                </a:solidFill>
                <a:latin typeface="Helvetica"/>
                <a:sym typeface="+mn-ea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就是其中之一。在这个结构中，</a:t>
            </a:r>
            <a:r>
              <a:rPr lang="en-US" altLang="zh-CN" sz="2400" b="1" dirty="0">
                <a:solidFill>
                  <a:srgbClr val="FF0000"/>
                </a:solidFill>
                <a:latin typeface="Helvetica"/>
                <a:sym typeface="+mn-ea"/>
              </a:rPr>
              <a:t>it</a:t>
            </a:r>
            <a:r>
              <a:rPr lang="en-US" altLang="zh-CN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是形式主语，而真正的主语是</a:t>
            </a:r>
            <a:r>
              <a:rPr lang="en-US" altLang="zh-CN" sz="2400" b="1" dirty="0">
                <a:solidFill>
                  <a:srgbClr val="FF0000"/>
                </a:solidFill>
                <a:latin typeface="Helvetica"/>
                <a:sym typeface="+mn-ea"/>
              </a:rPr>
              <a:t>that 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引导的从句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r>
              <a:rPr lang="zh-CN" altLang="en-US" sz="2335" dirty="0">
                <a:sym typeface="+mn-ea"/>
              </a:rPr>
              <a:t>在译成中文时，往往有以下几种处理方法：</a:t>
            </a:r>
            <a:endParaRPr lang="zh-CN" altLang="en-US" sz="2335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b="1" dirty="0">
                <a:latin typeface="Calibri" panose="020F0502020204030204" pitchFamily="34" charset="0"/>
                <a:sym typeface="+mn-ea"/>
              </a:rPr>
              <a:t>①</a:t>
            </a:r>
            <a:r>
              <a:rPr lang="en-US" altLang="zh-CN" sz="2335" b="1" dirty="0"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335" b="1" dirty="0">
                <a:sym typeface="+mn-ea"/>
              </a:rPr>
              <a:t>变成主动句，不加主语</a:t>
            </a:r>
            <a:r>
              <a:rPr lang="zh-CN" altLang="en-US" sz="2335" b="1" dirty="0">
                <a:latin typeface="华文楷体" pitchFamily="2" charset="-122"/>
                <a:ea typeface="华文楷体" pitchFamily="2" charset="-122"/>
                <a:sym typeface="+mn-ea"/>
              </a:rPr>
              <a:t>；译成“据</a:t>
            </a:r>
            <a:r>
              <a:rPr lang="en-US" altLang="zh-CN" sz="2335" b="1" dirty="0">
                <a:latin typeface="华文楷体" pitchFamily="2" charset="-122"/>
                <a:ea typeface="华文楷体" pitchFamily="2" charset="-122"/>
                <a:sym typeface="+mn-ea"/>
              </a:rPr>
              <a:t>……”</a:t>
            </a:r>
            <a:endParaRPr lang="zh-CN" altLang="en-US" sz="2335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en-US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said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据说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reported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据报道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announced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据宣布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pitchFamily="34" charset="0"/>
                <a:sym typeface="+mn-ea"/>
              </a:rPr>
              <a:t>②</a:t>
            </a:r>
            <a:r>
              <a:rPr lang="en-US" altLang="zh-CN" b="1" dirty="0"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变成主动句，不加主语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09295"/>
            <a:ext cx="8229600" cy="439610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must be stressed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必须强调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can be clearly seen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可以清楚地看到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was so decided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就此决定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has been proved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业已证明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436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有些表达在翻译时不宜译作“据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，这时可以添加主语“人们”或“有人”，译为“人们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，“有人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或“大家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例如：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believed that … 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大家相信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thought that …</a:t>
            </a:r>
            <a:r>
              <a:rPr lang="en-US" altLang="zh-CN" sz="2400" dirty="0">
                <a:latin typeface="Helvetica"/>
                <a:sym typeface="+mn-ea"/>
              </a:rPr>
              <a:t>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大家认为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generally accepted /agreed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人们普遍认为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claimed that … 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有人主张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43865" y="480695"/>
            <a:ext cx="759269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81965"/>
            <a:ext cx="8538210" cy="462724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found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大家发现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pointed out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有人指出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known that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众所周知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generally considered that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endParaRPr lang="en-US" altLang="zh-CN" sz="2400" dirty="0">
              <a:solidFill>
                <a:schemeClr val="tx1"/>
              </a:solidFill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大家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普遍认为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understood that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endParaRPr lang="en-US" altLang="zh-CN" sz="2400" dirty="0">
              <a:solidFill>
                <a:schemeClr val="tx1"/>
              </a:solidFill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大家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明白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210820" y="480695"/>
            <a:ext cx="782574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被动语态的翻译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真题示例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302895" y="1177290"/>
            <a:ext cx="8538210" cy="3931920"/>
          </a:xfrm>
        </p:spPr>
        <p:txBody>
          <a:bodyPr vert="horz" wrap="square" lIns="76199" tIns="38099" rIns="76199" bIns="38099" anchor="t" anchorCtr="0"/>
          <a:lstStyle/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 Our lives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would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be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remarkably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limited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without language.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参考译文：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如果没有语言</a:t>
            </a: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我们的生活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将受到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极大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的限制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。</a:t>
            </a:r>
            <a:r>
              <a:rPr lang="en-US" altLang="zh-CN" sz="2800" b="1" dirty="0">
                <a:latin typeface="Comic Sans MS" panose="030F0702030302020204" pitchFamily="66" charset="0"/>
                <a:sym typeface="+mn-ea"/>
              </a:rPr>
              <a:t>(2022)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2.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The rules specify how words 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are ordered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to form sentences.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  <a:sym typeface="+mn-ea"/>
              </a:rPr>
              <a:t>(2022)</a:t>
            </a:r>
            <a:endParaRPr lang="zh-CN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规则规定词语如何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排序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以形成句子。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</a:t>
            </a:r>
            <a:endParaRPr lang="en-US" altLang="zh-CN" sz="2335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365125"/>
            <a:ext cx="7645400" cy="100139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4000" b="1" dirty="0">
                <a:sym typeface="+mn-ea"/>
              </a:rPr>
              <a:t> </a:t>
            </a:r>
            <a:r>
              <a:rPr lang="zh-CN" altLang="en-US" sz="4000" b="1" dirty="0">
                <a:sym typeface="+mn-ea"/>
              </a:rPr>
              <a:t>翻译技巧（一）</a:t>
            </a:r>
            <a:br>
              <a:rPr lang="zh-CN" altLang="en-US" sz="4000" b="1" dirty="0">
                <a:sym typeface="+mn-ea"/>
              </a:rPr>
            </a:b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61085"/>
            <a:ext cx="8538210" cy="404812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ea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转译法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1.1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词类转译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1.2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物称主语转译为人称主语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1.3</a:t>
            </a: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反正转换</a:t>
            </a: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法</a:t>
            </a:r>
            <a:endParaRPr lang="zh-CN" altLang="en-US" sz="2400" kern="12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         1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）正说反译</a:t>
            </a:r>
            <a:endParaRPr lang="zh-CN" altLang="en-US" sz="2400" kern="12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         2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）反说正译</a:t>
            </a:r>
            <a:endParaRPr lang="en-US" altLang="zh-CN" sz="2400" noProof="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增译法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2.1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增加无其形但有其义的词</a:t>
            </a:r>
            <a:endParaRPr lang="en-US" altLang="zh-CN" sz="2400" kern="0" dirty="0">
              <a:solidFill>
                <a:schemeClr val="tx1"/>
              </a:solidFill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2.2 </a:t>
            </a:r>
            <a:r>
              <a:rPr lang="zh-CN" altLang="zh-CN" sz="2400" dirty="0">
                <a:latin typeface="+mn-ea"/>
                <a:cs typeface="微软雅黑" panose="020B0503020204020204" pitchFamily="34" charset="-122"/>
                <a:sym typeface="+mn-ea"/>
              </a:rPr>
              <a:t>增加表示逻辑关系的词</a:t>
            </a: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400" dirty="0">
                <a:latin typeface="+mn-ea"/>
                <a:sym typeface="+mn-ea"/>
              </a:rPr>
              <a:t>   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sym typeface="+mn-ea"/>
              </a:rPr>
              <a:t>3. </a:t>
            </a:r>
            <a:r>
              <a:rPr lang="zh-CN" altLang="en-US" sz="2400" dirty="0">
                <a:latin typeface="+mn-ea"/>
                <a:sym typeface="+mn-ea"/>
              </a:rPr>
              <a:t>省译法</a:t>
            </a:r>
            <a:endParaRPr lang="zh-CN" altLang="en-US" sz="2400" dirty="0">
              <a:latin typeface="+mn-ea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sz="3200" b="1"/>
              <a:t>3.</a:t>
            </a:r>
            <a:r>
              <a:rPr lang="zh-CN" altLang="en-US" sz="3200" b="1" dirty="0"/>
              <a:t>合译法</a:t>
            </a:r>
            <a:endParaRPr lang="zh-CN" altLang="en-US" sz="3200" b="1"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xfrm>
            <a:off x="285750" y="997585"/>
            <a:ext cx="8602980" cy="377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/>
              <a:t>合译是将原文的两个或几个分开叙述的意思或层次合并重组，如将</a:t>
            </a:r>
            <a:r>
              <a:rPr lang="zh-CN" altLang="en-US" sz="2400" dirty="0">
                <a:solidFill>
                  <a:srgbClr val="FF0000"/>
                </a:solidFill>
              </a:rPr>
              <a:t>两个分句合译为一个简单句</a:t>
            </a:r>
            <a:r>
              <a:rPr lang="zh-CN" altLang="en-US" sz="2400" dirty="0"/>
              <a:t>，或</a:t>
            </a:r>
            <a:r>
              <a:rPr lang="zh-CN" altLang="en-US" sz="2400" dirty="0">
                <a:solidFill>
                  <a:srgbClr val="FF0000"/>
                </a:solidFill>
              </a:rPr>
              <a:t>两个简单句合译成一个复合句</a:t>
            </a:r>
            <a:r>
              <a:rPr lang="zh-CN" altLang="en-US" sz="2400" dirty="0"/>
              <a:t>等， 使全句的结构更加</a:t>
            </a:r>
            <a:r>
              <a:rPr lang="zh-CN" altLang="en-US" sz="2400" dirty="0">
                <a:solidFill>
                  <a:srgbClr val="FF0000"/>
                </a:solidFill>
              </a:rPr>
              <a:t>紧凑</a:t>
            </a:r>
            <a:r>
              <a:rPr lang="zh-CN" altLang="en-US" sz="2400" dirty="0"/>
              <a:t>，语气更加</a:t>
            </a:r>
            <a:r>
              <a:rPr lang="zh-CN" altLang="en-US" sz="2400" dirty="0">
                <a:solidFill>
                  <a:srgbClr val="FF0000"/>
                </a:solidFill>
              </a:rPr>
              <a:t>通顺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例如：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 has been ill for many years. He died in loneliness finally.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：他病了很多年。他最终在孤独中死去。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 他生病多年后孤独的死去。</a:t>
            </a:r>
            <a:endParaRPr lang="zh-CN" altLang="en-US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 came back to his hometown. He has left it for quite many years.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：他回到了他的故乡。他离开它已经很多年了。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70C0"/>
                </a:solidFill>
                <a:sym typeface="+mn-ea"/>
              </a:rPr>
              <a:t>译文</a:t>
            </a:r>
            <a:r>
              <a:rPr lang="en-US" altLang="zh-CN" dirty="0">
                <a:solidFill>
                  <a:srgbClr val="0070C0"/>
                </a:solidFill>
                <a:sym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：</a:t>
            </a:r>
            <a:r>
              <a:rPr lang="zh-CN" altLang="en-US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他回到了阔别已久的故乡。</a:t>
            </a:r>
            <a:endParaRPr lang="zh-CN" altLang="en-US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/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合译法</a:t>
            </a:r>
            <a:r>
              <a:rPr lang="en-US" altLang="zh-CN"/>
              <a:t> </a:t>
            </a:r>
            <a:r>
              <a:rPr lang="zh-CN" altLang="en-US"/>
              <a:t>真题示例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40130"/>
            <a:ext cx="8229600" cy="4065270"/>
          </a:xfrm>
        </p:spPr>
        <p:txBody>
          <a:bodyPr/>
          <a:lstStyle/>
          <a:p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At its core, creative thinking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 is intentionally gaining new insights and different ideas through existing information.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(2022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年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400"/>
              <a:t>参考译文：</a:t>
            </a:r>
            <a:r>
              <a:rPr lang="zh-CN" altLang="en-US" sz="2400">
                <a:solidFill>
                  <a:srgbClr val="FF0000"/>
                </a:solidFill>
              </a:rPr>
              <a:t>创造性思维的核心</a:t>
            </a:r>
            <a:r>
              <a:rPr lang="zh-CN" altLang="en-US" sz="2400"/>
              <a:t>是有意地通过现有信息获得新的见解和不同的想法。</a:t>
            </a:r>
            <a:endParaRPr lang="zh-CN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lang="en-US" sz="3200" b="1" dirty="0">
                <a:latin typeface="Comic Sans MS" panose="030F0702030302020204" pitchFamily="66" charset="0"/>
                <a:sym typeface="+mn-ea"/>
              </a:rPr>
              <a:t>4. </a:t>
            </a:r>
            <a:r>
              <a:rPr lang="zh-CN" altLang="zh-CN" sz="3200" b="1" dirty="0">
                <a:latin typeface="华文楷体" pitchFamily="2" charset="-122"/>
                <a:ea typeface="华文楷体" pitchFamily="2" charset="-122"/>
                <a:sym typeface="+mn-ea"/>
              </a:rPr>
              <a:t>拆译法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9985"/>
            <a:ext cx="8229600" cy="39554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英语强调形合，往往通过连接手段和形态的变化，把众多修饰成分或从句连接起来表达句子的逻辑关系。而汉语重意合，主要用小句的串联和意义的连贯来组建句子。</a:t>
            </a:r>
            <a:endParaRPr lang="zh-CN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因此</a:t>
            </a:r>
            <a:r>
              <a:rPr lang="zh-CN" altLang="zh-CN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英译汉时常采用拆译法，即将英语原文的一部分拆分出来，译成分句或独立的句子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拆译法可用于分句拆译、短语拆译和单词拆译。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25" y="238125"/>
            <a:ext cx="8397875" cy="4867275"/>
          </a:xfrm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4.1 </a:t>
            </a:r>
            <a:r>
              <a:rPr lang="zh-CN" altLang="zh-CN" sz="24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分句拆译</a:t>
            </a:r>
            <a:endParaRPr lang="zh-CN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eaLnBrk="0" hangingPunct="0"/>
            <a:r>
              <a:rPr lang="zh-CN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英语中的长句往往是结构较为复杂的复合句，包含若干个分句，分句之间以关联词连接。</a:t>
            </a:r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在译成汉语时，可使用拆译法，将从句拆分出来，译成单句</a:t>
            </a:r>
            <a:r>
              <a:rPr lang="zh-CN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例如：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Bright sunshine flooded the street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where a group of boys </a:t>
            </a:r>
            <a:r>
              <a:rPr lang="en-US" altLang="zh-CN" sz="2400" u="sng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Sunday clothes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were playing ball.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译文：大街上阳光灿烂。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一群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穿着假日服装的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孩子正在街上玩球。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2)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a familiar fact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that nothing in nature will either start or stop moving of itself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自然界任何物体的运动都不会自行开始或自行停止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，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这是人所共知的事实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 eaLnBrk="0" hangingPunct="0">
              <a:buNone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25" y="238125"/>
            <a:ext cx="8397875" cy="4867275"/>
          </a:xfrm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4.2 </a:t>
            </a:r>
            <a:r>
              <a:rPr lang="zh-CN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短语拆译</a:t>
            </a:r>
            <a:endParaRPr lang="zh-CN" altLang="zh-CN" sz="2400" b="1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短语拆译是指把原文中一个短语译成句子</a:t>
            </a:r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</a:t>
            </a:r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使原文的一个句子分译成两个或两个以上的句子</a:t>
            </a:r>
            <a:r>
              <a:rPr lang="zh-CN" sz="240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1) That question is too hard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for me to answer</a:t>
            </a: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 dirty="0">
              <a:latin typeface="Comic Sans MS" panose="030F0702030302020204" pitchFamily="66" charset="0"/>
              <a:ea typeface="华文仿宋" panose="02010600040101010101" pitchFamily="2" charset="-122"/>
              <a:cs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那个问题太难了，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我回答不了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Increased cooperation with China is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the interests of the United States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zh-CN" altLang="en-US" sz="2400"/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>
                <a:sym typeface="+mn-ea"/>
              </a:rPr>
              <a:t>译文：同中国加强合作，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符合美国的利益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sz="3200" dirty="0">
                <a:latin typeface="Comic Sans MS" panose="030F0702030302020204" pitchFamily="66" charset="0"/>
                <a:sym typeface="+mn-ea"/>
              </a:rPr>
              <a:t> 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61975"/>
            <a:ext cx="8229600" cy="4543425"/>
          </a:xfrm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4.3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单词拆译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单词拆译就是把原文中的单词拆译成单句，从而避免译文生硬晦涩。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Julia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vainly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asked each of her neighbors in turn to tell her what John had said.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茱莉亚逐个向旁边的人打听加约翰刚才说了些什么，</a:t>
            </a:r>
            <a:r>
              <a:rPr lang="zh-CN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却没有问出个所以然来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2)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They </a:t>
            </a:r>
            <a:r>
              <a:rPr lang="en-US" altLang="zh-CN" sz="2400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relentlessly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tear at the flowers they see.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译文：他们见花就摘，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毫不爱惜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 eaLnBrk="0" hangingPunct="0">
              <a:buNone/>
            </a:pP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01320" y="480695"/>
            <a:ext cx="763524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335" b="1" dirty="0">
                <a:latin typeface="Comic Sans MS" panose="030F0702030302020204" pitchFamily="66" charset="0"/>
              </a:rPr>
              <a:t>拆译</a:t>
            </a:r>
            <a:r>
              <a:rPr lang="en-US" altLang="zh-CN" sz="3335" b="1" dirty="0">
                <a:latin typeface="Comic Sans MS" panose="030F0702030302020204" pitchFamily="66" charset="0"/>
              </a:rPr>
              <a:t>  </a:t>
            </a:r>
            <a:r>
              <a:rPr lang="zh-CN" altLang="en-US" sz="3200" b="1" dirty="0">
                <a:latin typeface="Comic Sans MS" panose="030F0702030302020204" pitchFamily="66" charset="0"/>
              </a:rPr>
              <a:t>真题示例：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91565"/>
            <a:ext cx="8538210" cy="401764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 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According to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Harley, it is a system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of symbols and</a:t>
            </a:r>
            <a:r>
              <a:rPr lang="en-US" altLang="zh-CN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rules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that enable us to communicate.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400" dirty="0"/>
              <a:t>(2021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参考译文：哈雷</a:t>
            </a:r>
            <a:r>
              <a:rPr lang="zh-CN" altLang="en-US" sz="2400" dirty="0">
                <a:solidFill>
                  <a:srgbClr val="FF0000"/>
                </a:solidFill>
              </a:rPr>
              <a:t>认为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/>
              <a:t>它是一个</a:t>
            </a:r>
            <a:r>
              <a:rPr lang="zh-CN" altLang="en-US" sz="2400" dirty="0">
                <a:solidFill>
                  <a:srgbClr val="0070C0"/>
                </a:solidFill>
              </a:rPr>
              <a:t>由符号和规则构成的</a:t>
            </a:r>
            <a:r>
              <a:rPr lang="zh-CN" altLang="en-US" sz="2400" dirty="0"/>
              <a:t>系统，</a:t>
            </a:r>
            <a:r>
              <a:rPr lang="zh-CN" altLang="en-US" sz="2400" dirty="0">
                <a:solidFill>
                  <a:srgbClr val="FF0000"/>
                </a:solidFill>
              </a:rPr>
              <a:t>使我们能够进行交流。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2.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Our lives would be 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remarkably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limited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without language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en-US" altLang="zh-CN" sz="2400" dirty="0">
                <a:sym typeface="+mn-ea"/>
              </a:rPr>
              <a:t>2021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参考译文：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如果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没有语言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，我们的生活将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受到</a:t>
            </a:r>
            <a:r>
              <a:rPr lang="en-US" altLang="zh-CN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极大的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限制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                         </a:t>
            </a:r>
            <a:r>
              <a:rPr lang="zh-CN" altLang="en-US" sz="3600" b="1"/>
              <a:t>小</a:t>
            </a:r>
            <a:r>
              <a:rPr lang="en-US" altLang="zh-CN" sz="3600" b="1"/>
              <a:t>   </a:t>
            </a:r>
            <a:r>
              <a:rPr lang="zh-CN" altLang="en-US" sz="3600" b="1"/>
              <a:t>结</a:t>
            </a: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2335"/>
            <a:ext cx="8229600" cy="42030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1.1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1.2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后置法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1.3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1.4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）译成表“原因”的状语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译成表“结果”的状语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3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译成表“让步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4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译成表“条件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）译成表“目的”的状语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0820"/>
            <a:ext cx="8229600" cy="48945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被动语态的翻译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2.1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译为中文的主动句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保留原文主语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②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将原文主语译成宾语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把原文句中的一部分转译成主语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有时原句中的宾语也可转译成主语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把施动者译成主语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⑥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译成无主句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ym typeface="+mn-ea"/>
              </a:rPr>
              <a:t>   2.2 </a:t>
            </a:r>
            <a:r>
              <a:rPr lang="zh-CN" altLang="en-US" sz="2400" dirty="0">
                <a:sym typeface="+mn-ea"/>
              </a:rPr>
              <a:t>译为中文的被动句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2.3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It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做形式主语的被动语态句型的习惯译法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合译法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拆译法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sz="3200" b="1" dirty="0"/>
              <a:t>英汉翻译的基本步骤</a:t>
            </a:r>
            <a:endParaRPr lang="zh-CN" altLang="en-US" sz="3200" b="1"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507365" y="901700"/>
            <a:ext cx="7807325" cy="410718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 dirty="0">
                <a:solidFill>
                  <a:srgbClr val="0070C0"/>
                </a:solidFill>
              </a:rPr>
              <a:t>通读并透彻理解原文。</a:t>
            </a:r>
            <a:r>
              <a:rPr lang="zh-CN" altLang="en-US" dirty="0">
                <a:solidFill>
                  <a:schemeClr val="tx1"/>
                </a:solidFill>
              </a:rPr>
              <a:t>翻译之前仔细研读原文，解决好“翻译什么”的问题。边读边琢磨，确切理解原文所述事物本身的含义与之相关的外延联想，如原句的中心意思是什么，有没有褒贬义或寓意，对其中的修饰语的把握等。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2. </a:t>
            </a:r>
            <a:r>
              <a:rPr lang="zh-CN" altLang="en-US" dirty="0">
                <a:solidFill>
                  <a:srgbClr val="0070C0"/>
                </a:solidFill>
              </a:rPr>
              <a:t>组织语言。</a:t>
            </a:r>
            <a:r>
              <a:rPr lang="zh-CN" altLang="en-US" dirty="0">
                <a:solidFill>
                  <a:schemeClr val="tx1"/>
                </a:solidFill>
              </a:rPr>
              <a:t>要根据上下文的语境选择适当的词汇和表达手段。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表达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 要从内容和语言两方面来考虑译文，尤其注意不能扭曲原意，不能错译或漏译。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4.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审校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。这是英汉翻译过程中必不可少的环节。将自己的译文与原文进行对照，看看译文是否忠实于原文，是否通顺易懂，是否符合汉语规范。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178560" y="480695"/>
            <a:ext cx="685800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4000" dirty="0">
                <a:sym typeface="+mn-ea"/>
              </a:rPr>
              <a:t>翻译技巧（二）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406525"/>
            <a:ext cx="8538210" cy="370268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被动语态的翻译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合译法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拆译法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9050" y="0"/>
            <a:ext cx="9144000" cy="57156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3203848" y="625252"/>
            <a:ext cx="2396827" cy="2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矩形 47"/>
          <p:cNvSpPr>
            <a:spLocks noChangeArrowheads="1"/>
          </p:cNvSpPr>
          <p:nvPr/>
        </p:nvSpPr>
        <p:spPr bwMode="auto">
          <a:xfrm>
            <a:off x="1763688" y="2869500"/>
            <a:ext cx="5040238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4" rIns="68571" bIns="34284">
            <a:spAutoFit/>
          </a:bodyPr>
          <a:lstStyle/>
          <a:p>
            <a:pPr algn="just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谢 谢 大 家！</a:t>
            </a:r>
            <a:endParaRPr lang="en-US" altLang="zh-CN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文本占位符 129026"/>
          <p:cNvSpPr>
            <a:spLocks noGrp="1"/>
          </p:cNvSpPr>
          <p:nvPr>
            <p:ph type="body" idx="1"/>
          </p:nvPr>
        </p:nvSpPr>
        <p:spPr>
          <a:xfrm>
            <a:off x="205105" y="396875"/>
            <a:ext cx="8793480" cy="46856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定语从句，是指一类由关系词引导的从句，因为这类从句的句法功能多是做定语，所以被称为定语从句。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定语从句分为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限制性定语从句和非限制性定语从句。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限制性定语</a:t>
            </a:r>
            <a:r>
              <a:rPr lang="zh-CN" altLang="en-US" sz="2400" b="1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从句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起限定作用，修饰特定的名词或名词短语；限制性定语从句是先行词不可缺少的部分，去掉它主句意思往往不明确。例如：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This is the cat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that killed the rat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　　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译文：这就是那只捕杀了老鼠的猫。　　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2) This is the house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which we bought last month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. 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这是我们上个月买的那幢房子。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 </a:t>
            </a: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226695" y="230505"/>
            <a:ext cx="7813040" cy="49504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非限制性定语从句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是先行词的附加说明，去掉了也不会影响主句的意思，它与主句之间通常用逗号分开 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The house,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we bought last month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is very nice.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译文：这幢房子很漂亮，是我们上个月买的。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2) 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The government,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which promises to cut taxes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, will be popular.</a:t>
            </a: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</a:rPr>
              <a:t>承诺减税的政府将会受到欢迎。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473075" y="412750"/>
            <a:ext cx="8054975" cy="5302250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zh-CN" sz="23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1.1</a:t>
            </a:r>
            <a:r>
              <a:rPr lang="zh-CN" altLang="en-US" sz="23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</a:t>
            </a:r>
            <a:endParaRPr lang="zh-CN" altLang="en-US" sz="2335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把英语原文的定语从句翻译成带“的”的定语词组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放置于被修饰的词之前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将英语原文的复合句翻译成汉语的简单句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这种方法</a:t>
            </a:r>
            <a:r>
              <a:rPr lang="zh-CN" altLang="en-US" sz="2335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一般用于限制性定语从句比较短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的情况。</a:t>
            </a: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335" dirty="0">
                <a:latin typeface="Comic Sans MS" panose="030F0702030302020204" pitchFamily="66" charset="0"/>
                <a:ea typeface="楷体_GB2312" pitchFamily="49" charset="-122"/>
                <a:cs typeface="Comic Sans MS" panose="030F0702030302020204" pitchFamily="66" charset="0"/>
              </a:rPr>
              <a:t>1) </a:t>
            </a:r>
            <a:r>
              <a:rPr lang="en-US" altLang="zh-CN" sz="2335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The people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335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worked for him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lived in mortal fear of him. </a:t>
            </a:r>
            <a:endParaRPr lang="en-US" altLang="zh-CN" sz="2335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buClr>
                <a:srgbClr val="008000"/>
              </a:buClr>
            </a:pP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335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在他手下工作的</a:t>
            </a:r>
            <a:r>
              <a:rPr lang="zh-CN" altLang="en-US" sz="2335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人对他怕得要死</a:t>
            </a:r>
            <a:r>
              <a:rPr lang="zh-CN" altLang="en-US" sz="2335" dirty="0">
                <a:solidFill>
                  <a:srgbClr val="0066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335" dirty="0">
              <a:solidFill>
                <a:srgbClr val="0066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He </a:t>
            </a:r>
            <a:r>
              <a:rPr lang="en-US" altLang="zh-CN" sz="2335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has never tasted what is bitter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does not know </a:t>
            </a: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what is sweet.</a:t>
            </a:r>
            <a:endParaRPr lang="en-US" altLang="zh-CN" sz="2335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en-US" altLang="zh-CN" sz="2335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没有吃过苦的</a:t>
            </a: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人不知道什么是甜。</a:t>
            </a:r>
            <a:endParaRPr lang="en-US" altLang="zh-CN" sz="2335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Clr>
                <a:srgbClr val="008000"/>
              </a:buClr>
            </a:pP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V="1">
            <a:off x="457200" y="203835"/>
            <a:ext cx="8229600" cy="762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273685"/>
            <a:ext cx="8229600" cy="4949190"/>
          </a:xfrm>
        </p:spPr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一些较短的具有描述性的非限制性定语从句也可采用前置法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但没有限制性定语从句使用得普遍。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例如：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1) The sun,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which had hidden all day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, now came out in all its splendor. 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那个整天躲在云层里的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太阳，现在又光芒四射地露面了。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But </a:t>
            </a:r>
            <a:r>
              <a:rPr lang="en-US" altLang="zh-CN" sz="2400" err="1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Miggle’s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laugh,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which was very infectious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, broke the silence. 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但密格尔的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富有感染力的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笑声打破了静默。</a:t>
            </a:r>
            <a:endParaRPr lang="en-US" altLang="zh-CN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226695" y="230505"/>
            <a:ext cx="8327390" cy="49504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前置法也适用于其他形式的后置定语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真题示例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Creative thinking may feel like a superpower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reserved only for a creative person.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(2022)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创造性思维可能感觉像是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只有具有创造性的人才拥有的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一种超能力。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2) 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Personality is the pattern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of thoughts, feelings and behaviors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 </a:t>
            </a:r>
            <a:r>
              <a:rPr lang="zh-CN" altLang="en-US" sz="2400" u="sng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unique to a person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.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 (2020)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个性是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一个人特有的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思维、感觉和行为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模式。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3)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They found that noise pollution is not good for people and it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’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 even worse for animals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with more sensitive ears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(2018)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他们发现噪声污染对人类有害，对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听觉更灵敏的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动物危害更大。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4787.500787401575,&quot;width&quot;:4887.499212598425}"/>
</p:tagLst>
</file>

<file path=ppt/tags/tag2.xml><?xml version="1.0" encoding="utf-8"?>
<p:tagLst xmlns:p="http://schemas.openxmlformats.org/presentationml/2006/main">
  <p:tag name="KSO_WPP_MARK_KEY" val="9861e0c3-1282-4526-a045-26fb6c2ddf92"/>
  <p:tag name="COMMONDATA" val="eyJoZGlkIjoiMmM4MWFlMWMyODU0N2U2NDI5NDUwM2FiZjk1NzIzMTYifQ=="/>
</p:tagLst>
</file>

<file path=ppt/theme/theme1.xml><?xml version="1.0" encoding="utf-8"?>
<a:theme xmlns:a="http://schemas.openxmlformats.org/drawingml/2006/main" name="岁寒三友-竹PPT模板">
  <a:themeElements>
    <a:clrScheme name="岁寒三友-竹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岁寒三友-竹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岁寒三友-竹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8829</Words>
  <Application>WPS 演示</Application>
  <PresentationFormat>全屏显示(16:10)</PresentationFormat>
  <Paragraphs>428</Paragraphs>
  <Slides>40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微软雅黑 Light</vt:lpstr>
      <vt:lpstr>华文隶书</vt:lpstr>
      <vt:lpstr>楷体</vt:lpstr>
      <vt:lpstr>Comic Sans MS</vt:lpstr>
      <vt:lpstr>Times New Roman</vt:lpstr>
      <vt:lpstr>华文楷体</vt:lpstr>
      <vt:lpstr>楷体_GB2312</vt:lpstr>
      <vt:lpstr>新宋体</vt:lpstr>
      <vt:lpstr>Arial Unicode MS</vt:lpstr>
      <vt:lpstr>Helvetica</vt:lpstr>
      <vt:lpstr>华文仿宋</vt:lpstr>
      <vt:lpstr>仿宋</vt:lpstr>
      <vt:lpstr>岁寒三友-竹PPT模板</vt:lpstr>
      <vt:lpstr>第一PPT，www.1ppt.com</vt:lpstr>
      <vt:lpstr>PowerPoint 演示文稿</vt:lpstr>
      <vt:lpstr> </vt:lpstr>
      <vt:lpstr>  翻译技巧（一） </vt:lpstr>
      <vt:lpstr> 翻译技巧（二）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1.2 后置法</vt:lpstr>
      <vt:lpstr>PowerPoint 演示文稿</vt:lpstr>
      <vt:lpstr>1.3 融合法</vt:lpstr>
      <vt:lpstr>PowerPoint 演示文稿</vt:lpstr>
      <vt:lpstr>1.4 译成状语</vt:lpstr>
      <vt:lpstr>PowerPoint 演示文稿</vt:lpstr>
      <vt:lpstr>PowerPoint 演示文稿</vt:lpstr>
      <vt:lpstr>定语从句翻译 真题示例</vt:lpstr>
      <vt:lpstr> 2. 被动语态的翻译</vt:lpstr>
      <vt:lpstr>PowerPoint 演示文稿</vt:lpstr>
      <vt:lpstr> </vt:lpstr>
      <vt:lpstr> </vt:lpstr>
      <vt:lpstr> </vt:lpstr>
      <vt:lpstr>  </vt:lpstr>
      <vt:lpstr>PowerPoint 演示文稿</vt:lpstr>
      <vt:lpstr> </vt:lpstr>
      <vt:lpstr>② 变成主动句，不加主语</vt:lpstr>
      <vt:lpstr>PowerPoint 演示文稿</vt:lpstr>
      <vt:lpstr> </vt:lpstr>
      <vt:lpstr>被动语态的翻译 真题示例</vt:lpstr>
      <vt:lpstr>3.合译法</vt:lpstr>
      <vt:lpstr>合译法 真题示例</vt:lpstr>
      <vt:lpstr>4. 拆译法</vt:lpstr>
      <vt:lpstr>PowerPoint 演示文稿</vt:lpstr>
      <vt:lpstr>PowerPoint 演示文稿</vt:lpstr>
      <vt:lpstr> </vt:lpstr>
      <vt:lpstr> 拆译  真题示例：</vt:lpstr>
      <vt:lpstr>                                    小   结</vt:lpstr>
      <vt:lpstr>PowerPoint 演示文稿</vt:lpstr>
      <vt:lpstr>英汉翻译的基本步骤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windflower</cp:lastModifiedBy>
  <cp:revision>312</cp:revision>
  <dcterms:created xsi:type="dcterms:W3CDTF">2013-01-25T01:44:00Z</dcterms:created>
  <dcterms:modified xsi:type="dcterms:W3CDTF">2025-04-19T12:50:54Z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0B92FD1F9A93467689D785D2DF6D60F2_13</vt:lpwstr>
  </property>
</Properties>
</file>