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1507" r:id="rId4"/>
    <p:sldId id="2291" r:id="rId6"/>
    <p:sldId id="2324" r:id="rId7"/>
    <p:sldId id="2325" r:id="rId8"/>
    <p:sldId id="2326" r:id="rId9"/>
    <p:sldId id="2327" r:id="rId10"/>
    <p:sldId id="2328" r:id="rId11"/>
    <p:sldId id="2330" r:id="rId12"/>
    <p:sldId id="2329" r:id="rId13"/>
    <p:sldId id="2157" r:id="rId14"/>
    <p:sldId id="2254" r:id="rId15"/>
    <p:sldId id="1623" r:id="rId16"/>
    <p:sldId id="1670" r:id="rId17"/>
    <p:sldId id="1803" r:id="rId18"/>
    <p:sldId id="2322" r:id="rId19"/>
    <p:sldId id="1814" r:id="rId20"/>
    <p:sldId id="2331" r:id="rId21"/>
    <p:sldId id="2332" r:id="rId22"/>
    <p:sldId id="1673" r:id="rId23"/>
    <p:sldId id="1674" r:id="rId24"/>
    <p:sldId id="1675" r:id="rId25"/>
    <p:sldId id="1693" r:id="rId26"/>
    <p:sldId id="1960" r:id="rId27"/>
    <p:sldId id="1961" r:id="rId28"/>
    <p:sldId id="1962" r:id="rId29"/>
    <p:sldId id="1969" r:id="rId30"/>
    <p:sldId id="2002" r:id="rId31"/>
    <p:sldId id="1677" r:id="rId32"/>
    <p:sldId id="1750" r:id="rId33"/>
    <p:sldId id="1757" r:id="rId34"/>
    <p:sldId id="1679" r:id="rId35"/>
    <p:sldId id="1695" r:id="rId36"/>
    <p:sldId id="1758" r:id="rId37"/>
    <p:sldId id="1667" r:id="rId38"/>
    <p:sldId id="1692" r:id="rId39"/>
    <p:sldId id="1999" r:id="rId40"/>
    <p:sldId id="2290" r:id="rId41"/>
  </p:sldIdLst>
  <p:sldSz cx="9144000" cy="5715000" type="screen16x10"/>
  <p:notesSz cx="6858000" cy="9144000"/>
  <p:custDataLst>
    <p:tags r:id="rId45"/>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2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129" d="100"/>
          <a:sy n="129" d="100"/>
        </p:scale>
        <p:origin x="-456" y="-96"/>
      </p:cViewPr>
      <p:guideLst>
        <p:guide orient="horz" pos="1800"/>
        <p:guide pos="29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gs" Target="tags/tag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b="0" dirty="0"/>
            </a:fld>
            <a:endParaRPr lang="zh-CN" altLang="en-US" sz="1200" b="0" dirty="0"/>
          </a:p>
        </p:txBody>
      </p:sp>
      <p:sp>
        <p:nvSpPr>
          <p:cNvPr id="25602" name="幻灯片图像占位符 25601"/>
          <p:cNvSpPr>
            <a:spLocks noTextEdit="1"/>
          </p:cNvSpPr>
          <p:nvPr>
            <p:ph type="sldImg"/>
          </p:nvPr>
        </p:nvSpPr>
        <p:spPr/>
      </p:sp>
      <p:sp>
        <p:nvSpPr>
          <p:cNvPr id="25603" name="文本占位符 25602"/>
          <p:cNvSpPr>
            <a:spLocks noGrp="1"/>
          </p:cNvSpPr>
          <p:nvPr>
            <p:ph type="body" idx="1"/>
          </p:nvPr>
        </p:nvSpPr>
        <p:spPr/>
        <p:txBody>
          <a:bodyPr/>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74825"/>
            <a:ext cx="6118225" cy="1011238"/>
          </a:xfrm>
          <a:noFill/>
        </p:spPr>
        <p:txBody>
          <a:bodyPr lIns="91440" tIns="45720" rIns="91440" bIns="45720"/>
          <a:lstStyle>
            <a:lvl1pPr>
              <a:defRPr sz="36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idx="1"/>
          </p:nvPr>
        </p:nvSpPr>
        <p:spPr>
          <a:xfrm>
            <a:off x="685800" y="2930525"/>
            <a:ext cx="6119813" cy="719138"/>
          </a:xfrm>
        </p:spPr>
        <p:txBody>
          <a:bodyPr/>
          <a:lstStyle>
            <a:lvl1pPr marL="0" indent="0">
              <a:buFontTx/>
              <a:buNone/>
              <a:defRPr sz="2800"/>
            </a:lvl1pPr>
          </a:lstStyle>
          <a:p>
            <a:pPr fontAlgn="base"/>
            <a:r>
              <a:rPr lang="zh-CN" strike="noStrike" noProof="1"/>
              <a:t>单击此处编辑母版副标题样式</a:t>
            </a:r>
            <a:endParaRPr lang="zh-CN" strike="noStrike" noProof="1"/>
          </a:p>
        </p:txBody>
      </p:sp>
      <p:sp>
        <p:nvSpPr>
          <p:cNvPr id="7"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47D8F8-C5D5-4EAA-9812-4E183704E1C2}"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p>
            <a:pPr algn="r" fontAlgn="base">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0188"/>
            <a:ext cx="2057400" cy="4875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0188"/>
            <a:ext cx="6019800" cy="4875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511175"/>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30188"/>
            <a:ext cx="8229600" cy="950912"/>
          </a:xfrm>
          <a:prstGeom prst="rect">
            <a:avLst/>
          </a:prstGeom>
          <a:solidFill>
            <a:schemeClr val="bg1">
              <a:alpha val="70195"/>
            </a:schemeClr>
          </a:solidFill>
          <a:ln w="9525">
            <a:noFill/>
          </a:ln>
        </p:spPr>
        <p:txBody>
          <a:bodyPr lIns="90170" tIns="46990" rIns="90170" bIns="46990"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333500"/>
            <a:ext cx="8229600" cy="3771900"/>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02EB56D-9021-4833-8B3B-7879C6935048}"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 Target="slide4.xml"/><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590550" y="1466215"/>
            <a:ext cx="7642225" cy="1417320"/>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600" b="1" dirty="0">
                <a:latin typeface="宋体" panose="02010600030101010101" pitchFamily="2" charset="-122"/>
                <a:cs typeface="宋体" panose="02010600030101010101" pitchFamily="2" charset="-122"/>
                <a:sym typeface="+mn-ea"/>
              </a:rPr>
              <a:t> </a:t>
            </a:r>
            <a:r>
              <a:rPr lang="en-US" altLang="zh-CN" sz="3200" b="1" dirty="0">
                <a:latin typeface="宋体" panose="02010600030101010101" pitchFamily="2" charset="-122"/>
                <a:cs typeface="宋体" panose="02010600030101010101" pitchFamily="2" charset="-122"/>
                <a:sym typeface="+mn-ea"/>
              </a:rPr>
              <a:t>  </a:t>
            </a:r>
            <a:r>
              <a:rPr sz="32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同等学力申请硕士人员英语水平考试</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之三</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教师：</a:t>
            </a:r>
            <a:r>
              <a:rPr lang="zh-CN" altLang="en-US" sz="2400" b="1" dirty="0" smtClean="0">
                <a:solidFill>
                  <a:schemeClr val="accent1">
                    <a:lumMod val="75000"/>
                  </a:schemeClr>
                </a:solidFill>
                <a:latin typeface="楷体" panose="02010609060101010101" charset="-122"/>
                <a:ea typeface="楷体" panose="02010609060101010101" charset="-122"/>
              </a:rPr>
              <a:t>田华平</a:t>
            </a:r>
            <a:endParaRPr lang="zh-CN" altLang="en-US" sz="2400" b="1" dirty="0" smtClean="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nvPicPr>
        <p:blipFill>
          <a:blip r:embed="rId5"/>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0188"/>
            <a:ext cx="8229600" cy="950912"/>
          </a:xfrm>
        </p:spPr>
        <p:txBody>
          <a:bodyPr/>
          <a:lstStyle/>
          <a:p>
            <a:r>
              <a:rPr lang="zh-CN" altLang="en-US" sz="4000" b="1" dirty="0">
                <a:sym typeface="+mn-ea"/>
              </a:rPr>
              <a:t>翻译技巧（一）</a:t>
            </a:r>
            <a:endParaRPr lang="zh-CN" altLang="en-US" sz="4000" b="1"/>
          </a:p>
        </p:txBody>
      </p:sp>
      <p:sp>
        <p:nvSpPr>
          <p:cNvPr id="3" name="内容占位符 2"/>
          <p:cNvSpPr>
            <a:spLocks noGrp="1"/>
          </p:cNvSpPr>
          <p:nvPr>
            <p:ph idx="1"/>
          </p:nvPr>
        </p:nvSpPr>
        <p:spPr>
          <a:xfrm>
            <a:off x="457200" y="969645"/>
            <a:ext cx="8229600" cy="4135755"/>
          </a:xfrm>
        </p:spPr>
        <p:txBody>
          <a:bodyPr/>
          <a:lstStyle/>
          <a:p>
            <a:r>
              <a:rPr lang="zh-CN" altLang="en-US" sz="2800" b="1">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rPr>
              <a:t>引言</a:t>
            </a:r>
            <a:endParaRPr lang="zh-CN" altLang="en-US" sz="2800" b="1">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zh-CN" altLang="en-US" sz="2400">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rPr>
              <a:t>有中文特征的英语叫</a:t>
            </a:r>
            <a:r>
              <a:rPr lang="en-US" altLang="zh-CN" sz="2400">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b="1">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Chinglish</a:t>
            </a:r>
            <a:endParaRPr lang="en-US" altLang="zh-CN" sz="2400" b="1">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zh-CN" altLang="en-US" sz="2400">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rPr>
              <a:t>有英文特征的中文叫？</a:t>
            </a:r>
            <a:endParaRPr lang="en-US" altLang="zh-CN" sz="2400">
              <a:solidFill>
                <a:schemeClr val="tx2"/>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en-US" altLang="zh-CN" sz="2400" b="1">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a:t>
            </a:r>
            <a:r>
              <a:rPr lang="zh-CN" altLang="en-US" sz="2400" b="1">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ranslationese</a:t>
            </a:r>
            <a:r>
              <a:rPr lang="zh-CN" altLang="en-US" sz="240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[træns,leiʃə'ni:z] </a:t>
            </a:r>
            <a:endParaRPr lang="zh-CN" altLang="en-US" sz="240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zh-CN" altLang="en-US" sz="2400">
                <a:solidFill>
                  <a:srgbClr val="FF0000"/>
                </a:solidFill>
                <a:latin typeface="Comic Sans MS" panose="030F0702030302020204" pitchFamily="66" charset="0"/>
                <a:ea typeface="微软雅黑" panose="020B0503020204020204" pitchFamily="34" charset="-122"/>
                <a:cs typeface="Comic Sans MS" panose="030F0702030302020204" pitchFamily="66" charset="0"/>
              </a:rPr>
              <a:t>“翻译腔”</a:t>
            </a:r>
            <a:endParaRPr lang="zh-CN" altLang="en-US" sz="2400">
              <a:solidFill>
                <a:srgbClr val="FF0000"/>
              </a:solidFill>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a:latin typeface="Comic Sans MS" panose="030F0702030302020204" pitchFamily="66" charset="0"/>
                <a:ea typeface="微软雅黑" panose="020B0503020204020204" pitchFamily="34" charset="-122"/>
                <a:cs typeface="Comic Sans MS" panose="030F0702030302020204" pitchFamily="66" charset="0"/>
              </a:rPr>
              <a:t>指由英文翻译过来的中文有洋化现象或不符合汉语的习惯表达方式。表现为译文不自然、不流畅、生硬、难懂、费解等特点。</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a:latin typeface="Comic Sans MS" panose="030F0702030302020204" pitchFamily="66" charset="0"/>
                <a:ea typeface="微软雅黑" panose="020B0503020204020204" pitchFamily="34" charset="-122"/>
                <a:cs typeface="Comic Sans MS" panose="030F0702030302020204" pitchFamily="66" charset="0"/>
              </a:rPr>
              <a:t>例如：</a:t>
            </a:r>
            <a:endPar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58800" y="480695"/>
            <a:ext cx="7477760" cy="885825"/>
          </a:xfrm>
        </p:spPr>
        <p:txBody>
          <a:bodyPr vert="horz" wrap="square" lIns="76199" tIns="38099" rIns="76199" bIns="38099" anchor="t" anchorCtr="0"/>
          <a:p>
            <a:endParaRPr lang="zh-CN" altLang="en-US" sz="3335" b="1" dirty="0">
              <a:latin typeface="Comic Sans MS" panose="030F0702030302020204" pitchFamily="66" charset="0"/>
            </a:endParaRPr>
          </a:p>
        </p:txBody>
      </p:sp>
      <p:sp>
        <p:nvSpPr>
          <p:cNvPr id="5123" name="内容占位符 2"/>
          <p:cNvSpPr>
            <a:spLocks noGrp="1" noRot="1"/>
          </p:cNvSpPr>
          <p:nvPr>
            <p:ph idx="4294967295"/>
          </p:nvPr>
        </p:nvSpPr>
        <p:spPr>
          <a:xfrm>
            <a:off x="535940" y="278130"/>
            <a:ext cx="8157845" cy="4831080"/>
          </a:xfrm>
        </p:spPr>
        <p:txBody>
          <a:bodyPr vert="horz" wrap="square" lIns="76199" tIns="38099" rIns="76199" bIns="38099" anchor="t" anchorCtr="0"/>
          <a:p>
            <a:pPr>
              <a:lnSpc>
                <a:spcPct val="90000"/>
              </a:lnSpc>
            </a:pP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1) H</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e is </a:t>
            </a:r>
            <a:r>
              <a:rPr lang="zh-CN" altLang="en-US" sz="240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so</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 happy </a:t>
            </a:r>
            <a:r>
              <a:rPr lang="zh-CN" altLang="en-US" sz="240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that</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 he jumps</a:t>
            </a: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en-US" altLang="zh-CN" sz="240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翻译腔：他是如此地开心以至于他跳了起来。</a:t>
            </a:r>
            <a:endParaRPr lang="zh-CN" altLang="en-US" sz="240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他高兴得跳了起来。</a:t>
            </a:r>
            <a:endPar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2) </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He</a:t>
            </a: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s one of the famous writers.</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翻译腔：他是有名的作家之一。</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他是位有名的作家。</a:t>
            </a:r>
            <a:endPar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3) </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As a husband, he is affectionate.</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翻译腔：作为一个丈夫，他十分地深情。</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他是个深情的丈夫。</a:t>
            </a:r>
            <a:endPar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en-US" altLang="zh-CN" sz="2400">
                <a:latin typeface="Comic Sans MS" panose="030F0702030302020204" pitchFamily="66" charset="0"/>
                <a:ea typeface="微软雅黑" panose="020B0503020204020204" pitchFamily="34" charset="-122"/>
                <a:cs typeface="Comic Sans MS" panose="030F0702030302020204" pitchFamily="66" charset="0"/>
                <a:sym typeface="+mn-ea"/>
              </a:rPr>
              <a:t>4) </a:t>
            </a: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When you finish the draft, send it to me.</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latin typeface="Comic Sans MS" panose="030F0702030302020204" pitchFamily="66" charset="0"/>
                <a:ea typeface="微软雅黑" panose="020B0503020204020204" pitchFamily="34" charset="-122"/>
                <a:cs typeface="Comic Sans MS" panose="030F0702030302020204" pitchFamily="66" charset="0"/>
                <a:sym typeface="+mn-ea"/>
              </a:rPr>
              <a:t>翻译腔：当你写完稿子的时候，把它寄给我吧。</a:t>
            </a:r>
            <a:endParaRPr lang="zh-CN" altLang="en-US" sz="240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40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稿子写完后就寄给我吧。</a:t>
            </a:r>
            <a:endParaRPr lang="zh-CN" altLang="en-US" sz="2400" b="1" dirty="0">
              <a:solidFill>
                <a:schemeClr val="tx1"/>
              </a:solidFill>
              <a:latin typeface="Comic Sans MS" panose="030F0702030302020204" pitchFamily="66" charset="0"/>
            </a:endParaRPr>
          </a:p>
          <a:p>
            <a:pPr>
              <a:lnSpc>
                <a:spcPct val="90000"/>
              </a:lnSpc>
            </a:pPr>
            <a:endParaRPr lang="en-US" altLang="zh-CN" sz="2335" b="1" dirty="0">
              <a:solidFill>
                <a:schemeClr val="tx1"/>
              </a:solidFill>
              <a:latin typeface="Comic Sans MS" panose="030F0702030302020204" pitchFamily="66" charset="0"/>
            </a:endParaRPr>
          </a:p>
          <a:p>
            <a:pPr>
              <a:lnSpc>
                <a:spcPct val="90000"/>
              </a:lnSpc>
            </a:pPr>
            <a:endParaRPr lang="en-US" altLang="zh-CN" sz="2335" dirty="0">
              <a:solidFill>
                <a:schemeClr val="tx1"/>
              </a:solidFill>
            </a:endParaRPr>
          </a:p>
          <a:p>
            <a:pPr>
              <a:lnSpc>
                <a:spcPct val="90000"/>
              </a:lnSpc>
            </a:pPr>
            <a:endParaRPr lang="en-US" altLang="zh-CN" sz="2335" dirty="0">
              <a:solidFill>
                <a:schemeClr val="tx1"/>
              </a:solidFill>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480695"/>
            <a:ext cx="7645400"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目录</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406525"/>
            <a:ext cx="8538210" cy="3702685"/>
          </a:xfrm>
        </p:spPr>
        <p:txBody>
          <a:bodyPr vert="horz" wrap="square" lIns="76199" tIns="38099" rIns="76199" bIns="38099" anchor="t" anchorCtr="0"/>
          <a:p>
            <a:pPr>
              <a:lnSpc>
                <a:spcPct val="90000"/>
              </a:lnSpc>
            </a:pPr>
            <a:r>
              <a:rPr 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转译法</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增译法</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省译法</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404495" y="480695"/>
            <a:ext cx="7632065" cy="885825"/>
          </a:xfrm>
        </p:spPr>
        <p:txBody>
          <a:bodyPr vert="horz" wrap="square" lIns="76199" tIns="38099" rIns="76199" bIns="38099" anchor="t" anchorCtr="0"/>
          <a:p>
            <a:r>
              <a:rPr lang="en-US" altLang="zh-CN" sz="3335" b="1" dirty="0">
                <a:latin typeface="华文楷体" pitchFamily="2" charset="-122"/>
                <a:ea typeface="华文楷体" pitchFamily="2" charset="-122"/>
                <a:sym typeface="+mn-ea"/>
              </a:rPr>
              <a:t>1. </a:t>
            </a:r>
            <a:r>
              <a:rPr lang="zh-CN" altLang="en-US" sz="3335" b="1">
                <a:sym typeface="+mn-ea"/>
              </a:rPr>
              <a:t>转译法</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1123315"/>
            <a:ext cx="8538210" cy="3985895"/>
          </a:xfrm>
        </p:spPr>
        <p:txBody>
          <a:bodyPr vert="horz" wrap="square" lIns="76199" tIns="38099" rIns="76199" bIns="38099" anchor="t" anchorCtr="0"/>
          <a:p>
            <a:pPr>
              <a:lnSpc>
                <a:spcPct val="90000"/>
              </a:lnSpc>
            </a:pPr>
            <a:r>
              <a:rPr lang="en-US" altLang="zh-CN" sz="2800" b="1" dirty="0">
                <a:latin typeface="华文楷体" pitchFamily="2" charset="-122"/>
                <a:ea typeface="华文楷体" pitchFamily="2" charset="-122"/>
                <a:sym typeface="+mn-ea"/>
              </a:rPr>
              <a:t>1.1 </a:t>
            </a:r>
            <a:r>
              <a:rPr lang="zh-CN" altLang="en-US" sz="2800" b="1">
                <a:sym typeface="+mn-ea"/>
              </a:rPr>
              <a:t>词类转译 </a:t>
            </a:r>
            <a:endParaRPr lang="zh-CN" altLang="en-US" sz="2800"/>
          </a:p>
          <a:p>
            <a:pPr>
              <a:lnSpc>
                <a:spcPct val="90000"/>
              </a:lnSpc>
            </a:pPr>
            <a:r>
              <a:rPr lang="zh-CN" altLang="en-US" sz="2800" dirty="0">
                <a:latin typeface="华文楷体" pitchFamily="2" charset="-122"/>
                <a:ea typeface="华文楷体" pitchFamily="2" charset="-122"/>
                <a:sym typeface="+mn-ea"/>
              </a:rPr>
              <a:t>英语常用词有许多都是一词多类，一个词能充当的句子成分较少，充当不同成分时需要转换词类。而汉语一个词能充当的句子成分较多，一般无须转换词类。</a:t>
            </a:r>
            <a:endParaRPr lang="zh-CN" altLang="en-US" sz="2800" dirty="0">
              <a:latin typeface="华文楷体" pitchFamily="2" charset="-122"/>
              <a:ea typeface="华文楷体" pitchFamily="2" charset="-122"/>
              <a:sym typeface="+mn-ea"/>
            </a:endParaRPr>
          </a:p>
          <a:p>
            <a:pPr>
              <a:lnSpc>
                <a:spcPct val="90000"/>
              </a:lnSpc>
            </a:pPr>
            <a:r>
              <a:rPr lang="zh-CN" altLang="en-US" sz="2800" dirty="0">
                <a:latin typeface="华文楷体" pitchFamily="2" charset="-122"/>
                <a:ea typeface="华文楷体" pitchFamily="2" charset="-122"/>
                <a:sym typeface="+mn-ea"/>
              </a:rPr>
              <a:t>因此英翻汉时，在忠实原意的前提下，可以把一些词的词性适当调整</a:t>
            </a:r>
            <a:r>
              <a:rPr lang="en-US" altLang="zh-CN" sz="2800" dirty="0">
                <a:latin typeface="华文楷体" pitchFamily="2" charset="-122"/>
                <a:ea typeface="华文楷体" pitchFamily="2" charset="-122"/>
                <a:sym typeface="+mn-ea"/>
              </a:rPr>
              <a:t>——</a:t>
            </a:r>
            <a:r>
              <a:rPr lang="zh-CN" altLang="en-US" sz="2800" dirty="0">
                <a:latin typeface="华文楷体" pitchFamily="2" charset="-122"/>
                <a:ea typeface="华文楷体" pitchFamily="2" charset="-122"/>
                <a:sym typeface="+mn-ea"/>
              </a:rPr>
              <a:t>转换词类。</a:t>
            </a:r>
            <a:r>
              <a:rPr lang="zh-CN" altLang="en-US" sz="2800">
                <a:sym typeface="+mn-ea"/>
              </a:rPr>
              <a:t>这种做法，翻译界把它称为“词类转译法”。</a:t>
            </a:r>
            <a:endParaRPr lang="zh-CN" altLang="en-US" sz="2800">
              <a:sym typeface="+mn-ea"/>
            </a:endParaRPr>
          </a:p>
          <a:p>
            <a:pPr>
              <a:lnSpc>
                <a:spcPct val="90000"/>
              </a:lnSpc>
            </a:pPr>
            <a:endParaRPr lang="zh-CN" altLang="en-US" sz="2800" kern="0" dirty="0">
              <a:latin typeface="华文楷体" pitchFamily="2" charset="-122"/>
              <a:ea typeface="华文楷体" pitchFamily="2" charset="-122"/>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noRot="1"/>
          </p:cNvSpPr>
          <p:nvPr>
            <p:ph type="title"/>
          </p:nvPr>
        </p:nvSpPr>
        <p:spPr>
          <a:xfrm>
            <a:off x="229235" y="190500"/>
            <a:ext cx="7708265" cy="762000"/>
          </a:xfrm>
        </p:spPr>
        <p:txBody>
          <a:bodyPr anchor="ctr" anchorCtr="0"/>
          <a:p>
            <a:r>
              <a:rPr lang="zh-CN" altLang="en-US" sz="3335" b="1"/>
              <a:t>例如：</a:t>
            </a:r>
            <a:endParaRPr lang="zh-CN" altLang="en-US" sz="3335" b="1"/>
          </a:p>
        </p:txBody>
      </p:sp>
      <p:sp>
        <p:nvSpPr>
          <p:cNvPr id="6147" name="文本占位符 6146"/>
          <p:cNvSpPr>
            <a:spLocks noGrp="1" noRot="1"/>
          </p:cNvSpPr>
          <p:nvPr>
            <p:ph type="body" idx="1"/>
          </p:nvPr>
        </p:nvSpPr>
        <p:spPr>
          <a:xfrm>
            <a:off x="-63500" y="802640"/>
            <a:ext cx="8988425" cy="4277360"/>
          </a:xfrm>
        </p:spPr>
        <p:txBody>
          <a:bodyPr/>
          <a:p>
            <a:pPr algn="just">
              <a:lnSpc>
                <a:spcPct val="90000"/>
              </a:lnSpc>
            </a:pPr>
            <a:r>
              <a:rPr lang="en-US" altLang="zh-CN" sz="2400">
                <a:latin typeface="Comic Sans MS" panose="030F0702030302020204" pitchFamily="66" charset="0"/>
                <a:cs typeface="Comic Sans MS" panose="030F0702030302020204" pitchFamily="66" charset="0"/>
                <a:sym typeface="+mn-ea"/>
              </a:rPr>
              <a:t>1) Independent thinking is </a:t>
            </a:r>
            <a:r>
              <a:rPr lang="en-US" altLang="zh-CN" sz="2400">
                <a:solidFill>
                  <a:srgbClr val="FF0000"/>
                </a:solidFill>
                <a:latin typeface="Comic Sans MS" panose="030F0702030302020204" pitchFamily="66" charset="0"/>
                <a:cs typeface="Comic Sans MS" panose="030F0702030302020204" pitchFamily="66" charset="0"/>
                <a:sym typeface="+mn-ea"/>
              </a:rPr>
              <a:t>an </a:t>
            </a:r>
            <a:r>
              <a:rPr lang="en-US" altLang="zh-CN" sz="2400">
                <a:solidFill>
                  <a:srgbClr val="0070C0"/>
                </a:solidFill>
                <a:latin typeface="Comic Sans MS" panose="030F0702030302020204" pitchFamily="66" charset="0"/>
                <a:cs typeface="Comic Sans MS" panose="030F0702030302020204" pitchFamily="66" charset="0"/>
                <a:sym typeface="+mn-ea"/>
              </a:rPr>
              <a:t>absolute</a:t>
            </a:r>
            <a:r>
              <a:rPr lang="en-US" altLang="zh-CN" sz="2400">
                <a:solidFill>
                  <a:srgbClr val="FF0000"/>
                </a:solidFill>
                <a:latin typeface="Comic Sans MS" panose="030F0702030302020204" pitchFamily="66" charset="0"/>
                <a:cs typeface="Comic Sans MS" panose="030F0702030302020204" pitchFamily="66" charset="0"/>
                <a:sym typeface="+mn-ea"/>
              </a:rPr>
              <a:t> necessity</a:t>
            </a:r>
            <a:r>
              <a:rPr lang="en-US" altLang="zh-CN" sz="2400">
                <a:latin typeface="Comic Sans MS" panose="030F0702030302020204" pitchFamily="66" charset="0"/>
                <a:cs typeface="Comic Sans MS" panose="030F0702030302020204" pitchFamily="66" charset="0"/>
                <a:sym typeface="+mn-ea"/>
              </a:rPr>
              <a:t> in study. </a:t>
            </a:r>
            <a:endParaRPr lang="en-US" altLang="zh-CN" sz="2400">
              <a:latin typeface="Comic Sans MS" panose="030F0702030302020204" pitchFamily="66" charset="0"/>
              <a:cs typeface="Comic Sans MS" panose="030F0702030302020204" pitchFamily="66" charset="0"/>
            </a:endParaRPr>
          </a:p>
          <a:p>
            <a:pPr algn="just">
              <a:lnSpc>
                <a:spcPct val="90000"/>
              </a:lnSpc>
            </a:pPr>
            <a:r>
              <a:rPr lang="zh-CN" altLang="en-US" sz="2400">
                <a:latin typeface="Comic Sans MS" panose="030F0702030302020204" pitchFamily="66" charset="0"/>
                <a:cs typeface="Comic Sans MS" panose="030F0702030302020204" pitchFamily="66" charset="0"/>
                <a:sym typeface="+mn-ea"/>
              </a:rPr>
              <a:t>译文：</a:t>
            </a:r>
            <a:r>
              <a:rPr lang="zh-CN" altLang="en-US" sz="2400" dirty="0">
                <a:latin typeface="Comic Sans MS" panose="030F0702030302020204" pitchFamily="66" charset="0"/>
                <a:cs typeface="Comic Sans MS" panose="030F0702030302020204" pitchFamily="66" charset="0"/>
                <a:sym typeface="+mn-ea"/>
              </a:rPr>
              <a:t>独立思考对学习是</a:t>
            </a:r>
            <a:r>
              <a:rPr lang="zh-CN" altLang="en-US" sz="2400" dirty="0">
                <a:solidFill>
                  <a:srgbClr val="0070C0"/>
                </a:solidFill>
                <a:latin typeface="Comic Sans MS" panose="030F0702030302020204" pitchFamily="66" charset="0"/>
                <a:cs typeface="Comic Sans MS" panose="030F0702030302020204" pitchFamily="66" charset="0"/>
                <a:sym typeface="+mn-ea"/>
              </a:rPr>
              <a:t>绝对</a:t>
            </a:r>
            <a:r>
              <a:rPr lang="zh-CN" altLang="en-US" sz="2400" dirty="0">
                <a:solidFill>
                  <a:srgbClr val="FF0000"/>
                </a:solidFill>
                <a:latin typeface="Comic Sans MS" panose="030F0702030302020204" pitchFamily="66" charset="0"/>
                <a:cs typeface="Comic Sans MS" panose="030F0702030302020204" pitchFamily="66" charset="0"/>
                <a:sym typeface="+mn-ea"/>
              </a:rPr>
              <a:t>必需的</a:t>
            </a:r>
            <a:r>
              <a:rPr lang="zh-CN" altLang="en-US"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sym typeface="+mn-ea"/>
            </a:endParaRPr>
          </a:p>
          <a:p>
            <a:pPr algn="just">
              <a:lnSpc>
                <a:spcPct val="90000"/>
              </a:lnSpc>
            </a:pPr>
            <a:r>
              <a:rPr lang="en-US" altLang="zh-CN" sz="2400" dirty="0">
                <a:latin typeface="Comic Sans MS" panose="030F0702030302020204" pitchFamily="66" charset="0"/>
                <a:cs typeface="Comic Sans MS" panose="030F0702030302020204" pitchFamily="66" charset="0"/>
                <a:sym typeface="+mn-ea"/>
              </a:rPr>
              <a:t>2) </a:t>
            </a:r>
            <a:r>
              <a:rPr lang="zh-CN" altLang="en-US" sz="2400" dirty="0">
                <a:latin typeface="Comic Sans MS" panose="030F0702030302020204" pitchFamily="66" charset="0"/>
                <a:cs typeface="Comic Sans MS" panose="030F0702030302020204" pitchFamily="66" charset="0"/>
                <a:sym typeface="+mn-ea"/>
              </a:rPr>
              <a:t>Every morning she would go to the lake area for </a:t>
            </a:r>
            <a:r>
              <a:rPr lang="zh-CN" altLang="en-US" sz="2400" dirty="0">
                <a:solidFill>
                  <a:schemeClr val="tx1"/>
                </a:solidFill>
                <a:latin typeface="Comic Sans MS" panose="030F0702030302020204" pitchFamily="66" charset="0"/>
                <a:cs typeface="Comic Sans MS" panose="030F0702030302020204" pitchFamily="66" charset="0"/>
                <a:sym typeface="+mn-ea"/>
              </a:rPr>
              <a:t>a</a:t>
            </a:r>
            <a:r>
              <a:rPr lang="zh-CN" altLang="en-US" sz="2400" dirty="0">
                <a:solidFill>
                  <a:srgbClr val="FF0000"/>
                </a:solidFill>
                <a:latin typeface="Comic Sans MS" panose="030F0702030302020204" pitchFamily="66" charset="0"/>
                <a:cs typeface="Comic Sans MS" panose="030F0702030302020204" pitchFamily="66" charset="0"/>
                <a:sym typeface="+mn-ea"/>
              </a:rPr>
              <a:t> walk</a:t>
            </a:r>
            <a:r>
              <a:rPr lang="zh-CN" altLang="en-US"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endParaRPr>
          </a:p>
          <a:p>
            <a:pPr algn="just">
              <a:lnSpc>
                <a:spcPct val="90000"/>
              </a:lnSpc>
            </a:pPr>
            <a:r>
              <a:rPr lang="zh-CN" altLang="en-US" sz="2400" dirty="0">
                <a:latin typeface="Comic Sans MS" panose="030F0702030302020204" pitchFamily="66" charset="0"/>
                <a:cs typeface="Comic Sans MS" panose="030F0702030302020204" pitchFamily="66" charset="0"/>
                <a:sym typeface="+mn-ea"/>
              </a:rPr>
              <a:t>译文：每天早上，她都要到湖区去</a:t>
            </a:r>
            <a:r>
              <a:rPr lang="zh-CN" altLang="en-US" sz="2400" dirty="0">
                <a:solidFill>
                  <a:srgbClr val="FF0000"/>
                </a:solidFill>
                <a:latin typeface="Comic Sans MS" panose="030F0702030302020204" pitchFamily="66" charset="0"/>
                <a:cs typeface="Comic Sans MS" panose="030F0702030302020204" pitchFamily="66" charset="0"/>
                <a:sym typeface="+mn-ea"/>
              </a:rPr>
              <a:t>散步</a:t>
            </a:r>
            <a:r>
              <a:rPr lang="zh-CN" altLang="en-US"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endParaRPr>
          </a:p>
          <a:p>
            <a:pPr>
              <a:lnSpc>
                <a:spcPct val="90000"/>
              </a:lnSpc>
            </a:pPr>
            <a:r>
              <a:rPr lang="en-US" altLang="zh-CN" sz="2400">
                <a:latin typeface="Comic Sans MS" panose="030F0702030302020204" pitchFamily="66" charset="0"/>
                <a:cs typeface="Comic Sans MS" panose="030F0702030302020204" pitchFamily="66" charset="0"/>
                <a:sym typeface="+mn-ea"/>
              </a:rPr>
              <a:t>3) I am afraid I can't teach you swimming. I think my little brother is a better</a:t>
            </a:r>
            <a:r>
              <a:rPr lang="en-US" altLang="zh-CN" sz="2400">
                <a:solidFill>
                  <a:srgbClr val="FF0000"/>
                </a:solidFill>
                <a:latin typeface="Comic Sans MS" panose="030F0702030302020204" pitchFamily="66" charset="0"/>
                <a:cs typeface="Comic Sans MS" panose="030F0702030302020204" pitchFamily="66" charset="0"/>
                <a:sym typeface="+mn-ea"/>
              </a:rPr>
              <a:t> teacher</a:t>
            </a:r>
            <a:r>
              <a:rPr lang="en-US" altLang="zh-CN" sz="2400">
                <a:solidFill>
                  <a:schemeClr val="hlink"/>
                </a:solidFill>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than I.</a:t>
            </a:r>
            <a:endParaRPr lang="en-US" altLang="zh-CN" sz="2400">
              <a:latin typeface="Comic Sans MS" panose="030F0702030302020204" pitchFamily="66" charset="0"/>
              <a:cs typeface="Comic Sans MS" panose="030F0702030302020204" pitchFamily="66" charset="0"/>
            </a:endParaRPr>
          </a:p>
          <a:p>
            <a:pPr>
              <a:lnSpc>
                <a:spcPct val="90000"/>
              </a:lnSpc>
            </a:pPr>
            <a:r>
              <a:rPr lang="zh-CN" altLang="en-US" sz="2400" dirty="0">
                <a:latin typeface="Comic Sans MS" panose="030F0702030302020204" pitchFamily="66" charset="0"/>
                <a:cs typeface="Comic Sans MS" panose="030F0702030302020204" pitchFamily="66" charset="0"/>
                <a:sym typeface="+mn-ea"/>
              </a:rPr>
              <a:t>译文：我怕教不了你游泳。我想我的小弟弟比我</a:t>
            </a:r>
            <a:r>
              <a:rPr lang="zh-CN" altLang="en-US" sz="2400" dirty="0">
                <a:solidFill>
                  <a:srgbClr val="FF0000"/>
                </a:solidFill>
                <a:latin typeface="Comic Sans MS" panose="030F0702030302020204" pitchFamily="66" charset="0"/>
                <a:cs typeface="Comic Sans MS" panose="030F0702030302020204" pitchFamily="66" charset="0"/>
                <a:sym typeface="+mn-ea"/>
              </a:rPr>
              <a:t>教</a:t>
            </a:r>
            <a:r>
              <a:rPr lang="zh-CN" altLang="en-US" sz="2400" dirty="0">
                <a:latin typeface="Comic Sans MS" panose="030F0702030302020204" pitchFamily="66" charset="0"/>
                <a:cs typeface="Comic Sans MS" panose="030F0702030302020204" pitchFamily="66" charset="0"/>
                <a:sym typeface="+mn-ea"/>
              </a:rPr>
              <a:t>得好。</a:t>
            </a:r>
            <a:endParaRPr lang="zh-CN" altLang="en-US" sz="2400" dirty="0">
              <a:latin typeface="Comic Sans MS" panose="030F0702030302020204" pitchFamily="66" charset="0"/>
              <a:cs typeface="Comic Sans MS" panose="030F0702030302020204" pitchFamily="66" charset="0"/>
              <a:sym typeface="+mn-ea"/>
            </a:endParaRPr>
          </a:p>
          <a:p>
            <a:pPr>
              <a:lnSpc>
                <a:spcPct val="80000"/>
              </a:lnSpc>
            </a:pPr>
            <a:r>
              <a:rPr lang="en-US" altLang="zh-CN" sz="2400" dirty="0">
                <a:latin typeface="Comic Sans MS" panose="030F0702030302020204" pitchFamily="66" charset="0"/>
                <a:cs typeface="Comic Sans MS" panose="030F0702030302020204" pitchFamily="66" charset="0"/>
                <a:sym typeface="+mn-ea"/>
              </a:rPr>
              <a:t>4) </a:t>
            </a:r>
            <a:r>
              <a:rPr lang="zh-CN" altLang="en-US" sz="2400" dirty="0">
                <a:latin typeface="Comic Sans MS" panose="030F0702030302020204" pitchFamily="66" charset="0"/>
                <a:cs typeface="Comic Sans MS" panose="030F0702030302020204" pitchFamily="66" charset="0"/>
                <a:sym typeface="+mn-ea"/>
              </a:rPr>
              <a:t>I </a:t>
            </a:r>
            <a:r>
              <a:rPr lang="zh-CN" altLang="en-US" sz="2400" dirty="0">
                <a:solidFill>
                  <a:srgbClr val="FF0000"/>
                </a:solidFill>
                <a:latin typeface="Comic Sans MS" panose="030F0702030302020204" pitchFamily="66" charset="0"/>
                <a:cs typeface="Comic Sans MS" panose="030F0702030302020204" pitchFamily="66" charset="0"/>
                <a:sym typeface="+mn-ea"/>
              </a:rPr>
              <a:t>succeeded</a:t>
            </a:r>
            <a:r>
              <a:rPr lang="zh-CN" altLang="en-US" sz="2400" dirty="0">
                <a:latin typeface="Comic Sans MS" panose="030F0702030302020204" pitchFamily="66" charset="0"/>
                <a:cs typeface="Comic Sans MS" panose="030F0702030302020204" pitchFamily="66" charset="0"/>
                <a:sym typeface="+mn-ea"/>
              </a:rPr>
              <a:t> in persuading him. </a:t>
            </a:r>
            <a:endParaRPr lang="zh-CN" altLang="en-US" sz="2400" dirty="0">
              <a:latin typeface="Comic Sans MS" panose="030F0702030302020204" pitchFamily="66" charset="0"/>
              <a:cs typeface="Comic Sans MS" panose="030F0702030302020204" pitchFamily="66" charset="0"/>
            </a:endParaRPr>
          </a:p>
          <a:p>
            <a:pPr marL="0" indent="0">
              <a:lnSpc>
                <a:spcPct val="80000"/>
              </a:lnSpc>
              <a:buNone/>
            </a:pPr>
            <a:r>
              <a:rPr lang="en-US" altLang="zh-CN" sz="2400" dirty="0">
                <a:latin typeface="Comic Sans MS" panose="030F0702030302020204" pitchFamily="66" charset="0"/>
                <a:cs typeface="Comic Sans MS" panose="030F0702030302020204" pitchFamily="66" charset="0"/>
                <a:sym typeface="+mn-ea"/>
              </a:rPr>
              <a:t>   </a:t>
            </a:r>
            <a:r>
              <a:rPr lang="zh-CN" altLang="en-US" sz="2400" dirty="0">
                <a:latin typeface="Comic Sans MS" panose="030F0702030302020204" pitchFamily="66" charset="0"/>
                <a:cs typeface="Comic Sans MS" panose="030F0702030302020204" pitchFamily="66" charset="0"/>
                <a:sym typeface="+mn-ea"/>
              </a:rPr>
              <a:t>译文：我</a:t>
            </a:r>
            <a:r>
              <a:rPr lang="zh-CN" altLang="en-US" sz="2400" dirty="0">
                <a:solidFill>
                  <a:srgbClr val="FF0000"/>
                </a:solidFill>
                <a:latin typeface="Comic Sans MS" panose="030F0702030302020204" pitchFamily="66" charset="0"/>
                <a:cs typeface="Comic Sans MS" panose="030F0702030302020204" pitchFamily="66" charset="0"/>
                <a:sym typeface="+mn-ea"/>
              </a:rPr>
              <a:t>成功地</a:t>
            </a:r>
            <a:r>
              <a:rPr lang="zh-CN" altLang="en-US" sz="2400" dirty="0">
                <a:latin typeface="Comic Sans MS" panose="030F0702030302020204" pitchFamily="66" charset="0"/>
                <a:cs typeface="Comic Sans MS" panose="030F0702030302020204" pitchFamily="66" charset="0"/>
                <a:sym typeface="+mn-ea"/>
              </a:rPr>
              <a:t>说服了他。</a:t>
            </a:r>
            <a:endParaRPr lang="zh-CN" altLang="en-US" sz="2400" dirty="0">
              <a:latin typeface="Comic Sans MS" panose="030F0702030302020204" pitchFamily="66" charset="0"/>
              <a:cs typeface="Comic Sans MS" panose="030F0702030302020204" pitchFamily="66" charset="0"/>
            </a:endParaRPr>
          </a:p>
          <a:p>
            <a:pPr>
              <a:lnSpc>
                <a:spcPct val="90000"/>
              </a:lnSpc>
            </a:pPr>
            <a:endParaRPr lang="zh-CN" altLang="en-US" sz="24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noRot="1"/>
          </p:cNvSpPr>
          <p:nvPr>
            <p:ph type="title"/>
          </p:nvPr>
        </p:nvSpPr>
        <p:spPr>
          <a:xfrm>
            <a:off x="229235" y="190500"/>
            <a:ext cx="7708265" cy="762000"/>
          </a:xfrm>
        </p:spPr>
        <p:txBody>
          <a:bodyPr anchor="ctr" anchorCtr="0"/>
          <a:p>
            <a:endParaRPr lang="zh-CN" altLang="en-US" sz="3335" b="1"/>
          </a:p>
        </p:txBody>
      </p:sp>
      <p:sp>
        <p:nvSpPr>
          <p:cNvPr id="6147" name="文本占位符 6146"/>
          <p:cNvSpPr>
            <a:spLocks noGrp="1" noRot="1"/>
          </p:cNvSpPr>
          <p:nvPr>
            <p:ph type="body" idx="1"/>
          </p:nvPr>
        </p:nvSpPr>
        <p:spPr>
          <a:xfrm>
            <a:off x="217805" y="181610"/>
            <a:ext cx="8707120" cy="4898390"/>
          </a:xfrm>
        </p:spPr>
        <p:txBody>
          <a:bodyPr/>
          <a:p>
            <a:pPr>
              <a:lnSpc>
                <a:spcPct val="90000"/>
              </a:lnSpc>
            </a:pPr>
            <a:r>
              <a:rPr lang="en-US" altLang="zh-CN" sz="2400" dirty="0">
                <a:latin typeface="Comic Sans MS" panose="030F0702030302020204" pitchFamily="66" charset="0"/>
                <a:cs typeface="Comic Sans MS" panose="030F0702030302020204" pitchFamily="66" charset="0"/>
                <a:sym typeface="+mn-ea"/>
              </a:rPr>
              <a:t>5) </a:t>
            </a:r>
            <a:r>
              <a:rPr lang="en-US" altLang="zh-CN" sz="2400">
                <a:latin typeface="Comic Sans MS" panose="030F0702030302020204" pitchFamily="66" charset="0"/>
                <a:cs typeface="Comic Sans MS" panose="030F0702030302020204" pitchFamily="66" charset="0"/>
                <a:sym typeface="+mn-ea"/>
              </a:rPr>
              <a:t>He came to my home</a:t>
            </a:r>
            <a:r>
              <a:rPr lang="en-US" altLang="zh-CN" sz="2400">
                <a:solidFill>
                  <a:srgbClr val="FF0000"/>
                </a:solidFill>
                <a:latin typeface="Comic Sans MS" panose="030F0702030302020204" pitchFamily="66" charset="0"/>
                <a:cs typeface="Comic Sans MS" panose="030F0702030302020204" pitchFamily="66" charset="0"/>
                <a:sym typeface="+mn-ea"/>
              </a:rPr>
              <a:t> for</a:t>
            </a:r>
            <a:r>
              <a:rPr lang="en-US" altLang="zh-CN" sz="2400">
                <a:latin typeface="Comic Sans MS" panose="030F0702030302020204" pitchFamily="66" charset="0"/>
                <a:cs typeface="Comic Sans MS" panose="030F0702030302020204" pitchFamily="66" charset="0"/>
                <a:sym typeface="+mn-ea"/>
              </a:rPr>
              <a:t> help.</a:t>
            </a:r>
            <a:endParaRPr lang="en-US" altLang="zh-CN" sz="2400">
              <a:latin typeface="Comic Sans MS" panose="030F0702030302020204" pitchFamily="66" charset="0"/>
              <a:cs typeface="Comic Sans MS" panose="030F0702030302020204" pitchFamily="66" charset="0"/>
            </a:endParaRPr>
          </a:p>
          <a:p>
            <a:pPr>
              <a:lnSpc>
                <a:spcPct val="90000"/>
              </a:lnSpc>
            </a:pPr>
            <a:r>
              <a:rPr lang="zh-CN" altLang="en-US" sz="2400" dirty="0">
                <a:latin typeface="Comic Sans MS" panose="030F0702030302020204" pitchFamily="66" charset="0"/>
                <a:cs typeface="Comic Sans MS" panose="030F0702030302020204" pitchFamily="66" charset="0"/>
                <a:sym typeface="+mn-ea"/>
              </a:rPr>
              <a:t>译文：他来到我家</a:t>
            </a:r>
            <a:r>
              <a:rPr lang="zh-CN" altLang="en-US" sz="2400" dirty="0">
                <a:solidFill>
                  <a:srgbClr val="FF0000"/>
                </a:solidFill>
                <a:latin typeface="Comic Sans MS" panose="030F0702030302020204" pitchFamily="66" charset="0"/>
                <a:cs typeface="Comic Sans MS" panose="030F0702030302020204" pitchFamily="66" charset="0"/>
                <a:sym typeface="+mn-ea"/>
              </a:rPr>
              <a:t>请求</a:t>
            </a:r>
            <a:r>
              <a:rPr lang="zh-CN" altLang="en-US" sz="2400" dirty="0">
                <a:latin typeface="Comic Sans MS" panose="030F0702030302020204" pitchFamily="66" charset="0"/>
                <a:cs typeface="Comic Sans MS" panose="030F0702030302020204" pitchFamily="66" charset="0"/>
                <a:sym typeface="+mn-ea"/>
              </a:rPr>
              <a:t>帮助。</a:t>
            </a:r>
            <a:endParaRPr lang="zh-CN" altLang="en-US" sz="2400"/>
          </a:p>
          <a:p>
            <a:pPr>
              <a:lnSpc>
                <a:spcPct val="90000"/>
              </a:lnSpc>
            </a:pPr>
            <a:r>
              <a:rPr lang="en-US" altLang="zh-CN" sz="2400" dirty="0">
                <a:latin typeface="Comic Sans MS" panose="030F0702030302020204" pitchFamily="66" charset="0"/>
                <a:cs typeface="Comic Sans MS" panose="030F0702030302020204" pitchFamily="66" charset="0"/>
                <a:sym typeface="+mn-ea"/>
              </a:rPr>
              <a:t>6) </a:t>
            </a:r>
            <a:r>
              <a:rPr lang="zh-CN" altLang="en-US" sz="2400" dirty="0">
                <a:latin typeface="Comic Sans MS" panose="030F0702030302020204" pitchFamily="66" charset="0"/>
                <a:cs typeface="Comic Sans MS" panose="030F0702030302020204" pitchFamily="66" charset="0"/>
                <a:sym typeface="+mn-ea"/>
              </a:rPr>
              <a:t>He is </a:t>
            </a:r>
            <a:r>
              <a:rPr lang="zh-CN" altLang="en-US" sz="2400" dirty="0">
                <a:solidFill>
                  <a:srgbClr val="FF0000"/>
                </a:solidFill>
                <a:latin typeface="Comic Sans MS" panose="030F0702030302020204" pitchFamily="66" charset="0"/>
                <a:cs typeface="Comic Sans MS" panose="030F0702030302020204" pitchFamily="66" charset="0"/>
                <a:sym typeface="+mn-ea"/>
              </a:rPr>
              <a:t>physically</a:t>
            </a:r>
            <a:r>
              <a:rPr lang="zh-CN" altLang="en-US" sz="2400" dirty="0">
                <a:latin typeface="Comic Sans MS" panose="030F0702030302020204" pitchFamily="66" charset="0"/>
                <a:cs typeface="Comic Sans MS" panose="030F0702030302020204" pitchFamily="66" charset="0"/>
                <a:sym typeface="+mn-ea"/>
              </a:rPr>
              <a:t> weak but </a:t>
            </a:r>
            <a:r>
              <a:rPr lang="zh-CN" altLang="en-US" sz="2400" dirty="0">
                <a:solidFill>
                  <a:srgbClr val="FF0000"/>
                </a:solidFill>
                <a:latin typeface="Comic Sans MS" panose="030F0702030302020204" pitchFamily="66" charset="0"/>
                <a:cs typeface="Comic Sans MS" panose="030F0702030302020204" pitchFamily="66" charset="0"/>
                <a:sym typeface="+mn-ea"/>
              </a:rPr>
              <a:t>mentally</a:t>
            </a:r>
            <a:r>
              <a:rPr lang="zh-CN" altLang="en-US" sz="2400" dirty="0">
                <a:latin typeface="Comic Sans MS" panose="030F0702030302020204" pitchFamily="66" charset="0"/>
                <a:cs typeface="Comic Sans MS" panose="030F0702030302020204" pitchFamily="66" charset="0"/>
                <a:sym typeface="+mn-ea"/>
              </a:rPr>
              <a:t> sound.</a:t>
            </a:r>
            <a:endParaRPr lang="zh-CN" altLang="en-US" sz="2400" dirty="0">
              <a:latin typeface="Comic Sans MS" panose="030F0702030302020204" pitchFamily="66" charset="0"/>
              <a:cs typeface="Comic Sans MS" panose="030F0702030302020204" pitchFamily="66" charset="0"/>
            </a:endParaRPr>
          </a:p>
          <a:p>
            <a:pPr>
              <a:lnSpc>
                <a:spcPct val="90000"/>
              </a:lnSpc>
            </a:pPr>
            <a:r>
              <a:rPr lang="zh-CN" altLang="en-US" sz="2400" dirty="0">
                <a:latin typeface="Comic Sans MS" panose="030F0702030302020204" pitchFamily="66" charset="0"/>
                <a:cs typeface="Comic Sans MS" panose="030F0702030302020204" pitchFamily="66" charset="0"/>
                <a:sym typeface="+mn-ea"/>
              </a:rPr>
              <a:t>译文：</a:t>
            </a:r>
            <a:r>
              <a:rPr lang="zh-CN" altLang="en-US" sz="2400" dirty="0">
                <a:sym typeface="+mn-ea"/>
              </a:rPr>
              <a:t>他</a:t>
            </a:r>
            <a:r>
              <a:rPr lang="zh-CN" altLang="en-US" sz="2400" dirty="0">
                <a:solidFill>
                  <a:srgbClr val="0070C0"/>
                </a:solidFill>
                <a:sym typeface="+mn-ea"/>
              </a:rPr>
              <a:t>身体</a:t>
            </a:r>
            <a:r>
              <a:rPr lang="zh-CN" altLang="en-US" sz="2400" dirty="0">
                <a:sym typeface="+mn-ea"/>
              </a:rPr>
              <a:t>虽弱，但</a:t>
            </a:r>
            <a:r>
              <a:rPr lang="zh-CN" altLang="en-US" sz="2400" dirty="0">
                <a:solidFill>
                  <a:srgbClr val="0070C0"/>
                </a:solidFill>
                <a:sym typeface="+mn-ea"/>
              </a:rPr>
              <a:t>心理</a:t>
            </a:r>
            <a:r>
              <a:rPr lang="zh-CN" altLang="en-US" sz="2400" dirty="0">
                <a:sym typeface="+mn-ea"/>
              </a:rPr>
              <a:t>健康。</a:t>
            </a:r>
            <a:endParaRPr lang="zh-CN" altLang="en-US" sz="2400" dirty="0">
              <a:sym typeface="+mn-ea"/>
            </a:endParaRPr>
          </a:p>
          <a:p>
            <a:pPr fontAlgn="auto">
              <a:lnSpc>
                <a:spcPct val="130000"/>
              </a:lnSpc>
              <a:spcBef>
                <a:spcPts val="0"/>
              </a:spcBef>
            </a:pPr>
            <a:r>
              <a:rPr lang="en-US" altLang="zh-CN" sz="2400" dirty="0">
                <a:latin typeface="Comic Sans MS" panose="030F0702030302020204" pitchFamily="66" charset="0"/>
                <a:cs typeface="Comic Sans MS" panose="030F0702030302020204" pitchFamily="66" charset="0"/>
                <a:sym typeface="+mn-ea"/>
              </a:rPr>
              <a:t>7) </a:t>
            </a:r>
            <a:r>
              <a:rPr lang="en-US" altLang="zh-CN" sz="2400">
                <a:latin typeface="Comic Sans MS" panose="030F0702030302020204" pitchFamily="66" charset="0"/>
                <a:cs typeface="Comic Sans MS" panose="030F0702030302020204" pitchFamily="66" charset="0"/>
                <a:sym typeface="+mn-ea"/>
              </a:rPr>
              <a:t>The man I saw at the party </a:t>
            </a:r>
            <a:r>
              <a:rPr lang="en-US" altLang="zh-CN" sz="2400">
                <a:solidFill>
                  <a:srgbClr val="FF0000"/>
                </a:solidFill>
                <a:latin typeface="Comic Sans MS" panose="030F0702030302020204" pitchFamily="66" charset="0"/>
                <a:cs typeface="Comic Sans MS" panose="030F0702030302020204" pitchFamily="66" charset="0"/>
                <a:sym typeface="+mn-ea"/>
              </a:rPr>
              <a:t>looked </a:t>
            </a:r>
            <a:r>
              <a:rPr lang="en-US" altLang="zh-CN" sz="2400">
                <a:latin typeface="Comic Sans MS" panose="030F0702030302020204" pitchFamily="66" charset="0"/>
                <a:cs typeface="Comic Sans MS" panose="030F0702030302020204" pitchFamily="66" charset="0"/>
                <a:sym typeface="+mn-ea"/>
              </a:rPr>
              <a:t>and</a:t>
            </a:r>
            <a:r>
              <a:rPr lang="en-US" altLang="zh-CN" sz="2400">
                <a:solidFill>
                  <a:srgbClr val="FF0000"/>
                </a:solidFill>
                <a:latin typeface="Comic Sans MS" panose="030F0702030302020204" pitchFamily="66" charset="0"/>
                <a:cs typeface="Comic Sans MS" panose="030F0702030302020204" pitchFamily="66" charset="0"/>
                <a:sym typeface="+mn-ea"/>
              </a:rPr>
              <a:t> talked</a:t>
            </a:r>
            <a:r>
              <a:rPr lang="en-US" altLang="zh-CN" sz="2400">
                <a:latin typeface="Comic Sans MS" panose="030F0702030302020204" pitchFamily="66" charset="0"/>
                <a:cs typeface="Comic Sans MS" panose="030F0702030302020204" pitchFamily="66" charset="0"/>
                <a:sym typeface="+mn-ea"/>
              </a:rPr>
              <a:t> like an American.</a:t>
            </a:r>
            <a:endParaRPr lang="en-US" altLang="zh-CN" sz="2400">
              <a:latin typeface="Comic Sans MS" panose="030F0702030302020204" pitchFamily="66" charset="0"/>
              <a:cs typeface="Comic Sans MS" panose="030F0702030302020204" pitchFamily="66" charset="0"/>
            </a:endParaRPr>
          </a:p>
          <a:p>
            <a:pPr fontAlgn="auto">
              <a:lnSpc>
                <a:spcPct val="130000"/>
              </a:lnSpc>
              <a:spcBef>
                <a:spcPts val="0"/>
              </a:spcBef>
            </a:pPr>
            <a:r>
              <a:rPr lang="zh-CN" altLang="en-US" sz="2400" dirty="0">
                <a:latin typeface="Comic Sans MS" panose="030F0702030302020204" pitchFamily="66" charset="0"/>
                <a:cs typeface="Comic Sans MS" panose="030F0702030302020204" pitchFamily="66" charset="0"/>
                <a:sym typeface="+mn-ea"/>
              </a:rPr>
              <a:t>译文：</a:t>
            </a:r>
            <a:r>
              <a:rPr lang="zh-CN" altLang="en-US" sz="2400" dirty="0">
                <a:latin typeface="Times New Roman" panose="02020603050405020304" pitchFamily="18" charset="0"/>
                <a:cs typeface="Times New Roman" panose="02020603050405020304" pitchFamily="18" charset="0"/>
                <a:sym typeface="+mn-ea"/>
              </a:rPr>
              <a:t>我在晚会上看到的那个人，</a:t>
            </a:r>
            <a:r>
              <a:rPr lang="zh-CN" altLang="en-US" sz="2400" dirty="0">
                <a:solidFill>
                  <a:srgbClr val="FF0000"/>
                </a:solidFill>
                <a:latin typeface="Times New Roman" panose="02020603050405020304" pitchFamily="18" charset="0"/>
                <a:cs typeface="Times New Roman" panose="02020603050405020304" pitchFamily="18" charset="0"/>
                <a:sym typeface="+mn-ea"/>
              </a:rPr>
              <a:t>外表</a:t>
            </a:r>
            <a:r>
              <a:rPr lang="zh-CN" altLang="en-US" sz="2400" dirty="0">
                <a:latin typeface="Times New Roman" panose="02020603050405020304" pitchFamily="18" charset="0"/>
                <a:cs typeface="Times New Roman" panose="02020603050405020304" pitchFamily="18" charset="0"/>
                <a:sym typeface="+mn-ea"/>
              </a:rPr>
              <a:t>和</a:t>
            </a:r>
            <a:r>
              <a:rPr lang="zh-CN" altLang="en-US" sz="2400" dirty="0">
                <a:solidFill>
                  <a:srgbClr val="FF0000"/>
                </a:solidFill>
                <a:latin typeface="Times New Roman" panose="02020603050405020304" pitchFamily="18" charset="0"/>
                <a:cs typeface="Times New Roman" panose="02020603050405020304" pitchFamily="18" charset="0"/>
                <a:sym typeface="+mn-ea"/>
              </a:rPr>
              <a:t>谈吐</a:t>
            </a:r>
            <a:r>
              <a:rPr lang="zh-CN" altLang="en-US" sz="2400" dirty="0">
                <a:latin typeface="Times New Roman" panose="02020603050405020304" pitchFamily="18" charset="0"/>
                <a:cs typeface="Times New Roman" panose="02020603050405020304" pitchFamily="18" charset="0"/>
                <a:sym typeface="+mn-ea"/>
              </a:rPr>
              <a:t>像美国人。</a:t>
            </a:r>
            <a:endParaRPr lang="zh-CN" altLang="en-US" sz="2400" dirty="0">
              <a:latin typeface="Times New Roman" panose="02020603050405020304" pitchFamily="18" charset="0"/>
              <a:cs typeface="Times New Roman" panose="02020603050405020304" pitchFamily="18" charset="0"/>
            </a:endParaRPr>
          </a:p>
          <a:p>
            <a:pPr fontAlgn="auto">
              <a:lnSpc>
                <a:spcPct val="150000"/>
              </a:lnSpc>
              <a:spcBef>
                <a:spcPts val="0"/>
              </a:spcBef>
            </a:pPr>
            <a:r>
              <a:rPr lang="en-US" altLang="zh-CN" sz="2400" dirty="0">
                <a:latin typeface="Comic Sans MS" panose="030F0702030302020204" pitchFamily="66" charset="0"/>
                <a:cs typeface="Comic Sans MS" panose="030F0702030302020204" pitchFamily="66" charset="0"/>
                <a:sym typeface="+mn-ea"/>
              </a:rPr>
              <a:t>8) </a:t>
            </a:r>
            <a:r>
              <a:rPr lang="en-US" altLang="zh-CN" sz="2400">
                <a:latin typeface="Comic Sans MS" panose="030F0702030302020204" pitchFamily="66" charset="0"/>
                <a:cs typeface="Comic Sans MS" panose="030F0702030302020204" pitchFamily="66" charset="0"/>
                <a:sym typeface="+mn-ea"/>
              </a:rPr>
              <a:t>I have the</a:t>
            </a:r>
            <a:r>
              <a:rPr lang="en-US" altLang="zh-CN" sz="2400">
                <a:solidFill>
                  <a:schemeClr val="hlink"/>
                </a:solidFill>
                <a:latin typeface="Comic Sans MS" panose="030F0702030302020204" pitchFamily="66" charset="0"/>
                <a:cs typeface="Comic Sans MS" panose="030F0702030302020204" pitchFamily="66" charset="0"/>
                <a:sym typeface="+mn-ea"/>
              </a:rPr>
              <a:t> </a:t>
            </a:r>
            <a:r>
              <a:rPr lang="en-US" altLang="zh-CN" sz="2400">
                <a:solidFill>
                  <a:srgbClr val="FF0000"/>
                </a:solidFill>
                <a:latin typeface="Comic Sans MS" panose="030F0702030302020204" pitchFamily="66" charset="0"/>
                <a:cs typeface="Comic Sans MS" panose="030F0702030302020204" pitchFamily="66" charset="0"/>
                <a:sym typeface="+mn-ea"/>
              </a:rPr>
              <a:t>honor</a:t>
            </a:r>
            <a:r>
              <a:rPr lang="en-US" altLang="zh-CN" sz="2400">
                <a:latin typeface="Comic Sans MS" panose="030F0702030302020204" pitchFamily="66" charset="0"/>
                <a:cs typeface="Comic Sans MS" panose="030F0702030302020204" pitchFamily="66" charset="0"/>
                <a:sym typeface="+mn-ea"/>
              </a:rPr>
              <a:t> to inform you that your request is granted.</a:t>
            </a:r>
            <a:endParaRPr lang="en-US" altLang="zh-CN" sz="2400">
              <a:latin typeface="Comic Sans MS" panose="030F0702030302020204" pitchFamily="66" charset="0"/>
              <a:cs typeface="Comic Sans MS" panose="030F0702030302020204" pitchFamily="66" charset="0"/>
            </a:endParaRPr>
          </a:p>
          <a:p>
            <a:pPr fontAlgn="auto">
              <a:lnSpc>
                <a:spcPct val="150000"/>
              </a:lnSpc>
              <a:spcBef>
                <a:spcPts val="0"/>
              </a:spcBef>
            </a:pPr>
            <a:r>
              <a:rPr lang="zh-CN" altLang="en-US" sz="2400" dirty="0">
                <a:latin typeface="Comic Sans MS" panose="030F0702030302020204" pitchFamily="66" charset="0"/>
                <a:cs typeface="Comic Sans MS" panose="030F0702030302020204" pitchFamily="66" charset="0"/>
                <a:sym typeface="+mn-ea"/>
              </a:rPr>
              <a:t>译文：我</a:t>
            </a:r>
            <a:r>
              <a:rPr lang="zh-CN" altLang="en-US" sz="2400" dirty="0">
                <a:solidFill>
                  <a:srgbClr val="0070C0"/>
                </a:solidFill>
                <a:latin typeface="Comic Sans MS" panose="030F0702030302020204" pitchFamily="66" charset="0"/>
                <a:cs typeface="Comic Sans MS" panose="030F0702030302020204" pitchFamily="66" charset="0"/>
                <a:sym typeface="+mn-ea"/>
              </a:rPr>
              <a:t>荣幸地</a:t>
            </a:r>
            <a:r>
              <a:rPr lang="zh-CN" altLang="en-US" sz="2400" dirty="0">
                <a:latin typeface="Comic Sans MS" panose="030F0702030302020204" pitchFamily="66" charset="0"/>
                <a:cs typeface="Comic Sans MS" panose="030F0702030302020204" pitchFamily="66" charset="0"/>
                <a:sym typeface="+mn-ea"/>
              </a:rPr>
              <a:t>通知您，您的请求已得到批准。</a:t>
            </a:r>
            <a:endParaRPr lang="zh-CN" altLang="en-US" sz="2400" dirty="0">
              <a:latin typeface="Comic Sans MS" panose="030F0702030302020204" pitchFamily="66" charset="0"/>
              <a:cs typeface="Comic Sans MS" panose="030F0702030302020204" pitchFamily="66" charset="0"/>
              <a:sym typeface="+mn-ea"/>
            </a:endParaRPr>
          </a:p>
          <a:p>
            <a:pPr>
              <a:lnSpc>
                <a:spcPct val="90000"/>
              </a:lnSpc>
            </a:pPr>
            <a:endParaRPr lang="zh-CN" altLang="en-US" sz="24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占位符 18433"/>
          <p:cNvSpPr>
            <a:spLocks noGrp="1" noRot="1"/>
          </p:cNvSpPr>
          <p:nvPr>
            <p:ph type="body" idx="1"/>
          </p:nvPr>
        </p:nvSpPr>
        <p:spPr>
          <a:xfrm>
            <a:off x="405765" y="508000"/>
            <a:ext cx="7341235" cy="4701540"/>
          </a:xfrm>
        </p:spPr>
        <p:txBody>
          <a:bodyPr/>
          <a:p>
            <a:pPr algn="just">
              <a:lnSpc>
                <a:spcPct val="90000"/>
              </a:lnSpc>
              <a:buNone/>
            </a:pPr>
            <a:r>
              <a:rPr lang="zh-CN" sz="2800" b="1" dirty="0">
                <a:latin typeface="微软雅黑" panose="020B0503020204020204" pitchFamily="34" charset="-122"/>
                <a:ea typeface="微软雅黑" panose="020B0503020204020204" pitchFamily="34" charset="-122"/>
                <a:cs typeface="微软雅黑" panose="020B0503020204020204" pitchFamily="34" charset="-122"/>
              </a:rPr>
              <a:t>词类转译</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小结：</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90000"/>
              </a:lnSpc>
              <a:buNone/>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尽管转换的情况很多，条件也很多，但其转换的条件主要只有两</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点：</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90000"/>
              </a:lnSpc>
              <a:buNone/>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①</a:t>
            </a:r>
            <a:r>
              <a:rPr lang="zh-CN" altLang="en-US" sz="280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派生</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。由某词派生出来的词，可以转译为某</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词。</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90000"/>
              </a:lnSpc>
              <a:buNone/>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teacher→ teach; </a:t>
            </a:r>
            <a:r>
              <a:rPr lang="en-US" altLang="zh-CN" sz="2800">
                <a:solidFill>
                  <a:srgbClr val="0070C0"/>
                </a:solidFill>
                <a:latin typeface="Comic Sans MS" panose="030F0702030302020204" pitchFamily="66" charset="0"/>
                <a:cs typeface="Comic Sans MS" panose="030F0702030302020204" pitchFamily="66" charset="0"/>
                <a:sym typeface="+mn-ea"/>
              </a:rPr>
              <a:t>necessity</a:t>
            </a:r>
            <a:r>
              <a:rPr lang="en-US" altLang="zh-CN" sz="28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necessary</a:t>
            </a:r>
            <a:r>
              <a:rPr lang="zh-CN" altLang="en-US"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90000"/>
              </a:lnSpc>
              <a:buNone/>
            </a:pPr>
            <a:r>
              <a:rPr lang="en-US" altLang="zh-CN"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②</a:t>
            </a:r>
            <a:r>
              <a:rPr lang="zh-CN" altLang="en-US" sz="2800">
                <a:solidFill>
                  <a:srgbClr val="0000B0"/>
                </a:solidFill>
                <a:latin typeface="微软雅黑" panose="020B0503020204020204" pitchFamily="34" charset="-122"/>
                <a:ea typeface="微软雅黑" panose="020B0503020204020204" pitchFamily="34" charset="-122"/>
                <a:cs typeface="微软雅黑" panose="020B0503020204020204" pitchFamily="34" charset="-122"/>
              </a:rPr>
              <a:t>本来有其意</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。因为它本来就有这个意思，现在为了表达习惯上的需要，把它的含意用不同的词性表达出来。</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90000"/>
              </a:lnSpc>
              <a:buNone/>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70C0"/>
                </a:solidFill>
                <a:latin typeface="Comic Sans MS" panose="030F0702030302020204" pitchFamily="66" charset="0"/>
                <a:cs typeface="Comic Sans MS" panose="030F0702030302020204" pitchFamily="66" charset="0"/>
                <a:sym typeface="+mn-ea"/>
              </a:rPr>
              <a:t>succeed</a:t>
            </a:r>
            <a:r>
              <a:rPr lang="en-US" altLang="zh-CN" sz="2800" dirty="0">
                <a:solidFill>
                  <a:srgbClr val="0070C0"/>
                </a:solidFill>
                <a:latin typeface="Comic Sans MS" panose="030F0702030302020204" pitchFamily="66" charset="0"/>
                <a:cs typeface="Comic Sans MS" panose="030F0702030302020204" pitchFamily="66" charset="0"/>
                <a:sym typeface="+mn-ea"/>
              </a:rPr>
              <a:t> </a:t>
            </a:r>
            <a:r>
              <a:rPr lang="zh-CN" altLang="en-US" sz="2800" dirty="0">
                <a:solidFill>
                  <a:srgbClr val="0070C0"/>
                </a:solidFill>
                <a:latin typeface="Comic Sans MS" panose="030F0702030302020204" pitchFamily="66" charset="0"/>
                <a:cs typeface="Comic Sans MS" panose="030F0702030302020204" pitchFamily="66" charset="0"/>
                <a:sym typeface="+mn-ea"/>
              </a:rPr>
              <a:t>in </a:t>
            </a:r>
            <a:r>
              <a:rPr lang="en-US" altLang="zh-CN" sz="2800" dirty="0">
                <a:solidFill>
                  <a:srgbClr val="0070C0"/>
                </a:solidFill>
                <a:latin typeface="Comic Sans MS" panose="030F0702030302020204" pitchFamily="66" charset="0"/>
                <a:cs typeface="Comic Sans MS" panose="030F0702030302020204" pitchFamily="66" charset="0"/>
                <a:sym typeface="+mn-ea"/>
              </a:rPr>
              <a:t>doing; go for a walk</a:t>
            </a:r>
            <a:endParaRPr lang="en-US" altLang="zh-CN" sz="28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27685" y="480695"/>
            <a:ext cx="7508875"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3335" b="1" dirty="0">
                <a:latin typeface="Comic Sans MS" panose="030F0702030302020204" pitchFamily="66" charset="0"/>
              </a:rPr>
              <a:t>词类转译</a:t>
            </a:r>
            <a:r>
              <a:rPr lang="en-US" altLang="zh-CN" sz="3335" b="1" dirty="0">
                <a:latin typeface="Comic Sans MS" panose="030F0702030302020204" pitchFamily="66" charset="0"/>
              </a:rPr>
              <a:t> </a:t>
            </a:r>
            <a:r>
              <a:rPr lang="zh-CN" altLang="en-US" sz="3335" b="1" dirty="0">
                <a:latin typeface="Comic Sans MS" panose="030F0702030302020204" pitchFamily="66" charset="0"/>
              </a:rPr>
              <a:t>真题演练</a:t>
            </a:r>
            <a:r>
              <a:rPr lang="zh-CN" altLang="en-US" sz="3335" dirty="0">
                <a:latin typeface="Comic Sans MS" panose="030F0702030302020204" pitchFamily="66" charset="0"/>
              </a:rPr>
              <a:t>：</a:t>
            </a:r>
            <a:endParaRPr lang="zh-CN" altLang="en-US" sz="3335" b="1" dirty="0">
              <a:latin typeface="Comic Sans MS" panose="030F0702030302020204" pitchFamily="66" charset="0"/>
            </a:endParaRPr>
          </a:p>
        </p:txBody>
      </p:sp>
      <p:sp>
        <p:nvSpPr>
          <p:cNvPr id="5123" name="内容占位符 2"/>
          <p:cNvSpPr>
            <a:spLocks noGrp="1" noRot="1"/>
          </p:cNvSpPr>
          <p:nvPr>
            <p:ph idx="4294967295"/>
          </p:nvPr>
        </p:nvSpPr>
        <p:spPr>
          <a:xfrm>
            <a:off x="155575" y="1123950"/>
            <a:ext cx="8538210" cy="3985260"/>
          </a:xfrm>
        </p:spPr>
        <p:txBody>
          <a:bodyPr vert="horz" wrap="square" lIns="76199" tIns="38099" rIns="76199" bIns="38099" anchor="t" anchorCtr="0"/>
          <a:p>
            <a:pPr>
              <a:lnSpc>
                <a:spcPct val="90000"/>
              </a:lnSpc>
            </a:pPr>
            <a:r>
              <a:rPr lang="en-US" altLang="zh-CN" sz="2400">
                <a:solidFill>
                  <a:schemeClr val="tx1"/>
                </a:solidFill>
                <a:latin typeface="Comic Sans MS" panose="030F0702030302020204" pitchFamily="66" charset="0"/>
                <a:cs typeface="Comic Sans MS" panose="030F0702030302020204" pitchFamily="66" charset="0"/>
              </a:rPr>
              <a:t>1. </a:t>
            </a:r>
            <a:r>
              <a:rPr lang="zh-CN" altLang="en-US" sz="2400">
                <a:solidFill>
                  <a:schemeClr val="tx1"/>
                </a:solidFill>
                <a:latin typeface="Comic Sans MS" panose="030F0702030302020204" pitchFamily="66" charset="0"/>
                <a:cs typeface="Comic Sans MS" panose="030F0702030302020204" pitchFamily="66" charset="0"/>
              </a:rPr>
              <a:t>According to</a:t>
            </a:r>
            <a:r>
              <a:rPr lang="zh-CN" altLang="en-US" sz="2400">
                <a:latin typeface="Comic Sans MS" panose="030F0702030302020204" pitchFamily="66" charset="0"/>
                <a:cs typeface="Comic Sans MS" panose="030F0702030302020204" pitchFamily="66" charset="0"/>
              </a:rPr>
              <a:t> Harley, it is a system of symbols and</a:t>
            </a:r>
            <a:r>
              <a:rPr lang="en-US" altLang="zh-CN" sz="2400">
                <a:latin typeface="Comic Sans MS" panose="030F0702030302020204" pitchFamily="66" charset="0"/>
                <a:cs typeface="Comic Sans MS" panose="030F0702030302020204" pitchFamily="66" charset="0"/>
              </a:rPr>
              <a:t> </a:t>
            </a:r>
            <a:r>
              <a:rPr lang="zh-CN" altLang="en-US" sz="2400">
                <a:latin typeface="Comic Sans MS" panose="030F0702030302020204" pitchFamily="66" charset="0"/>
                <a:cs typeface="Comic Sans MS" panose="030F0702030302020204" pitchFamily="66" charset="0"/>
              </a:rPr>
              <a:t>rules that enable us to communicate.</a:t>
            </a:r>
            <a:r>
              <a:rPr lang="en-US" altLang="zh-CN" sz="2400"/>
              <a:t> (2021)</a:t>
            </a:r>
            <a:endParaRPr lang="zh-CN" altLang="en-US" sz="2400"/>
          </a:p>
          <a:p>
            <a:pPr>
              <a:lnSpc>
                <a:spcPct val="90000"/>
              </a:lnSpc>
            </a:pPr>
            <a:r>
              <a:rPr lang="zh-CN" altLang="en-US" sz="2400"/>
              <a:t>参考译文：哈雷</a:t>
            </a:r>
            <a:r>
              <a:rPr lang="zh-CN" altLang="en-US" sz="2400">
                <a:solidFill>
                  <a:schemeClr val="tx1"/>
                </a:solidFill>
              </a:rPr>
              <a:t>认为</a:t>
            </a:r>
            <a:r>
              <a:rPr lang="zh-CN" altLang="en-US" sz="2400"/>
              <a:t>，它是一套符号和规则体系，使我们能够进行交流。</a:t>
            </a:r>
            <a:endParaRPr lang="zh-CN" altLang="en-US" sz="2400"/>
          </a:p>
          <a:p>
            <a:pPr>
              <a:lnSpc>
                <a:spcPct val="90000"/>
              </a:lnSpc>
            </a:pPr>
            <a:r>
              <a:rPr lang="zh-CN" altLang="en-US" sz="2400">
                <a:solidFill>
                  <a:srgbClr val="FF0000"/>
                </a:solidFill>
                <a:latin typeface="Comic Sans MS" panose="030F0702030302020204" pitchFamily="66" charset="0"/>
                <a:cs typeface="Comic Sans MS" panose="030F0702030302020204" pitchFamily="66" charset="0"/>
                <a:sym typeface="+mn-ea"/>
              </a:rPr>
              <a:t>According to</a:t>
            </a:r>
            <a:r>
              <a:rPr lang="zh-CN" altLang="en-US" sz="2400">
                <a:latin typeface="Comic Sans MS" panose="030F0702030302020204" pitchFamily="66" charset="0"/>
                <a:cs typeface="Comic Sans MS" panose="030F0702030302020204" pitchFamily="66" charset="0"/>
                <a:sym typeface="+mn-ea"/>
              </a:rPr>
              <a:t> Harley</a:t>
            </a:r>
            <a:r>
              <a:rPr lang="en-US" altLang="zh-CN" sz="2400">
                <a:latin typeface="Comic Sans MS" panose="030F0702030302020204" pitchFamily="66" charset="0"/>
                <a:cs typeface="Comic Sans MS" panose="030F0702030302020204" pitchFamily="66" charset="0"/>
                <a:sym typeface="+mn-ea"/>
              </a:rPr>
              <a:t>...: </a:t>
            </a:r>
            <a:r>
              <a:rPr lang="zh-CN" altLang="en-US" sz="2400">
                <a:sym typeface="+mn-ea"/>
              </a:rPr>
              <a:t>哈雷</a:t>
            </a:r>
            <a:r>
              <a:rPr lang="zh-CN" altLang="en-US" sz="2400">
                <a:solidFill>
                  <a:srgbClr val="FF0000"/>
                </a:solidFill>
                <a:sym typeface="+mn-ea"/>
              </a:rPr>
              <a:t>认为</a:t>
            </a:r>
            <a:r>
              <a:rPr lang="en-US" altLang="zh-CN" sz="2400">
                <a:solidFill>
                  <a:srgbClr val="FF0000"/>
                </a:solidFill>
                <a:sym typeface="+mn-ea"/>
              </a:rPr>
              <a:t>……</a:t>
            </a:r>
            <a:endParaRPr lang="zh-CN" altLang="en-US" sz="2400"/>
          </a:p>
          <a:p>
            <a:pPr>
              <a:lnSpc>
                <a:spcPct val="90000"/>
              </a:lnSpc>
            </a:pPr>
            <a:r>
              <a:rPr lang="en-US" altLang="zh-CN" sz="2400" dirty="0">
                <a:latin typeface="Comic Sans MS" panose="030F0702030302020204" pitchFamily="66" charset="0"/>
                <a:cs typeface="Comic Sans MS" panose="030F0702030302020204" pitchFamily="66" charset="0"/>
              </a:rPr>
              <a:t>2. </a:t>
            </a:r>
            <a:r>
              <a:rPr lang="zh-CN" altLang="en-US" sz="2400" dirty="0">
                <a:latin typeface="Comic Sans MS" panose="030F0702030302020204" pitchFamily="66" charset="0"/>
                <a:cs typeface="Comic Sans MS" panose="030F0702030302020204" pitchFamily="66" charset="0"/>
              </a:rPr>
              <a:t>But </a:t>
            </a:r>
            <a:r>
              <a:rPr lang="zh-CN" altLang="en-US" sz="2400" dirty="0">
                <a:solidFill>
                  <a:schemeClr val="tx1"/>
                </a:solidFill>
                <a:latin typeface="Comic Sans MS" panose="030F0702030302020204" pitchFamily="66" charset="0"/>
                <a:cs typeface="Comic Sans MS" panose="030F0702030302020204" pitchFamily="66" charset="0"/>
              </a:rPr>
              <a:t>according to</a:t>
            </a:r>
            <a:r>
              <a:rPr lang="en-US" altLang="zh-CN" sz="2400" dirty="0">
                <a:latin typeface="Comic Sans MS" panose="030F0702030302020204" pitchFamily="66" charset="0"/>
                <a:cs typeface="Comic Sans MS" panose="030F0702030302020204" pitchFamily="66" charset="0"/>
              </a:rPr>
              <a:t> </a:t>
            </a:r>
            <a:r>
              <a:rPr lang="zh-CN" altLang="en-US" sz="2400" dirty="0">
                <a:latin typeface="Comic Sans MS" panose="030F0702030302020204" pitchFamily="66" charset="0"/>
                <a:cs typeface="Comic Sans MS" panose="030F0702030302020204" pitchFamily="66" charset="0"/>
              </a:rPr>
              <a:t>psychologists, that's not how it </a:t>
            </a:r>
            <a:r>
              <a:rPr lang="zh-CN" altLang="en-US" sz="2400" dirty="0">
                <a:solidFill>
                  <a:schemeClr val="tx1"/>
                </a:solidFill>
                <a:latin typeface="Comic Sans MS" panose="030F0702030302020204" pitchFamily="66" charset="0"/>
                <a:cs typeface="Comic Sans MS" panose="030F0702030302020204" pitchFamily="66" charset="0"/>
              </a:rPr>
              <a:t>works.</a:t>
            </a:r>
            <a:r>
              <a:rPr lang="zh-CN" altLang="en-US" sz="2400">
                <a:sym typeface="+mn-ea"/>
              </a:rPr>
              <a:t>（</a:t>
            </a:r>
            <a:r>
              <a:rPr lang="en-US" altLang="zh-CN" sz="2400">
                <a:sym typeface="+mn-ea"/>
              </a:rPr>
              <a:t>2020</a:t>
            </a:r>
            <a:r>
              <a:rPr lang="zh-CN" altLang="en-US" sz="2400">
                <a:sym typeface="+mn-ea"/>
              </a:rPr>
              <a:t>）</a:t>
            </a:r>
            <a:endParaRPr lang="zh-CN" altLang="en-US" sz="2400" dirty="0"/>
          </a:p>
          <a:p>
            <a:pPr>
              <a:lnSpc>
                <a:spcPct val="90000"/>
              </a:lnSpc>
            </a:pPr>
            <a:r>
              <a:rPr lang="zh-CN" altLang="en-US" sz="2400" dirty="0">
                <a:solidFill>
                  <a:schemeClr val="tx1"/>
                </a:solidFill>
                <a:latin typeface="Comic Sans MS" panose="030F0702030302020204" pitchFamily="66" charset="0"/>
              </a:rPr>
              <a:t>参考译文：</a:t>
            </a:r>
            <a:r>
              <a:rPr lang="en-US" altLang="zh-CN" sz="2400" dirty="0">
                <a:solidFill>
                  <a:schemeClr val="tx1"/>
                </a:solidFill>
                <a:latin typeface="Comic Sans MS" panose="030F0702030302020204" pitchFamily="66" charset="0"/>
              </a:rPr>
              <a:t>但是心理学家</a:t>
            </a:r>
            <a:r>
              <a:rPr lang="en-US" altLang="zh-CN" sz="2400" dirty="0">
                <a:solidFill>
                  <a:schemeClr val="tx1"/>
                </a:solidFill>
                <a:latin typeface="Comic Sans MS" panose="030F0702030302020204" pitchFamily="66" charset="0"/>
              </a:rPr>
              <a:t>表示并非如此</a:t>
            </a:r>
            <a:r>
              <a:rPr lang="zh-CN" altLang="en-US" sz="2400" dirty="0">
                <a:solidFill>
                  <a:schemeClr val="tx1"/>
                </a:solidFill>
                <a:latin typeface="Comic Sans MS" panose="030F0702030302020204" pitchFamily="66" charset="0"/>
              </a:rPr>
              <a:t>。</a:t>
            </a:r>
            <a:endParaRPr lang="zh-CN" altLang="en-US" sz="2400" dirty="0">
              <a:solidFill>
                <a:schemeClr val="tx1"/>
              </a:solidFill>
              <a:latin typeface="Comic Sans MS" panose="030F0702030302020204" pitchFamily="66" charset="0"/>
            </a:endParaRPr>
          </a:p>
          <a:p>
            <a:pPr>
              <a:lnSpc>
                <a:spcPct val="90000"/>
              </a:lnSpc>
            </a:pPr>
            <a:r>
              <a:rPr lang="zh-CN" altLang="en-US" sz="2400" dirty="0">
                <a:solidFill>
                  <a:srgbClr val="FF0000"/>
                </a:solidFill>
                <a:latin typeface="Comic Sans MS" panose="030F0702030302020204" pitchFamily="66" charset="0"/>
                <a:cs typeface="Comic Sans MS" panose="030F0702030302020204" pitchFamily="66" charset="0"/>
                <a:sym typeface="+mn-ea"/>
              </a:rPr>
              <a:t>according to</a:t>
            </a:r>
            <a:r>
              <a:rPr lang="en-US" altLang="zh-CN" sz="2400" dirty="0">
                <a:latin typeface="Comic Sans MS" panose="030F0702030302020204" pitchFamily="66" charset="0"/>
                <a:cs typeface="Comic Sans MS" panose="030F0702030302020204" pitchFamily="66" charset="0"/>
                <a:sym typeface="+mn-ea"/>
              </a:rPr>
              <a:t> </a:t>
            </a:r>
            <a:r>
              <a:rPr lang="zh-CN" altLang="en-US" sz="2400" dirty="0">
                <a:latin typeface="Comic Sans MS" panose="030F0702030302020204" pitchFamily="66" charset="0"/>
                <a:cs typeface="Comic Sans MS" panose="030F0702030302020204" pitchFamily="66" charset="0"/>
                <a:sym typeface="+mn-ea"/>
              </a:rPr>
              <a:t>psychologists</a:t>
            </a:r>
            <a:r>
              <a:rPr lang="en-US" altLang="zh-CN" sz="2400" dirty="0">
                <a:latin typeface="Comic Sans MS" panose="030F0702030302020204" pitchFamily="66" charset="0"/>
                <a:cs typeface="Comic Sans MS" panose="030F0702030302020204" pitchFamily="66" charset="0"/>
                <a:sym typeface="+mn-ea"/>
              </a:rPr>
              <a:t>...: </a:t>
            </a:r>
            <a:r>
              <a:rPr lang="en-US" altLang="zh-CN" sz="2400" dirty="0">
                <a:latin typeface="Comic Sans MS" panose="030F0702030302020204" pitchFamily="66" charset="0"/>
                <a:sym typeface="+mn-ea"/>
              </a:rPr>
              <a:t>心理学家</a:t>
            </a:r>
            <a:r>
              <a:rPr lang="en-US" altLang="zh-CN" sz="2400" dirty="0">
                <a:solidFill>
                  <a:srgbClr val="FF0000"/>
                </a:solidFill>
                <a:latin typeface="Comic Sans MS" panose="030F0702030302020204" pitchFamily="66" charset="0"/>
                <a:sym typeface="+mn-ea"/>
              </a:rPr>
              <a:t>表示</a:t>
            </a:r>
            <a:endParaRPr lang="en-US" altLang="zh-CN" sz="2400" dirty="0">
              <a:solidFill>
                <a:srgbClr val="FF0000"/>
              </a:solidFill>
              <a:latin typeface="Comic Sans MS" panose="030F0702030302020204" pitchFamily="66" charset="0"/>
              <a:sym typeface="+mn-ea"/>
            </a:endParaRPr>
          </a:p>
          <a:p>
            <a:pPr>
              <a:lnSpc>
                <a:spcPct val="90000"/>
              </a:lnSpc>
            </a:pPr>
            <a:r>
              <a:rPr lang="zh-CN" altLang="en-US" sz="2400" dirty="0">
                <a:latin typeface="Comic Sans MS" panose="030F0702030302020204" pitchFamily="66" charset="0"/>
                <a:cs typeface="Comic Sans MS" panose="030F0702030302020204" pitchFamily="66" charset="0"/>
                <a:sym typeface="+mn-ea"/>
              </a:rPr>
              <a:t>that's not how it </a:t>
            </a:r>
            <a:r>
              <a:rPr lang="zh-CN" altLang="en-US" sz="2400" dirty="0">
                <a:solidFill>
                  <a:srgbClr val="FF0000"/>
                </a:solidFill>
                <a:latin typeface="Comic Sans MS" panose="030F0702030302020204" pitchFamily="66" charset="0"/>
                <a:cs typeface="Comic Sans MS" panose="030F0702030302020204" pitchFamily="66" charset="0"/>
                <a:sym typeface="+mn-ea"/>
              </a:rPr>
              <a:t>works</a:t>
            </a:r>
            <a:r>
              <a:rPr lang="en-US" altLang="zh-CN" sz="2400" dirty="0">
                <a:latin typeface="Comic Sans MS" panose="030F0702030302020204" pitchFamily="66" charset="0"/>
                <a:cs typeface="Comic Sans MS" panose="030F0702030302020204" pitchFamily="66" charset="0"/>
                <a:sym typeface="+mn-ea"/>
              </a:rPr>
              <a:t>: </a:t>
            </a:r>
            <a:r>
              <a:rPr lang="en-US" altLang="zh-CN" sz="2400" dirty="0">
                <a:latin typeface="Comic Sans MS" panose="030F0702030302020204" pitchFamily="66" charset="0"/>
                <a:sym typeface="+mn-ea"/>
              </a:rPr>
              <a:t>并非</a:t>
            </a:r>
            <a:r>
              <a:rPr lang="en-US" altLang="zh-CN" sz="2400" dirty="0">
                <a:solidFill>
                  <a:srgbClr val="FF0000"/>
                </a:solidFill>
                <a:latin typeface="Comic Sans MS" panose="030F0702030302020204" pitchFamily="66" charset="0"/>
                <a:sym typeface="+mn-ea"/>
              </a:rPr>
              <a:t>如此</a:t>
            </a:r>
            <a:endParaRPr lang="zh-CN" altLang="en-US" sz="2400" dirty="0">
              <a:solidFill>
                <a:schemeClr val="tx1"/>
              </a:solidFill>
              <a:latin typeface="Comic Sans MS" panose="030F0702030302020204" pitchFamily="66" charset="0"/>
            </a:endParaRPr>
          </a:p>
          <a:p>
            <a:pPr>
              <a:lnSpc>
                <a:spcPct val="90000"/>
              </a:lnSpc>
            </a:pPr>
            <a:endParaRPr lang="zh-CN" altLang="en-US" sz="2800" dirty="0">
              <a:solidFill>
                <a:schemeClr val="tx1"/>
              </a:solidFill>
              <a:latin typeface="Comic Sans MS" panose="030F0702030302020204" pitchFamily="66" charset="0"/>
            </a:endParaRPr>
          </a:p>
          <a:p>
            <a:pPr>
              <a:lnSpc>
                <a:spcPct val="90000"/>
              </a:lnSpc>
            </a:pPr>
            <a:endParaRPr lang="en-US" altLang="zh-CN" sz="2335" dirty="0">
              <a:solidFill>
                <a:schemeClr val="tx1"/>
              </a:solidFill>
            </a:endParaRPr>
          </a:p>
          <a:p>
            <a:pPr>
              <a:lnSpc>
                <a:spcPct val="90000"/>
              </a:lnSpc>
            </a:pPr>
            <a:endParaRPr lang="en-US" altLang="zh-CN" sz="2335" dirty="0">
              <a:solidFill>
                <a:schemeClr val="tx1"/>
              </a:solidFill>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27685" y="480695"/>
            <a:ext cx="7508875"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3335" b="1" dirty="0">
                <a:latin typeface="Comic Sans MS" panose="030F0702030302020204" pitchFamily="66" charset="0"/>
              </a:rPr>
              <a:t>词类转译</a:t>
            </a:r>
            <a:r>
              <a:rPr lang="en-US" altLang="zh-CN" sz="3335" b="1" dirty="0">
                <a:latin typeface="Comic Sans MS" panose="030F0702030302020204" pitchFamily="66" charset="0"/>
              </a:rPr>
              <a:t> </a:t>
            </a:r>
            <a:r>
              <a:rPr lang="zh-CN" altLang="en-US" sz="3335" b="1" dirty="0">
                <a:latin typeface="Comic Sans MS" panose="030F0702030302020204" pitchFamily="66" charset="0"/>
              </a:rPr>
              <a:t>真题演练</a:t>
            </a:r>
            <a:r>
              <a:rPr lang="zh-CN" altLang="en-US" sz="3335" dirty="0">
                <a:latin typeface="Comic Sans MS" panose="030F0702030302020204" pitchFamily="66" charset="0"/>
              </a:rPr>
              <a:t>：</a:t>
            </a:r>
            <a:endParaRPr lang="zh-CN" altLang="en-US" sz="3335" b="1" dirty="0">
              <a:latin typeface="Comic Sans MS" panose="030F0702030302020204" pitchFamily="66" charset="0"/>
            </a:endParaRPr>
          </a:p>
        </p:txBody>
      </p:sp>
      <p:sp>
        <p:nvSpPr>
          <p:cNvPr id="5123" name="内容占位符 2"/>
          <p:cNvSpPr>
            <a:spLocks noGrp="1" noRot="1"/>
          </p:cNvSpPr>
          <p:nvPr>
            <p:ph idx="4294967295"/>
          </p:nvPr>
        </p:nvSpPr>
        <p:spPr>
          <a:xfrm>
            <a:off x="155575" y="1123950"/>
            <a:ext cx="8538210" cy="3985260"/>
          </a:xfrm>
        </p:spPr>
        <p:txBody>
          <a:bodyPr vert="horz" wrap="square" lIns="76199" tIns="38099" rIns="76199" bIns="38099" anchor="t" anchorCtr="0"/>
          <a:p>
            <a:pPr latinLnBrk="0">
              <a:lnSpc>
                <a:spcPct val="100000"/>
              </a:lnSpc>
              <a:spcBef>
                <a:spcPts val="0"/>
              </a:spcBef>
            </a:pPr>
            <a:r>
              <a:rPr lang="en-US" altLang="zh-CN" sz="2400" dirty="0">
                <a:latin typeface="Comic Sans MS" panose="030F0702030302020204" pitchFamily="66" charset="0"/>
                <a:cs typeface="Comic Sans MS" panose="030F0702030302020204" pitchFamily="66" charset="0"/>
                <a:sym typeface="+mn-ea"/>
              </a:rPr>
              <a:t>3. Our lives would be remarkably </a:t>
            </a:r>
            <a:r>
              <a:rPr lang="en-US" altLang="zh-CN" sz="2400" dirty="0">
                <a:solidFill>
                  <a:schemeClr val="tx1"/>
                </a:solidFill>
                <a:latin typeface="Comic Sans MS" panose="030F0702030302020204" pitchFamily="66" charset="0"/>
                <a:cs typeface="Comic Sans MS" panose="030F0702030302020204" pitchFamily="66" charset="0"/>
                <a:sym typeface="+mn-ea"/>
              </a:rPr>
              <a:t>limited </a:t>
            </a:r>
            <a:r>
              <a:rPr lang="en-US" altLang="zh-CN" sz="2400" dirty="0">
                <a:latin typeface="Comic Sans MS" panose="030F0702030302020204" pitchFamily="66" charset="0"/>
                <a:cs typeface="Comic Sans MS" panose="030F0702030302020204" pitchFamily="66" charset="0"/>
                <a:sym typeface="+mn-ea"/>
              </a:rPr>
              <a:t>without   language. (2021)</a:t>
            </a:r>
            <a:endParaRPr lang="en-US" altLang="zh-CN" sz="2400" dirty="0">
              <a:solidFill>
                <a:schemeClr val="tx1"/>
              </a:solidFill>
              <a:latin typeface="Comic Sans MS" panose="030F0702030302020204" pitchFamily="66" charset="0"/>
              <a:cs typeface="Comic Sans MS" panose="030F0702030302020204" pitchFamily="66" charset="0"/>
            </a:endParaRPr>
          </a:p>
          <a:p>
            <a:pPr>
              <a:lnSpc>
                <a:spcPct val="90000"/>
              </a:lnSpc>
            </a:pPr>
            <a:r>
              <a:rPr lang="zh-CN" altLang="en-US" sz="2400" dirty="0">
                <a:latin typeface="Comic Sans MS" panose="030F0702030302020204" pitchFamily="66" charset="0"/>
                <a:cs typeface="Comic Sans MS" panose="030F0702030302020204" pitchFamily="66" charset="0"/>
                <a:sym typeface="+mn-ea"/>
              </a:rPr>
              <a:t>参考译文：</a:t>
            </a:r>
            <a:r>
              <a:rPr lang="en-US" altLang="zh-CN" sz="2400" dirty="0">
                <a:latin typeface="Comic Sans MS" panose="030F0702030302020204" pitchFamily="66" charset="0"/>
                <a:cs typeface="Comic Sans MS" panose="030F0702030302020204" pitchFamily="66" charset="0"/>
                <a:sym typeface="+mn-ea"/>
              </a:rPr>
              <a:t>如果没有语言</a:t>
            </a:r>
            <a:r>
              <a:rPr lang="zh-CN" altLang="en-US" sz="2400" dirty="0">
                <a:latin typeface="Comic Sans MS" panose="030F0702030302020204" pitchFamily="66" charset="0"/>
                <a:cs typeface="Comic Sans MS" panose="030F0702030302020204" pitchFamily="66" charset="0"/>
                <a:sym typeface="+mn-ea"/>
              </a:rPr>
              <a:t>，</a:t>
            </a:r>
            <a:r>
              <a:rPr lang="en-US" altLang="zh-CN" sz="2400" dirty="0">
                <a:latin typeface="Comic Sans MS" panose="030F0702030302020204" pitchFamily="66" charset="0"/>
                <a:cs typeface="Comic Sans MS" panose="030F0702030302020204" pitchFamily="66" charset="0"/>
                <a:sym typeface="+mn-ea"/>
              </a:rPr>
              <a:t>我们的生活将受到极大</a:t>
            </a:r>
            <a:r>
              <a:rPr lang="en-US" altLang="zh-CN" sz="2400" dirty="0">
                <a:solidFill>
                  <a:schemeClr val="tx1"/>
                </a:solidFill>
                <a:latin typeface="Comic Sans MS" panose="030F0702030302020204" pitchFamily="66" charset="0"/>
                <a:cs typeface="Comic Sans MS" panose="030F0702030302020204" pitchFamily="66" charset="0"/>
                <a:sym typeface="+mn-ea"/>
              </a:rPr>
              <a:t>的限制</a:t>
            </a:r>
            <a:r>
              <a:rPr lang="en-US" altLang="zh-CN" sz="2400" dirty="0">
                <a:latin typeface="Comic Sans MS" panose="030F0702030302020204" pitchFamily="66" charset="0"/>
                <a:cs typeface="Comic Sans MS" panose="030F0702030302020204" pitchFamily="66" charset="0"/>
                <a:sym typeface="+mn-ea"/>
              </a:rPr>
              <a:t>。</a:t>
            </a:r>
            <a:endParaRPr lang="en-US" altLang="zh-CN" sz="2400" dirty="0">
              <a:latin typeface="Comic Sans MS" panose="030F0702030302020204" pitchFamily="66" charset="0"/>
              <a:cs typeface="Comic Sans MS" panose="030F0702030302020204" pitchFamily="66" charset="0"/>
              <a:sym typeface="+mn-ea"/>
            </a:endParaRPr>
          </a:p>
          <a:p>
            <a:pPr>
              <a:lnSpc>
                <a:spcPct val="90000"/>
              </a:lnSpc>
            </a:pPr>
            <a:r>
              <a:rPr lang="en-US" altLang="zh-CN" sz="2400" dirty="0">
                <a:latin typeface="Comic Sans MS" panose="030F0702030302020204" pitchFamily="66" charset="0"/>
                <a:cs typeface="Comic Sans MS" panose="030F0702030302020204" pitchFamily="66" charset="0"/>
                <a:sym typeface="+mn-ea"/>
              </a:rPr>
              <a:t>...would be remarkably </a:t>
            </a:r>
            <a:r>
              <a:rPr lang="en-US" altLang="zh-CN" sz="2400" dirty="0">
                <a:solidFill>
                  <a:srgbClr val="FF0000"/>
                </a:solidFill>
                <a:latin typeface="Comic Sans MS" panose="030F0702030302020204" pitchFamily="66" charset="0"/>
                <a:cs typeface="Comic Sans MS" panose="030F0702030302020204" pitchFamily="66" charset="0"/>
                <a:sym typeface="+mn-ea"/>
              </a:rPr>
              <a:t>limited</a:t>
            </a:r>
            <a:r>
              <a:rPr lang="en-US" altLang="zh-CN" sz="2400" dirty="0">
                <a:latin typeface="Comic Sans MS" panose="030F0702030302020204" pitchFamily="66" charset="0"/>
                <a:cs typeface="Comic Sans MS" panose="030F0702030302020204" pitchFamily="66" charset="0"/>
                <a:sym typeface="+mn-ea"/>
              </a:rPr>
              <a:t>...: 受到极大的</a:t>
            </a:r>
            <a:r>
              <a:rPr lang="en-US" altLang="zh-CN" sz="2400" dirty="0">
                <a:solidFill>
                  <a:srgbClr val="FF0000"/>
                </a:solidFill>
                <a:latin typeface="Comic Sans MS" panose="030F0702030302020204" pitchFamily="66" charset="0"/>
                <a:cs typeface="Comic Sans MS" panose="030F0702030302020204" pitchFamily="66" charset="0"/>
                <a:sym typeface="+mn-ea"/>
              </a:rPr>
              <a:t>限制</a:t>
            </a:r>
            <a:endParaRPr lang="en-US" altLang="zh-CN" sz="2400" dirty="0">
              <a:latin typeface="Comic Sans MS" panose="030F0702030302020204" pitchFamily="66" charset="0"/>
              <a:cs typeface="Comic Sans MS" panose="030F0702030302020204" pitchFamily="66" charset="0"/>
              <a:sym typeface="+mn-ea"/>
            </a:endParaRPr>
          </a:p>
          <a:p>
            <a:pPr>
              <a:lnSpc>
                <a:spcPct val="90000"/>
              </a:lnSpc>
            </a:pPr>
            <a:endParaRPr lang="en-US" altLang="zh-CN" sz="2400" dirty="0">
              <a:solidFill>
                <a:srgbClr val="FF0000"/>
              </a:solidFill>
              <a:latin typeface="Comic Sans MS" panose="030F0702030302020204" pitchFamily="66" charset="0"/>
              <a:cs typeface="Comic Sans MS" panose="030F0702030302020204" pitchFamily="66" charset="0"/>
            </a:endParaRPr>
          </a:p>
          <a:p>
            <a:pPr>
              <a:lnSpc>
                <a:spcPct val="90000"/>
              </a:lnSpc>
            </a:pPr>
            <a:endParaRPr lang="zh-CN" altLang="en-US" sz="2800" dirty="0">
              <a:solidFill>
                <a:schemeClr val="tx1"/>
              </a:solidFill>
              <a:latin typeface="Comic Sans MS" panose="030F0702030302020204" pitchFamily="66" charset="0"/>
            </a:endParaRPr>
          </a:p>
          <a:p>
            <a:pPr>
              <a:lnSpc>
                <a:spcPct val="90000"/>
              </a:lnSpc>
            </a:pPr>
            <a:endParaRPr lang="en-US" altLang="zh-CN" sz="2335" dirty="0">
              <a:solidFill>
                <a:schemeClr val="tx1"/>
              </a:solidFill>
            </a:endParaRPr>
          </a:p>
          <a:p>
            <a:pPr>
              <a:lnSpc>
                <a:spcPct val="90000"/>
              </a:lnSpc>
            </a:pPr>
            <a:endParaRPr lang="en-US" altLang="zh-CN" sz="2335" dirty="0">
              <a:solidFill>
                <a:schemeClr val="tx1"/>
              </a:solidFill>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401320" y="249555"/>
            <a:ext cx="7635240" cy="1116965"/>
          </a:xfrm>
        </p:spPr>
        <p:txBody>
          <a:bodyPr vert="horz" wrap="square" lIns="76199" tIns="38099" rIns="76199" bIns="38099" anchor="t" anchorCtr="0"/>
          <a:p>
            <a:r>
              <a:rPr lang="en-US" altLang="zh-CN" sz="3335" dirty="0">
                <a:latin typeface="Comic Sans MS" panose="030F0702030302020204" pitchFamily="66" charset="0"/>
              </a:rPr>
              <a:t> </a:t>
            </a:r>
            <a:br>
              <a:rPr lang="en-US" altLang="zh-CN" sz="3335" dirty="0">
                <a:latin typeface="Comic Sans MS" panose="030F0702030302020204" pitchFamily="66" charset="0"/>
              </a:rPr>
            </a:b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1. 2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物称主语转译为人称主语</a:t>
            </a:r>
            <a:endParaRPr lang="en-US" altLang="zh-CN" sz="3200" b="1" noProof="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406525"/>
            <a:ext cx="8538210" cy="3702685"/>
          </a:xfrm>
        </p:spPr>
        <p:txBody>
          <a:bodyPr vert="horz" wrap="square" lIns="76199" tIns="38099" rIns="76199" bIns="38099" anchor="t" anchorCtr="0"/>
          <a:p>
            <a:pPr marR="0" defTabSz="914400" fontAlgn="auto">
              <a:spcBef>
                <a:spcPts val="0"/>
              </a:spcBef>
              <a:spcAft>
                <a:spcPts val="0"/>
              </a:spcAft>
              <a:buClrTx/>
              <a:buSzTx/>
              <a:defRPr/>
            </a:pPr>
            <a:r>
              <a:rPr lang="zh-CN" altLang="en-US" sz="2400" b="1" noProof="0" dirty="0">
                <a:latin typeface="华文楷体" pitchFamily="2" charset="-122"/>
                <a:ea typeface="华文楷体" pitchFamily="2" charset="-122"/>
                <a:sym typeface="+mn-ea"/>
              </a:rPr>
              <a:t>物称主语与人称主语</a:t>
            </a:r>
            <a:endParaRPr kumimoji="0" lang="zh-CN" altLang="en-US" sz="2400" b="1" kern="0" cap="none" spc="0" normalizeH="0" baseline="0" noProof="0" dirty="0">
              <a:latin typeface="华文楷体" pitchFamily="2" charset="-122"/>
              <a:ea typeface="华文楷体" pitchFamily="2" charset="-122"/>
              <a:cs typeface="+mn-cs"/>
            </a:endParaRPr>
          </a:p>
          <a:p>
            <a:pPr marR="0" defTabSz="914400" fontAlgn="auto">
              <a:spcBef>
                <a:spcPts val="0"/>
              </a:spcBef>
              <a:spcAft>
                <a:spcPts val="0"/>
              </a:spcAft>
              <a:buClrTx/>
              <a:buSzTx/>
              <a:defRPr/>
            </a:pPr>
            <a:r>
              <a:rPr lang="zh-CN" altLang="en-US" sz="2400" noProof="0" dirty="0">
                <a:latin typeface="华文楷体" pitchFamily="2" charset="-122"/>
                <a:ea typeface="华文楷体" pitchFamily="2" charset="-122"/>
                <a:sym typeface="+mn-ea"/>
              </a:rPr>
              <a:t>受思维习惯的影响，英汉两种语言中存在着物称主语和人称主语的区别。</a:t>
            </a:r>
            <a:endParaRPr lang="zh-CN" altLang="en-US" sz="2400" noProof="0" dirty="0">
              <a:latin typeface="华文楷体" pitchFamily="2" charset="-122"/>
              <a:ea typeface="华文楷体" pitchFamily="2" charset="-122"/>
              <a:sym typeface="+mn-ea"/>
            </a:endParaRPr>
          </a:p>
          <a:p>
            <a:pPr marR="0" defTabSz="914400" fontAlgn="auto">
              <a:spcBef>
                <a:spcPts val="0"/>
              </a:spcBef>
              <a:spcAft>
                <a:spcPts val="0"/>
              </a:spcAft>
              <a:buClrTx/>
              <a:buSzTx/>
              <a:defRPr/>
            </a:pPr>
            <a:r>
              <a:rPr lang="zh-CN" altLang="en-US" sz="2400" noProof="0" dirty="0">
                <a:latin typeface="华文楷体" pitchFamily="2" charset="-122"/>
                <a:ea typeface="华文楷体" pitchFamily="2" charset="-122"/>
                <a:sym typeface="+mn-ea"/>
              </a:rPr>
              <a:t>英语常用物称表达法，使句子显得客观公正，紧凑严密；汉语则注重主体思维，往往从自我出发来叙述客观事物，或描述行为、状态。</a:t>
            </a:r>
            <a:endParaRPr lang="zh-CN" altLang="en-US" sz="2400" noProof="0" dirty="0">
              <a:latin typeface="华文楷体" pitchFamily="2" charset="-122"/>
              <a:ea typeface="华文楷体" pitchFamily="2" charset="-122"/>
              <a:sym typeface="+mn-ea"/>
            </a:endParaRPr>
          </a:p>
          <a:p>
            <a:pPr marR="0" defTabSz="914400" fontAlgn="auto">
              <a:spcBef>
                <a:spcPts val="0"/>
              </a:spcBef>
              <a:spcAft>
                <a:spcPts val="0"/>
              </a:spcAft>
              <a:buClrTx/>
              <a:buSzTx/>
              <a:defRPr/>
            </a:pPr>
            <a:r>
              <a:rPr lang="zh-CN" altLang="en-US" sz="2400" noProof="0" dirty="0">
                <a:latin typeface="华文楷体" pitchFamily="2" charset="-122"/>
                <a:ea typeface="华文楷体" pitchFamily="2" charset="-122"/>
                <a:sym typeface="+mn-ea"/>
              </a:rPr>
              <a:t>英译汉时，有时需要调整句式结构，采用人称主语。</a:t>
            </a:r>
            <a:endParaRPr kumimoji="0" lang="zh-CN" altLang="en-US" sz="2400" kern="0" cap="none" spc="0" normalizeH="0" baseline="0" noProof="0" dirty="0">
              <a:latin typeface="华文楷体" pitchFamily="2" charset="-122"/>
              <a:ea typeface="华文楷体" pitchFamily="2" charset="-122"/>
              <a:cs typeface="+mn-cs"/>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阅读技巧（二）</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找到</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1.1  </a:t>
            </a:r>
            <a:r>
              <a:rPr 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1.2 </a:t>
            </a:r>
            <a:r>
              <a:rPr lang="zh-CN" altLang="en-US" sz="2000" b="1" dirty="0">
                <a:latin typeface="Comic Sans MS" panose="030F0702030302020204" pitchFamily="66" charset="0"/>
                <a:sym typeface="+mn-ea"/>
              </a:rPr>
              <a:t>主旨大意的</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特点</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1.3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练习：定位段落</a:t>
            </a:r>
            <a:r>
              <a:rPr lang="zh-CN" altLang="en-US" sz="2000" b="1" dirty="0">
                <a:latin typeface="Comic Sans MS" panose="030F0702030302020204" pitchFamily="66" charset="0"/>
                <a:sym typeface="+mn-ea"/>
              </a:rPr>
              <a:t>主旨大意</a:t>
            </a:r>
            <a:endParaRPr lang="zh-CN"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略读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2.1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2.2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2.3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3. </a:t>
            </a:r>
            <a:r>
              <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寻读</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3.1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定义</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3.2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步骤</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    3.3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真题示例</a:t>
            </a:r>
            <a:endPar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en-US" altLang="zh-CN" sz="2000" dirty="0">
                <a:latin typeface="Comic Sans MS" panose="030F0702030302020204" pitchFamily="66" charset="0"/>
                <a:ea typeface="微软雅黑" panose="020B0503020204020204" pitchFamily="34" charset="-122"/>
                <a:cs typeface="Comic Sans MS" panose="030F0702030302020204" pitchFamily="66" charset="0"/>
                <a:sym typeface="+mn-ea"/>
              </a:rPr>
              <a:t>4. </a:t>
            </a:r>
            <a:r>
              <a:rPr lang="zh-CN" alt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真题练习</a:t>
            </a: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 calcmode="lin" valueType="num">
                                      <p:cBhvr additive="base">
                                        <p:cTn id="67"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1" end="11"/>
                                            </p:txEl>
                                          </p:spTgt>
                                        </p:tgtEl>
                                        <p:attrNameLst>
                                          <p:attrName>style.visibility</p:attrName>
                                        </p:attrNameLst>
                                      </p:cBhvr>
                                      <p:to>
                                        <p:strVal val="visible"/>
                                      </p:to>
                                    </p:set>
                                    <p:anim calcmode="lin" valueType="num">
                                      <p:cBhvr additive="base">
                                        <p:cTn id="73" dur="5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23">
                                            <p:txEl>
                                              <p:pRg st="12" end="12"/>
                                            </p:txEl>
                                          </p:spTgt>
                                        </p:tgtEl>
                                        <p:attrNameLst>
                                          <p:attrName>style.visibility</p:attrName>
                                        </p:attrNameLst>
                                      </p:cBhvr>
                                      <p:to>
                                        <p:strVal val="visible"/>
                                      </p:to>
                                    </p:set>
                                    <p:anim calcmode="lin" valueType="num">
                                      <p:cBhvr additive="base">
                                        <p:cTn id="79" dur="5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296545" y="480695"/>
            <a:ext cx="7740015" cy="885825"/>
          </a:xfrm>
        </p:spPr>
        <p:txBody>
          <a:bodyPr vert="horz" wrap="square" lIns="76199" tIns="38099" rIns="76199" bIns="38099" anchor="t" anchorCtr="0"/>
          <a:p>
            <a:endParaRPr lang="zh-CN" altLang="en-US" b="1" dirty="0">
              <a:latin typeface="Comic Sans MS" panose="030F0702030302020204" pitchFamily="66" charset="0"/>
            </a:endParaRPr>
          </a:p>
        </p:txBody>
      </p:sp>
      <p:sp>
        <p:nvSpPr>
          <p:cNvPr id="5123" name="内容占位符 2"/>
          <p:cNvSpPr>
            <a:spLocks noGrp="1" noRot="1"/>
          </p:cNvSpPr>
          <p:nvPr>
            <p:ph idx="4294967295"/>
          </p:nvPr>
        </p:nvSpPr>
        <p:spPr>
          <a:xfrm>
            <a:off x="155575" y="628650"/>
            <a:ext cx="8538210" cy="4480560"/>
          </a:xfrm>
        </p:spPr>
        <p:txBody>
          <a:bodyPr vert="horz" wrap="square" lIns="76199" tIns="38099" rIns="76199" bIns="38099" anchor="t" anchorCtr="0"/>
          <a:p>
            <a:pPr>
              <a:lnSpc>
                <a:spcPct val="90000"/>
              </a:lnSpc>
            </a:pPr>
            <a:r>
              <a:rPr lang="en-US" altLang="zh-CN" sz="2335" dirty="0">
                <a:latin typeface="华文楷体" pitchFamily="2" charset="-122"/>
                <a:ea typeface="华文楷体" pitchFamily="2" charset="-122"/>
                <a:sym typeface="+mn-ea"/>
              </a:rPr>
              <a:t>1</a:t>
            </a:r>
            <a:r>
              <a:rPr lang="zh-CN" altLang="en-US" sz="2335" dirty="0">
                <a:latin typeface="华文楷体" pitchFamily="2" charset="-122"/>
                <a:ea typeface="华文楷体" pitchFamily="2" charset="-122"/>
                <a:sym typeface="+mn-ea"/>
              </a:rPr>
              <a:t>）英语中用抽象名词或无生命的事物名称作主语，同时使用本身表示人的行动或行为的动词作其谓语，带有拟人化修辞色彩。英译汉时，往往将物称主语转译为人称主语。</a:t>
            </a:r>
            <a:endParaRPr lang="zh-CN" altLang="en-US" sz="2335" dirty="0">
              <a:latin typeface="华文楷体" pitchFamily="2" charset="-122"/>
              <a:ea typeface="华文楷体" pitchFamily="2" charset="-122"/>
              <a:sym typeface="+mn-ea"/>
            </a:endParaRPr>
          </a:p>
          <a:p>
            <a:pPr>
              <a:lnSpc>
                <a:spcPct val="90000"/>
              </a:lnSpc>
            </a:pPr>
            <a:r>
              <a:rPr lang="zh-CN" altLang="en-US" sz="2335" dirty="0" smtClean="0">
                <a:latin typeface="华文楷体" pitchFamily="2" charset="-122"/>
                <a:ea typeface="华文楷体" pitchFamily="2" charset="-122"/>
                <a:sym typeface="+mn-ea"/>
              </a:rPr>
              <a:t>例如：</a:t>
            </a:r>
            <a:endParaRPr lang="en-US" altLang="zh-CN" sz="2335" kern="0" dirty="0" smtClean="0">
              <a:latin typeface="华文楷体" pitchFamily="2" charset="-122"/>
              <a:ea typeface="华文楷体" pitchFamily="2" charset="-122"/>
            </a:endParaRPr>
          </a:p>
          <a:p>
            <a:pPr>
              <a:lnSpc>
                <a:spcPct val="90000"/>
              </a:lnSpc>
            </a:pPr>
            <a:r>
              <a:rPr lang="en-US" altLang="zh-CN" sz="2400" noProof="0" dirty="0">
                <a:latin typeface="Calibri" panose="020F0502020204030204" pitchFamily="34" charset="0"/>
                <a:cs typeface="Comic Sans MS" panose="030F0702030302020204" pitchFamily="66" charset="0"/>
                <a:sym typeface="+mn-ea"/>
              </a:rPr>
              <a:t>① </a:t>
            </a:r>
            <a:r>
              <a:rPr lang="en-US" altLang="zh-CN" sz="2400" noProof="0" dirty="0">
                <a:latin typeface="Comic Sans MS" panose="030F0702030302020204" pitchFamily="66" charset="0"/>
                <a:cs typeface="Comic Sans MS" panose="030F0702030302020204" pitchFamily="66" charset="0"/>
                <a:sym typeface="+mn-ea"/>
              </a:rPr>
              <a:t>I</a:t>
            </a:r>
            <a:r>
              <a:rPr lang="en-US" altLang="zh-CN" sz="2400" noProof="0" dirty="0">
                <a:latin typeface="Comic Sans MS" panose="030F0702030302020204" pitchFamily="66" charset="0"/>
                <a:cs typeface="Comic Sans MS" panose="030F0702030302020204" pitchFamily="66" charset="0"/>
                <a:sym typeface="+mn-ea"/>
              </a:rPr>
              <a:t> know that </a:t>
            </a:r>
            <a:r>
              <a:rPr lang="en-US" altLang="zh-CN" sz="2400" noProof="0" dirty="0">
                <a:solidFill>
                  <a:srgbClr val="FF0000"/>
                </a:solidFill>
                <a:latin typeface="Comic Sans MS" panose="030F0702030302020204" pitchFamily="66" charset="0"/>
                <a:cs typeface="Comic Sans MS" panose="030F0702030302020204" pitchFamily="66" charset="0"/>
                <a:sym typeface="+mn-ea"/>
              </a:rPr>
              <a:t>your mind </a:t>
            </a:r>
            <a:r>
              <a:rPr lang="en-US" altLang="zh-CN" sz="2400" noProof="0" dirty="0">
                <a:solidFill>
                  <a:schemeClr val="tx1"/>
                </a:solidFill>
                <a:latin typeface="Comic Sans MS" panose="030F0702030302020204" pitchFamily="66" charset="0"/>
                <a:cs typeface="Comic Sans MS" panose="030F0702030302020204" pitchFamily="66" charset="0"/>
                <a:sym typeface="+mn-ea"/>
              </a:rPr>
              <a:t>is elsewhere</a:t>
            </a:r>
            <a:r>
              <a:rPr lang="en-US" altLang="zh-CN" sz="2400" noProof="0" dirty="0">
                <a:latin typeface="Comic Sans MS" panose="030F0702030302020204" pitchFamily="66" charset="0"/>
                <a:cs typeface="Comic Sans MS" panose="030F0702030302020204" pitchFamily="66" charset="0"/>
                <a:sym typeface="+mn-ea"/>
              </a:rPr>
              <a:t>.</a:t>
            </a:r>
            <a:endParaRPr kumimoji="0" lang="en-US" altLang="zh-CN" sz="2400" kern="0" cap="none" spc="0" normalizeH="0" baseline="0" noProof="0" dirty="0">
              <a:latin typeface="Comic Sans MS" panose="030F0702030302020204" pitchFamily="66" charset="0"/>
              <a:ea typeface="+mn-ea"/>
              <a:cs typeface="Comic Sans MS" panose="030F0702030302020204" pitchFamily="66" charset="0"/>
            </a:endParaRPr>
          </a:p>
          <a:p>
            <a:pPr>
              <a:lnSpc>
                <a:spcPct val="90000"/>
              </a:lnSpc>
            </a:pPr>
            <a:r>
              <a:rPr lang="zh-CN" altLang="en-US" sz="2400" dirty="0">
                <a:latin typeface="华文楷体" pitchFamily="2" charset="-122"/>
                <a:ea typeface="华文楷体" pitchFamily="2" charset="-122"/>
                <a:sym typeface="+mn-ea"/>
              </a:rPr>
              <a:t>译文：我知道</a:t>
            </a:r>
            <a:r>
              <a:rPr lang="zh-CN" altLang="en-US" sz="2400" dirty="0">
                <a:solidFill>
                  <a:srgbClr val="FF0000"/>
                </a:solidFill>
                <a:latin typeface="华文楷体" pitchFamily="2" charset="-122"/>
                <a:ea typeface="华文楷体" pitchFamily="2" charset="-122"/>
                <a:sym typeface="+mn-ea"/>
              </a:rPr>
              <a:t>你</a:t>
            </a:r>
            <a:r>
              <a:rPr lang="zh-CN" altLang="en-US" sz="2400" dirty="0">
                <a:solidFill>
                  <a:schemeClr val="tx1"/>
                </a:solidFill>
                <a:latin typeface="华文楷体" pitchFamily="2" charset="-122"/>
                <a:ea typeface="华文楷体" pitchFamily="2" charset="-122"/>
                <a:sym typeface="+mn-ea"/>
              </a:rPr>
              <a:t>在想别的事情</a:t>
            </a:r>
            <a:r>
              <a:rPr lang="zh-CN" altLang="en-US" sz="2400" dirty="0">
                <a:latin typeface="华文楷体" pitchFamily="2" charset="-122"/>
                <a:ea typeface="华文楷体" pitchFamily="2" charset="-122"/>
                <a:sym typeface="+mn-ea"/>
              </a:rPr>
              <a:t>。</a:t>
            </a:r>
            <a:endParaRPr lang="zh-CN" altLang="en-US" sz="2400" dirty="0">
              <a:latin typeface="华文楷体" pitchFamily="2" charset="-122"/>
              <a:ea typeface="华文楷体" pitchFamily="2" charset="-122"/>
            </a:endParaRPr>
          </a:p>
          <a:p>
            <a:pPr>
              <a:lnSpc>
                <a:spcPct val="90000"/>
              </a:lnSpc>
            </a:pPr>
            <a:r>
              <a:rPr lang="en-US" altLang="zh-CN" sz="2400" noProof="0" dirty="0">
                <a:latin typeface="Calibri" panose="020F0502020204030204" pitchFamily="34" charset="0"/>
                <a:sym typeface="+mn-ea"/>
              </a:rPr>
              <a:t>② </a:t>
            </a:r>
            <a:r>
              <a:rPr lang="en-US" altLang="zh-CN" sz="2400" noProof="0" dirty="0">
                <a:solidFill>
                  <a:srgbClr val="FF0000"/>
                </a:solidFill>
                <a:latin typeface="Comic Sans MS" panose="030F0702030302020204" pitchFamily="66" charset="0"/>
                <a:cs typeface="Comic Sans MS" panose="030F0702030302020204" pitchFamily="66" charset="0"/>
                <a:sym typeface="+mn-ea"/>
              </a:rPr>
              <a:t>A good idea </a:t>
            </a:r>
            <a:r>
              <a:rPr lang="en-US" altLang="zh-CN" sz="2400" noProof="0" dirty="0">
                <a:latin typeface="Comic Sans MS" panose="030F0702030302020204" pitchFamily="66" charset="0"/>
                <a:cs typeface="Comic Sans MS" panose="030F0702030302020204" pitchFamily="66" charset="0"/>
                <a:sym typeface="+mn-ea"/>
              </a:rPr>
              <a:t>struck me/came to my mind.</a:t>
            </a:r>
            <a:endParaRPr kumimoji="0" lang="zh-CN" altLang="en-US" sz="2400" kern="0" cap="none" spc="0" normalizeH="0" baseline="0" noProof="0" dirty="0" smtClean="0">
              <a:solidFill>
                <a:schemeClr val="accent4">
                  <a:lumMod val="10000"/>
                </a:schemeClr>
              </a:solidFill>
              <a:latin typeface="华文楷体" pitchFamily="2" charset="-122"/>
              <a:ea typeface="华文楷体" pitchFamily="2" charset="-122"/>
              <a:cs typeface="+mn-cs"/>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rgbClr val="FF0000"/>
                </a:solidFill>
                <a:latin typeface="华文楷体" pitchFamily="2" charset="-122"/>
                <a:ea typeface="华文楷体" pitchFamily="2" charset="-122"/>
                <a:sym typeface="+mn-ea"/>
              </a:rPr>
              <a:t>我</a:t>
            </a:r>
            <a:r>
              <a:rPr lang="zh-CN" altLang="en-US" sz="2400" dirty="0">
                <a:latin typeface="华文楷体" pitchFamily="2" charset="-122"/>
                <a:ea typeface="华文楷体" pitchFamily="2" charset="-122"/>
                <a:sym typeface="+mn-ea"/>
              </a:rPr>
              <a:t>想到了一个好主意。</a:t>
            </a:r>
            <a:endParaRPr lang="zh-CN" altLang="en-US" sz="2400" dirty="0">
              <a:latin typeface="华文楷体" pitchFamily="2" charset="-122"/>
              <a:ea typeface="华文楷体" pitchFamily="2" charset="-122"/>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495300" y="480695"/>
            <a:ext cx="7541260" cy="885825"/>
          </a:xfrm>
        </p:spPr>
        <p:txBody>
          <a:bodyPr vert="horz" wrap="square" lIns="76199" tIns="38099" rIns="76199" bIns="38099" anchor="t" anchorCtr="0"/>
          <a:p>
            <a:endParaRPr lang="zh-CN" altLang="en-US" sz="3200" b="1" dirty="0">
              <a:latin typeface="Comic Sans MS" panose="030F0702030302020204" pitchFamily="66" charset="0"/>
            </a:endParaRPr>
          </a:p>
        </p:txBody>
      </p:sp>
      <p:sp>
        <p:nvSpPr>
          <p:cNvPr id="5123" name="内容占位符 2"/>
          <p:cNvSpPr>
            <a:spLocks noGrp="1" noRot="1"/>
          </p:cNvSpPr>
          <p:nvPr>
            <p:ph idx="4294967295"/>
          </p:nvPr>
        </p:nvSpPr>
        <p:spPr>
          <a:xfrm>
            <a:off x="155575" y="461010"/>
            <a:ext cx="8538210" cy="4648200"/>
          </a:xfrm>
        </p:spPr>
        <p:txBody>
          <a:bodyPr vert="horz" wrap="square" lIns="76199" tIns="38099" rIns="76199" bIns="38099" anchor="t" anchorCtr="0"/>
          <a:p>
            <a:pPr>
              <a:lnSpc>
                <a:spcPct val="90000"/>
              </a:lnSpc>
            </a:pPr>
            <a:r>
              <a:rPr lang="en-US" altLang="zh-CN" sz="2800" noProof="0" dirty="0">
                <a:latin typeface="Helvetica"/>
                <a:sym typeface="+mn-ea"/>
              </a:rPr>
              <a:t> </a:t>
            </a:r>
            <a:r>
              <a:rPr lang="en-US" altLang="zh-CN" sz="2335" dirty="0">
                <a:latin typeface="华文楷体" pitchFamily="2" charset="-122"/>
                <a:ea typeface="华文楷体" pitchFamily="2" charset="-122"/>
                <a:sym typeface="+mn-ea"/>
              </a:rPr>
              <a:t>2</a:t>
            </a:r>
            <a:r>
              <a:rPr lang="zh-CN" altLang="en-US" sz="2335" dirty="0">
                <a:latin typeface="华文楷体" pitchFamily="2" charset="-122"/>
                <a:ea typeface="华文楷体" pitchFamily="2" charset="-122"/>
                <a:sym typeface="+mn-ea"/>
              </a:rPr>
              <a:t>）英语中常用非人称代词“</a:t>
            </a:r>
            <a:r>
              <a:rPr lang="en-US" altLang="zh-CN" sz="2335" dirty="0">
                <a:latin typeface="华文楷体" pitchFamily="2" charset="-122"/>
                <a:ea typeface="华文楷体" pitchFamily="2" charset="-122"/>
                <a:sym typeface="+mn-ea"/>
              </a:rPr>
              <a:t>it”</a:t>
            </a:r>
            <a:r>
              <a:rPr lang="zh-CN" altLang="en-US" sz="2335" dirty="0">
                <a:latin typeface="华文楷体" pitchFamily="2" charset="-122"/>
                <a:ea typeface="华文楷体" pitchFamily="2" charset="-122"/>
                <a:sym typeface="+mn-ea"/>
              </a:rPr>
              <a:t>做形式主语，而将真正的实义主语置于句尾，以防止“头重脚轻”，也能起强调作用。英译汉时，往往需要采用人称主语。</a:t>
            </a:r>
            <a:endParaRPr lang="zh-CN" altLang="en-US" sz="2335" dirty="0">
              <a:latin typeface="华文楷体" pitchFamily="2" charset="-122"/>
              <a:ea typeface="华文楷体" pitchFamily="2" charset="-122"/>
              <a:sym typeface="+mn-ea"/>
            </a:endParaRPr>
          </a:p>
          <a:p>
            <a:pPr>
              <a:lnSpc>
                <a:spcPct val="90000"/>
              </a:lnSpc>
            </a:pPr>
            <a:r>
              <a:rPr lang="zh-CN" altLang="en-US" sz="2335" dirty="0">
                <a:latin typeface="华文楷体" pitchFamily="2" charset="-122"/>
                <a:ea typeface="华文楷体" pitchFamily="2" charset="-122"/>
                <a:sym typeface="+mn-ea"/>
              </a:rPr>
              <a:t>例如：</a:t>
            </a:r>
            <a:endParaRPr lang="zh-CN" altLang="en-US" sz="2335" dirty="0">
              <a:latin typeface="华文楷体" pitchFamily="2" charset="-122"/>
              <a:ea typeface="华文楷体" pitchFamily="2" charset="-122"/>
            </a:endParaRPr>
          </a:p>
          <a:p>
            <a:pPr>
              <a:lnSpc>
                <a:spcPct val="90000"/>
              </a:lnSpc>
            </a:pPr>
            <a:r>
              <a:rPr lang="en-US" altLang="zh-CN" sz="2400" noProof="0" dirty="0">
                <a:solidFill>
                  <a:srgbClr val="FF0000"/>
                </a:solidFill>
                <a:latin typeface="Comic Sans MS" panose="030F0702030302020204" pitchFamily="66" charset="0"/>
                <a:cs typeface="Comic Sans MS" panose="030F0702030302020204" pitchFamily="66" charset="0"/>
                <a:sym typeface="+mn-ea"/>
              </a:rPr>
              <a:t>It’s</a:t>
            </a:r>
            <a:r>
              <a:rPr lang="en-US" altLang="zh-CN" sz="2400" noProof="0" dirty="0">
                <a:latin typeface="Comic Sans MS" panose="030F0702030302020204" pitchFamily="66" charset="0"/>
                <a:cs typeface="Comic Sans MS" panose="030F0702030302020204" pitchFamily="66" charset="0"/>
                <a:sym typeface="+mn-ea"/>
              </a:rPr>
              <a:t> natural for that fear to cause </a:t>
            </a:r>
            <a:r>
              <a:rPr lang="en-US" altLang="zh-CN" sz="2400" noProof="0" dirty="0">
                <a:solidFill>
                  <a:srgbClr val="0070C0"/>
                </a:solidFill>
                <a:latin typeface="Comic Sans MS" panose="030F0702030302020204" pitchFamily="66" charset="0"/>
                <a:cs typeface="Comic Sans MS" panose="030F0702030302020204" pitchFamily="66" charset="0"/>
                <a:sym typeface="+mn-ea"/>
              </a:rPr>
              <a:t>most people</a:t>
            </a:r>
            <a:r>
              <a:rPr lang="en-US" altLang="zh-CN" sz="2400" noProof="0" dirty="0">
                <a:latin typeface="Comic Sans MS" panose="030F0702030302020204" pitchFamily="66" charset="0"/>
                <a:cs typeface="Comic Sans MS" panose="030F0702030302020204" pitchFamily="66" charset="0"/>
                <a:sym typeface="+mn-ea"/>
              </a:rPr>
              <a:t> to rush toward safety and away from danger.</a:t>
            </a:r>
            <a:r>
              <a:rPr lang="en-US" altLang="zh-CN" sz="2400" noProof="0" dirty="0">
                <a:latin typeface="Helvetica"/>
                <a:sym typeface="+mn-ea"/>
              </a:rPr>
              <a:t> </a:t>
            </a:r>
            <a:endParaRPr kumimoji="0" lang="zh-CN" altLang="en-US" sz="2400" kern="0" cap="none" spc="0" normalizeH="0" baseline="0" noProof="0" dirty="0" smtClean="0">
              <a:solidFill>
                <a:schemeClr val="accent4">
                  <a:lumMod val="10000"/>
                </a:schemeClr>
              </a:solidFill>
              <a:latin typeface="华文楷体" pitchFamily="2" charset="-122"/>
              <a:ea typeface="华文楷体" pitchFamily="2" charset="-122"/>
              <a:cs typeface="+mn-cs"/>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rgbClr val="FF0000"/>
                </a:solidFill>
                <a:latin typeface="华文楷体" pitchFamily="2" charset="-122"/>
                <a:ea typeface="华文楷体" pitchFamily="2" charset="-122"/>
                <a:sym typeface="+mn-ea"/>
              </a:rPr>
              <a:t>大多数人</a:t>
            </a:r>
            <a:r>
              <a:rPr lang="zh-CN" altLang="en-US" sz="2400" dirty="0">
                <a:latin typeface="华文楷体" pitchFamily="2" charset="-122"/>
                <a:ea typeface="华文楷体" pitchFamily="2" charset="-122"/>
                <a:sym typeface="+mn-ea"/>
              </a:rPr>
              <a:t>因害怕危险而奔向安全之处躲避危险，这很正常。</a:t>
            </a:r>
            <a:endParaRPr lang="zh-CN" altLang="en-US" sz="2400" dirty="0">
              <a:latin typeface="华文楷体" pitchFamily="2" charset="-122"/>
              <a:ea typeface="华文楷体" pitchFamily="2" charset="-122"/>
            </a:endParaRPr>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68960" y="480695"/>
            <a:ext cx="7467600" cy="885825"/>
          </a:xfrm>
        </p:spPr>
        <p:txBody>
          <a:bodyPr vert="horz" wrap="square" lIns="76199" tIns="38099" rIns="76199" bIns="38099" anchor="t" anchorCtr="0"/>
          <a:p>
            <a:r>
              <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rPr>
              <a:t>物称主语转译为人称主语</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Comic Sans MS" panose="030F0702030302020204" pitchFamily="66" charset="0"/>
              </a:rPr>
              <a:t>真题演练：</a:t>
            </a:r>
            <a:endParaRPr lang="zh-CN" altLang="en-US" sz="3200" dirty="0">
              <a:latin typeface="Comic Sans MS" panose="030F0702030302020204" pitchFamily="66" charset="0"/>
            </a:endParaRPr>
          </a:p>
        </p:txBody>
      </p:sp>
      <p:sp>
        <p:nvSpPr>
          <p:cNvPr id="5123" name="内容占位符 2"/>
          <p:cNvSpPr>
            <a:spLocks noGrp="1" noRot="1"/>
          </p:cNvSpPr>
          <p:nvPr>
            <p:ph idx="4294967295"/>
          </p:nvPr>
        </p:nvSpPr>
        <p:spPr>
          <a:xfrm>
            <a:off x="155575" y="1185545"/>
            <a:ext cx="8538210" cy="3923665"/>
          </a:xfrm>
        </p:spPr>
        <p:txBody>
          <a:bodyPr vert="horz" wrap="square" lIns="76199" tIns="38099" rIns="76199" bIns="38099" anchor="t" anchorCtr="0"/>
          <a:p>
            <a:pPr>
              <a:lnSpc>
                <a:spcPct val="90000"/>
              </a:lnSpc>
            </a:pPr>
            <a:r>
              <a:rPr lang="zh-CN" altLang="en-US" sz="2800" dirty="0">
                <a:solidFill>
                  <a:schemeClr val="tx1"/>
                </a:solidFill>
                <a:latin typeface="Comic Sans MS" panose="030F0702030302020204" pitchFamily="66" charset="0"/>
                <a:cs typeface="Comic Sans MS" panose="030F0702030302020204" pitchFamily="66" charset="0"/>
                <a:sym typeface="+mn-ea"/>
              </a:rPr>
              <a:t>It would be easy</a:t>
            </a:r>
            <a:r>
              <a:rPr lang="zh-CN" altLang="en-US" sz="2800" dirty="0">
                <a:latin typeface="Comic Sans MS" panose="030F0702030302020204" pitchFamily="66" charset="0"/>
                <a:cs typeface="Comic Sans MS" panose="030F0702030302020204" pitchFamily="66" charset="0"/>
                <a:sym typeface="+mn-ea"/>
              </a:rPr>
              <a:t> to assume that public transportation is cheaper</a:t>
            </a:r>
            <a:r>
              <a:rPr lang="en-US" altLang="zh-CN" sz="2800" dirty="0">
                <a:latin typeface="Comic Sans MS" panose="030F0702030302020204" pitchFamily="66" charset="0"/>
                <a:cs typeface="Comic Sans MS" panose="030F0702030302020204" pitchFamily="66" charset="0"/>
                <a:sym typeface="+mn-ea"/>
              </a:rPr>
              <a:t>... (2017)</a:t>
            </a:r>
            <a:endParaRPr lang="zh-CN" altLang="en-US" sz="2800" dirty="0">
              <a:latin typeface="Comic Sans MS" panose="030F0702030302020204" pitchFamily="66" charset="0"/>
              <a:cs typeface="Comic Sans MS" panose="030F0702030302020204" pitchFamily="66" charset="0"/>
            </a:endParaRPr>
          </a:p>
          <a:p>
            <a:pPr>
              <a:lnSpc>
                <a:spcPct val="90000"/>
              </a:lnSpc>
            </a:pPr>
            <a:r>
              <a:rPr lang="zh-CN" altLang="en-US" sz="2800" dirty="0">
                <a:solidFill>
                  <a:schemeClr val="tx1"/>
                </a:solidFill>
                <a:sym typeface="+mn-ea"/>
              </a:rPr>
              <a:t>参考译文：</a:t>
            </a:r>
            <a:r>
              <a:rPr lang="zh-CN" altLang="en-US" sz="2800" dirty="0">
                <a:solidFill>
                  <a:schemeClr val="tx1"/>
                </a:solidFill>
                <a:sym typeface="+mn-ea"/>
              </a:rPr>
              <a:t>我们很容易</a:t>
            </a:r>
            <a:r>
              <a:rPr lang="zh-CN" altLang="en-US" sz="2800" dirty="0">
                <a:sym typeface="+mn-ea"/>
              </a:rPr>
              <a:t>认为乘坐公共交通工具更划算</a:t>
            </a:r>
            <a:r>
              <a:rPr lang="en-US" altLang="zh-CN" sz="2800" dirty="0">
                <a:sym typeface="+mn-ea"/>
              </a:rPr>
              <a:t>……</a:t>
            </a:r>
            <a:endParaRPr lang="zh-CN" altLang="en-US" sz="2800" dirty="0">
              <a:sym typeface="+mn-ea"/>
            </a:endParaRPr>
          </a:p>
          <a:p>
            <a:pPr>
              <a:lnSpc>
                <a:spcPct val="90000"/>
              </a:lnSpc>
            </a:pPr>
            <a:r>
              <a:rPr lang="zh-CN" altLang="en-US" sz="2800" dirty="0">
                <a:solidFill>
                  <a:srgbClr val="FF0000"/>
                </a:solidFill>
                <a:latin typeface="Comic Sans MS" panose="030F0702030302020204" pitchFamily="66" charset="0"/>
                <a:cs typeface="Comic Sans MS" panose="030F0702030302020204" pitchFamily="66" charset="0"/>
                <a:sym typeface="+mn-ea"/>
              </a:rPr>
              <a:t>It</a:t>
            </a:r>
            <a:r>
              <a:rPr lang="zh-CN" altLang="en-US" sz="2800" dirty="0">
                <a:latin typeface="Comic Sans MS" panose="030F0702030302020204" pitchFamily="66" charset="0"/>
                <a:cs typeface="Comic Sans MS" panose="030F0702030302020204" pitchFamily="66" charset="0"/>
                <a:sym typeface="+mn-ea"/>
              </a:rPr>
              <a:t> would be easy to assume</a:t>
            </a:r>
            <a:r>
              <a:rPr lang="en-US" altLang="zh-CN" sz="2800" dirty="0">
                <a:latin typeface="Comic Sans MS" panose="030F0702030302020204" pitchFamily="66" charset="0"/>
                <a:cs typeface="Comic Sans MS" panose="030F0702030302020204" pitchFamily="66" charset="0"/>
                <a:sym typeface="+mn-ea"/>
              </a:rPr>
              <a:t>...: </a:t>
            </a:r>
            <a:r>
              <a:rPr lang="zh-CN" altLang="en-US" sz="2800" dirty="0">
                <a:solidFill>
                  <a:srgbClr val="FF0000"/>
                </a:solidFill>
                <a:sym typeface="+mn-ea"/>
              </a:rPr>
              <a:t>我们</a:t>
            </a:r>
            <a:r>
              <a:rPr lang="zh-CN" altLang="en-US" sz="2800" dirty="0">
                <a:sym typeface="+mn-ea"/>
              </a:rPr>
              <a:t>很容易认为</a:t>
            </a:r>
            <a:endParaRPr lang="zh-CN" altLang="en-US" sz="2800" dirty="0"/>
          </a:p>
          <a:p>
            <a:pPr>
              <a:lnSpc>
                <a:spcPct val="90000"/>
              </a:lnSpc>
            </a:pPr>
            <a:endParaRPr lang="en-US" altLang="zh-CN" sz="2335" b="1" dirty="0">
              <a:solidFill>
                <a:schemeClr val="tx1"/>
              </a:solidFill>
              <a:latin typeface="Comic Sans MS" panose="030F0702030302020204" pitchFamily="66" charset="0"/>
            </a:endParaRPr>
          </a:p>
          <a:p>
            <a:pPr>
              <a:lnSpc>
                <a:spcPct val="90000"/>
              </a:lnSpc>
            </a:pPr>
            <a:endParaRPr lang="en-US" altLang="zh-CN" sz="2335" dirty="0">
              <a:solidFill>
                <a:schemeClr val="tx1"/>
              </a:solidFill>
            </a:endParaRPr>
          </a:p>
          <a:p>
            <a:pPr>
              <a:lnSpc>
                <a:spcPct val="90000"/>
              </a:lnSpc>
            </a:pPr>
            <a:endParaRPr lang="en-US" altLang="zh-CN" sz="2335" dirty="0">
              <a:solidFill>
                <a:schemeClr val="tx1"/>
              </a:solidFill>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nchorCtr="0"/>
          <a:p>
            <a:r>
              <a:rPr lang="en-US" altLang="zh-CN" b="1">
                <a:sym typeface="+mn-ea"/>
              </a:rPr>
              <a:t>1.3  </a:t>
            </a:r>
            <a:r>
              <a:rPr lang="en-US" altLang="zh-CN" b="1" kern="1200" dirty="0">
                <a:latin typeface="Times New Roman" panose="02020603050405020304" pitchFamily="18" charset="0"/>
                <a:ea typeface="隶书" pitchFamily="49" charset="-122"/>
                <a:sym typeface="+mn-ea"/>
              </a:rPr>
              <a:t>“</a:t>
            </a:r>
            <a:r>
              <a:rPr lang="zh-CN" altLang="en-US" b="1" kern="1200" dirty="0">
                <a:latin typeface="Times New Roman" panose="02020603050405020304" pitchFamily="18" charset="0"/>
                <a:ea typeface="隶书" pitchFamily="49" charset="-122"/>
                <a:sym typeface="+mn-ea"/>
              </a:rPr>
              <a:t>反正转换</a:t>
            </a:r>
            <a:r>
              <a:rPr lang="en-US" altLang="zh-CN" b="1" kern="1200" dirty="0">
                <a:latin typeface="Times New Roman" panose="02020603050405020304" pitchFamily="18" charset="0"/>
                <a:ea typeface="隶书" pitchFamily="49" charset="-122"/>
                <a:sym typeface="+mn-ea"/>
              </a:rPr>
              <a:t>”</a:t>
            </a:r>
            <a:r>
              <a:rPr lang="zh-CN" altLang="en-US" b="1" kern="1200" dirty="0">
                <a:latin typeface="Times New Roman" panose="02020603050405020304" pitchFamily="18" charset="0"/>
                <a:ea typeface="隶书" pitchFamily="49" charset="-122"/>
                <a:sym typeface="+mn-ea"/>
              </a:rPr>
              <a:t>法</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411" name="文本占位符 17410"/>
          <p:cNvSpPr>
            <a:spLocks noGrp="1"/>
          </p:cNvSpPr>
          <p:nvPr>
            <p:ph type="body" idx="1"/>
          </p:nvPr>
        </p:nvSpPr>
        <p:spPr>
          <a:xfrm>
            <a:off x="457200" y="1019175"/>
            <a:ext cx="8229600" cy="4086225"/>
          </a:xfrm>
        </p:spPr>
        <p:txBody>
          <a:bodyPr/>
          <a:p>
            <a:r>
              <a:rPr lang="zh-CN" altLang="en-US" sz="2400" dirty="0">
                <a:latin typeface="Times New Roman" panose="02020603050405020304" pitchFamily="18" charset="0"/>
                <a:ea typeface="黑体" panose="02010609060101010101" pitchFamily="2" charset="-122"/>
                <a:sym typeface="+mn-ea"/>
              </a:rPr>
              <a:t>由于英语和汉语在思维和表达方式上存在差异，两种语言用于表示肯定概念和否定概念的词汇、语法以及语言逻辑都有很大差别，两种语言肯定和否定的表达形式往往不能吻合。一味按原语的形式进行翻译有时会不符合汉语的表达习惯，有时不足以传达原文的语义和修辞色彩，甚至还会误解原文的意思，造成译文的信息缺失和信息错误等现象。</a:t>
            </a:r>
            <a:endParaRPr lang="zh-CN" altLang="en-US" sz="2400" dirty="0">
              <a:latin typeface="Times New Roman" panose="02020603050405020304" pitchFamily="18" charset="0"/>
              <a:ea typeface="黑体" panose="02010609060101010101" pitchFamily="2" charset="-122"/>
              <a:sym typeface="+mn-ea"/>
            </a:endParaRPr>
          </a:p>
          <a:p>
            <a:r>
              <a:rPr lang="zh-CN" altLang="en-US" sz="2400" dirty="0">
                <a:latin typeface="Times New Roman" panose="02020603050405020304" pitchFamily="18" charset="0"/>
                <a:ea typeface="黑体" panose="02010609060101010101" pitchFamily="2" charset="-122"/>
                <a:sym typeface="+mn-ea"/>
              </a:rPr>
              <a:t>因此在翻译时，</a:t>
            </a:r>
            <a:r>
              <a:rPr lang="zh-CN" altLang="en-US" sz="2400" dirty="0">
                <a:solidFill>
                  <a:srgbClr val="0070C0"/>
                </a:solidFill>
                <a:latin typeface="Times New Roman" panose="02020603050405020304" pitchFamily="18" charset="0"/>
                <a:ea typeface="黑体" panose="02010609060101010101" pitchFamily="2" charset="-122"/>
                <a:sym typeface="+mn-ea"/>
              </a:rPr>
              <a:t>如果原文本来是正说的，译文常常需要从反面着笔；或者原文本来是用肯定语气，译文却需用否定语气，反之亦然。这就是所谓的反正转换法</a:t>
            </a:r>
            <a:r>
              <a:rPr lang="zh-CN" altLang="en-US" sz="2400" dirty="0">
                <a:latin typeface="Times New Roman" panose="02020603050405020304" pitchFamily="18" charset="0"/>
                <a:ea typeface="黑体" panose="02010609060101010101" pitchFamily="2" charset="-122"/>
                <a:sym typeface="+mn-ea"/>
              </a:rPr>
              <a:t>。</a:t>
            </a:r>
            <a:endParaRPr lang="zh-CN" altLang="en-US" sz="2400" b="0">
              <a:latin typeface="Times New Roman" panose="02020603050405020304" pitchFamily="18" charset="0"/>
              <a:ea typeface="黑体" panose="02010609060101010101" pitchFamily="2" charset="-122"/>
            </a:endParaRPr>
          </a:p>
          <a:p>
            <a:r>
              <a:rPr lang="zh-CN" altLang="en-US" sz="2400" dirty="0">
                <a:latin typeface="Times New Roman" panose="02020603050405020304" pitchFamily="18" charset="0"/>
                <a:ea typeface="黑体" panose="02010609060101010101" pitchFamily="2" charset="-122"/>
                <a:sym typeface="+mn-ea"/>
              </a:rPr>
              <a:t>例如：</a:t>
            </a:r>
            <a:endParaRPr lang="zh-CN" altLang="en-US" sz="2400" b="0">
              <a:latin typeface="Times New Roman" panose="02020603050405020304" pitchFamily="18" charset="0"/>
              <a:ea typeface="黑体" panose="02010609060101010101" pitchFamily="2" charset="-122"/>
            </a:endParaRPr>
          </a:p>
          <a:p>
            <a:endParaRPr lang="zh-CN" altLang="en-US" sz="2400" dirty="0">
              <a:solidFill>
                <a:srgbClr val="FF0000"/>
              </a:solidFill>
              <a:latin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title"/>
          </p:nvPr>
        </p:nvSpPr>
        <p:spPr>
          <a:xfrm>
            <a:off x="1905000" y="337344"/>
            <a:ext cx="6477000" cy="952500"/>
          </a:xfrm>
        </p:spPr>
        <p:txBody>
          <a:bodyPr anchor="ctr" anchorCtr="0"/>
          <a:p>
            <a:r>
              <a:rPr lang="zh-CN" altLang="en-US" sz="3000" b="1" dirty="0">
                <a:solidFill>
                  <a:srgbClr val="FF0000"/>
                </a:solidFill>
                <a:ea typeface="华文彩云" pitchFamily="2" charset="-122"/>
              </a:rPr>
              <a:t>如何翻译下面的句子？</a:t>
            </a:r>
            <a:endParaRPr lang="zh-CN" altLang="en-US" sz="3000" b="1" dirty="0">
              <a:solidFill>
                <a:srgbClr val="FF0000"/>
              </a:solidFill>
              <a:ea typeface="华文彩云" pitchFamily="2" charset="-122"/>
            </a:endParaRPr>
          </a:p>
        </p:txBody>
      </p:sp>
      <p:pic>
        <p:nvPicPr>
          <p:cNvPr id="5124" name="文本占位符 5123" descr="问1"/>
          <p:cNvPicPr>
            <a:picLocks noChangeAspect="1"/>
          </p:cNvPicPr>
          <p:nvPr>
            <p:ph type="body" idx="1"/>
          </p:nvPr>
        </p:nvPicPr>
        <p:blipFill>
          <a:blip r:embed="rId1"/>
          <a:stretch>
            <a:fillRect/>
          </a:stretch>
        </p:blipFill>
        <p:spPr>
          <a:xfrm>
            <a:off x="291412" y="1399540"/>
            <a:ext cx="1496218" cy="2477823"/>
          </a:xfrm>
        </p:spPr>
      </p:pic>
      <p:sp>
        <p:nvSpPr>
          <p:cNvPr id="5127" name="文本框 5126"/>
          <p:cNvSpPr txBox="1"/>
          <p:nvPr/>
        </p:nvSpPr>
        <p:spPr>
          <a:xfrm>
            <a:off x="3431646" y="1717146"/>
            <a:ext cx="1500188" cy="450850"/>
          </a:xfrm>
          <a:prstGeom prst="rect">
            <a:avLst/>
          </a:prstGeom>
          <a:noFill/>
          <a:ln w="9525">
            <a:noFill/>
          </a:ln>
        </p:spPr>
        <p:txBody>
          <a:bodyPr>
            <a:spAutoFit/>
          </a:bodyPr>
          <a:p>
            <a:pPr>
              <a:spcBef>
                <a:spcPct val="50000"/>
              </a:spcBef>
            </a:pPr>
            <a:r>
              <a:rPr lang="en-US" altLang="zh-CN" sz="2335">
                <a:solidFill>
                  <a:srgbClr val="FF0000"/>
                </a:solidFill>
                <a:latin typeface="Times New Roman" panose="02020603050405020304" pitchFamily="18" charset="0"/>
              </a:rPr>
              <a:t>Wet</a:t>
            </a:r>
            <a:r>
              <a:rPr lang="en-US" altLang="zh-CN" sz="2335">
                <a:latin typeface="Times New Roman" panose="02020603050405020304" pitchFamily="18" charset="0"/>
              </a:rPr>
              <a:t> paint.</a:t>
            </a:r>
            <a:endParaRPr lang="en-US" altLang="zh-CN" sz="2335">
              <a:latin typeface="Times New Roman" panose="02020603050405020304" pitchFamily="18" charset="0"/>
            </a:endParaRPr>
          </a:p>
        </p:txBody>
      </p:sp>
      <p:sp>
        <p:nvSpPr>
          <p:cNvPr id="5128" name="文本框 5127"/>
          <p:cNvSpPr txBox="1"/>
          <p:nvPr/>
        </p:nvSpPr>
        <p:spPr>
          <a:xfrm>
            <a:off x="3131344" y="2436813"/>
            <a:ext cx="2760927" cy="450850"/>
          </a:xfrm>
          <a:prstGeom prst="rect">
            <a:avLst/>
          </a:prstGeom>
          <a:noFill/>
          <a:ln w="9525">
            <a:noFill/>
          </a:ln>
        </p:spPr>
        <p:txBody>
          <a:bodyPr>
            <a:spAutoFit/>
          </a:bodyPr>
          <a:p>
            <a:pPr>
              <a:spcBef>
                <a:spcPct val="50000"/>
              </a:spcBef>
            </a:pPr>
            <a:r>
              <a:rPr lang="en-US" altLang="zh-CN" sz="2335">
                <a:solidFill>
                  <a:srgbClr val="FF0000"/>
                </a:solidFill>
                <a:latin typeface="Times New Roman" panose="02020603050405020304" pitchFamily="18" charset="0"/>
              </a:rPr>
              <a:t>Don’t</a:t>
            </a:r>
            <a:r>
              <a:rPr lang="en-US" altLang="zh-CN" sz="2335">
                <a:latin typeface="Times New Roman" panose="02020603050405020304" pitchFamily="18" charset="0"/>
              </a:rPr>
              <a:t> stop running.</a:t>
            </a:r>
            <a:endParaRPr lang="en-US" altLang="zh-CN" sz="2335">
              <a:latin typeface="Times New Roman" panose="02020603050405020304" pitchFamily="18" charset="0"/>
            </a:endParaRPr>
          </a:p>
        </p:txBody>
      </p:sp>
      <p:sp>
        <p:nvSpPr>
          <p:cNvPr id="5129" name="文本框 5128"/>
          <p:cNvSpPr txBox="1"/>
          <p:nvPr/>
        </p:nvSpPr>
        <p:spPr>
          <a:xfrm>
            <a:off x="2771511" y="3217333"/>
            <a:ext cx="3360208" cy="450850"/>
          </a:xfrm>
          <a:prstGeom prst="rect">
            <a:avLst/>
          </a:prstGeom>
          <a:noFill/>
          <a:ln w="9525">
            <a:noFill/>
          </a:ln>
        </p:spPr>
        <p:txBody>
          <a:bodyPr>
            <a:spAutoFit/>
          </a:bodyPr>
          <a:p>
            <a:pPr>
              <a:spcBef>
                <a:spcPct val="50000"/>
              </a:spcBef>
            </a:pPr>
            <a:r>
              <a:rPr lang="en-US" altLang="zh-CN" sz="2335">
                <a:latin typeface="Times New Roman" panose="02020603050405020304" pitchFamily="18" charset="0"/>
              </a:rPr>
              <a:t>You </a:t>
            </a:r>
            <a:r>
              <a:rPr lang="en-US" altLang="zh-CN" sz="2335">
                <a:solidFill>
                  <a:srgbClr val="FF0000"/>
                </a:solidFill>
                <a:latin typeface="Times New Roman" panose="02020603050405020304" pitchFamily="18" charset="0"/>
              </a:rPr>
              <a:t>can’t</a:t>
            </a:r>
            <a:r>
              <a:rPr lang="en-US" altLang="zh-CN" sz="2335">
                <a:latin typeface="Times New Roman" panose="02020603050405020304" pitchFamily="18" charset="0"/>
              </a:rPr>
              <a:t> be too careful.</a:t>
            </a:r>
            <a:endParaRPr lang="en-US" altLang="zh-CN" sz="2335">
              <a:latin typeface="Times New Roman" panose="02020603050405020304" pitchFamily="18" charset="0"/>
            </a:endParaRPr>
          </a:p>
        </p:txBody>
      </p:sp>
      <p:sp>
        <p:nvSpPr>
          <p:cNvPr id="5130" name="文本框 5129"/>
          <p:cNvSpPr txBox="1"/>
          <p:nvPr/>
        </p:nvSpPr>
        <p:spPr>
          <a:xfrm>
            <a:off x="2771511" y="3877469"/>
            <a:ext cx="4261114" cy="450850"/>
          </a:xfrm>
          <a:prstGeom prst="rect">
            <a:avLst/>
          </a:prstGeom>
          <a:noFill/>
          <a:ln w="9525">
            <a:noFill/>
          </a:ln>
        </p:spPr>
        <p:txBody>
          <a:bodyPr>
            <a:spAutoFit/>
          </a:bodyPr>
          <a:p>
            <a:pPr>
              <a:spcBef>
                <a:spcPct val="50000"/>
              </a:spcBef>
            </a:pPr>
            <a:r>
              <a:rPr lang="en-US" altLang="zh-CN" sz="2335">
                <a:latin typeface="Times New Roman" panose="02020603050405020304" pitchFamily="18" charset="0"/>
              </a:rPr>
              <a:t>The thermometer must be </a:t>
            </a:r>
            <a:r>
              <a:rPr lang="en-US" altLang="zh-CN" sz="2335">
                <a:solidFill>
                  <a:srgbClr val="FF0000"/>
                </a:solidFill>
                <a:latin typeface="Times New Roman" panose="02020603050405020304" pitchFamily="18" charset="0"/>
              </a:rPr>
              <a:t>lying</a:t>
            </a:r>
            <a:r>
              <a:rPr lang="en-US" altLang="zh-CN" sz="2335">
                <a:latin typeface="Times New Roman" panose="02020603050405020304" pitchFamily="18" charset="0"/>
              </a:rPr>
              <a:t>.</a:t>
            </a:r>
            <a:endParaRPr lang="en-US" altLang="zh-CN" sz="2335">
              <a:latin typeface="Times New Roman" panose="02020603050405020304" pitchFamily="18" charset="0"/>
            </a:endParaRPr>
          </a:p>
        </p:txBody>
      </p:sp>
      <p:sp>
        <p:nvSpPr>
          <p:cNvPr id="5131" name="文本框 5130"/>
          <p:cNvSpPr txBox="1"/>
          <p:nvPr/>
        </p:nvSpPr>
        <p:spPr>
          <a:xfrm>
            <a:off x="5651500" y="1717146"/>
            <a:ext cx="2399771" cy="450850"/>
          </a:xfrm>
          <a:prstGeom prst="rect">
            <a:avLst/>
          </a:prstGeom>
          <a:noFill/>
          <a:ln w="9525">
            <a:noFill/>
          </a:ln>
        </p:spPr>
        <p:txBody>
          <a:bodyPr>
            <a:spAutoFit/>
          </a:bodyPr>
          <a:p>
            <a:pPr>
              <a:spcBef>
                <a:spcPct val="50000"/>
              </a:spcBef>
            </a:pPr>
            <a:r>
              <a:rPr lang="en-US" altLang="zh-CN" sz="2000" b="0" dirty="0">
                <a:latin typeface="Times New Roman" panose="02020603050405020304" pitchFamily="18" charset="0"/>
              </a:rPr>
              <a:t>    </a:t>
            </a:r>
            <a:r>
              <a:rPr lang="zh-CN" altLang="en-US" sz="2335" dirty="0">
                <a:latin typeface="Arial Black" panose="020B0A04020102020204" pitchFamily="34" charset="0"/>
              </a:rPr>
              <a:t>油漆</a:t>
            </a:r>
            <a:r>
              <a:rPr lang="zh-CN" altLang="en-US" sz="2335" dirty="0">
                <a:solidFill>
                  <a:srgbClr val="FF0000"/>
                </a:solidFill>
                <a:latin typeface="Arial Black" panose="020B0A04020102020204" pitchFamily="34" charset="0"/>
              </a:rPr>
              <a:t>未干</a:t>
            </a:r>
            <a:r>
              <a:rPr lang="zh-CN" altLang="en-US" sz="2335" dirty="0">
                <a:latin typeface="Arial Black" panose="020B0A04020102020204" pitchFamily="34" charset="0"/>
              </a:rPr>
              <a:t>。</a:t>
            </a:r>
            <a:endParaRPr lang="zh-CN" altLang="en-US" sz="2335">
              <a:latin typeface="Arial Black" panose="020B0A04020102020204" pitchFamily="34" charset="0"/>
            </a:endParaRPr>
          </a:p>
        </p:txBody>
      </p:sp>
      <p:sp>
        <p:nvSpPr>
          <p:cNvPr id="5132" name="文本框 5131"/>
          <p:cNvSpPr txBox="1"/>
          <p:nvPr/>
        </p:nvSpPr>
        <p:spPr>
          <a:xfrm>
            <a:off x="5771886" y="2497667"/>
            <a:ext cx="2399771" cy="450850"/>
          </a:xfrm>
          <a:prstGeom prst="rect">
            <a:avLst/>
          </a:prstGeom>
          <a:noFill/>
          <a:ln w="9525">
            <a:noFill/>
          </a:ln>
        </p:spPr>
        <p:txBody>
          <a:bodyPr>
            <a:spAutoFit/>
          </a:bodyPr>
          <a:p>
            <a:pPr>
              <a:spcBef>
                <a:spcPct val="50000"/>
              </a:spcBef>
            </a:pPr>
            <a:r>
              <a:rPr lang="en-US" altLang="zh-CN" sz="2000" b="0" dirty="0">
                <a:latin typeface="Times New Roman" panose="02020603050405020304" pitchFamily="18" charset="0"/>
              </a:rPr>
              <a:t>   </a:t>
            </a:r>
            <a:r>
              <a:rPr lang="zh-CN" altLang="en-US" sz="2335" dirty="0">
                <a:latin typeface="Arial Black" panose="020B0A04020102020204" pitchFamily="34" charset="0"/>
              </a:rPr>
              <a:t>继续跑。</a:t>
            </a:r>
            <a:endParaRPr lang="zh-CN" altLang="en-US" sz="2335" dirty="0">
              <a:latin typeface="Arial Black" panose="020B0A04020102020204" pitchFamily="34" charset="0"/>
            </a:endParaRPr>
          </a:p>
        </p:txBody>
      </p:sp>
      <p:sp>
        <p:nvSpPr>
          <p:cNvPr id="5133" name="文本框 5132"/>
          <p:cNvSpPr txBox="1"/>
          <p:nvPr/>
        </p:nvSpPr>
        <p:spPr>
          <a:xfrm>
            <a:off x="5982229" y="3217333"/>
            <a:ext cx="2399771" cy="450850"/>
          </a:xfrm>
          <a:prstGeom prst="rect">
            <a:avLst/>
          </a:prstGeom>
          <a:noFill/>
          <a:ln w="9525">
            <a:noFill/>
          </a:ln>
        </p:spPr>
        <p:txBody>
          <a:bodyPr>
            <a:spAutoFit/>
          </a:bodyPr>
          <a:p>
            <a:pPr>
              <a:spcBef>
                <a:spcPct val="50000"/>
              </a:spcBef>
            </a:pPr>
            <a:r>
              <a:rPr lang="zh-CN" altLang="en-US" sz="2335" dirty="0">
                <a:latin typeface="Arial Black" panose="020B0A04020102020204" pitchFamily="34" charset="0"/>
              </a:rPr>
              <a:t>你越小心越好。</a:t>
            </a:r>
            <a:endParaRPr lang="zh-CN" altLang="en-US" sz="2335" dirty="0">
              <a:latin typeface="Arial Black" panose="020B0A04020102020204" pitchFamily="34" charset="0"/>
            </a:endParaRPr>
          </a:p>
        </p:txBody>
      </p:sp>
      <p:sp>
        <p:nvSpPr>
          <p:cNvPr id="5134" name="文本框 5133"/>
          <p:cNvSpPr txBox="1"/>
          <p:nvPr/>
        </p:nvSpPr>
        <p:spPr>
          <a:xfrm>
            <a:off x="3192198" y="4357688"/>
            <a:ext cx="3119438" cy="450850"/>
          </a:xfrm>
          <a:prstGeom prst="rect">
            <a:avLst/>
          </a:prstGeom>
          <a:noFill/>
          <a:ln w="9525">
            <a:noFill/>
          </a:ln>
        </p:spPr>
        <p:txBody>
          <a:bodyPr>
            <a:spAutoFit/>
          </a:bodyPr>
          <a:p>
            <a:pPr>
              <a:spcBef>
                <a:spcPct val="50000"/>
              </a:spcBef>
            </a:pPr>
            <a:r>
              <a:rPr lang="zh-CN" altLang="en-US" sz="2335" dirty="0">
                <a:latin typeface="Arial Black" panose="020B0A04020102020204" pitchFamily="34" charset="0"/>
              </a:rPr>
              <a:t>这个温度计肯定</a:t>
            </a:r>
            <a:r>
              <a:rPr lang="zh-CN" altLang="en-US" sz="2335" dirty="0">
                <a:solidFill>
                  <a:srgbClr val="FF0000"/>
                </a:solidFill>
                <a:latin typeface="Arial Black" panose="020B0A04020102020204" pitchFamily="34" charset="0"/>
              </a:rPr>
              <a:t>不准</a:t>
            </a:r>
            <a:r>
              <a:rPr lang="zh-CN" altLang="en-US" sz="2335" dirty="0">
                <a:latin typeface="Arial Black" panose="020B0A04020102020204" pitchFamily="34" charset="0"/>
              </a:rPr>
              <a:t>。</a:t>
            </a:r>
            <a:endParaRPr lang="zh-CN" altLang="en-US" sz="2335" dirty="0">
              <a:latin typeface="Arial Black" panose="020B0A04020102020204" pitchFamily="34" charset="0"/>
            </a:endParaRPr>
          </a:p>
        </p:txBody>
      </p:sp>
    </p:spTree>
  </p:cSld>
  <p:clrMapOvr>
    <a:masterClrMapping/>
  </p:clrMapOvr>
  <p:transition>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ppt_x"/>
                                          </p:val>
                                        </p:tav>
                                        <p:tav tm="100000">
                                          <p:val>
                                            <p:strVal val="#ppt_x"/>
                                          </p:val>
                                        </p:tav>
                                      </p:tavLst>
                                    </p:anim>
                                    <p:anim calcmode="lin" valueType="num">
                                      <p:cBhvr additive="base">
                                        <p:cTn id="20"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additive="base">
                                        <p:cTn id="25" dur="500" fill="hold"/>
                                        <p:tgtEl>
                                          <p:spTgt spid="5133"/>
                                        </p:tgtEl>
                                        <p:attrNameLst>
                                          <p:attrName>ppt_x</p:attrName>
                                        </p:attrNameLst>
                                      </p:cBhvr>
                                      <p:tavLst>
                                        <p:tav tm="0">
                                          <p:val>
                                            <p:strVal val="#ppt_x"/>
                                          </p:val>
                                        </p:tav>
                                        <p:tav tm="100000">
                                          <p:val>
                                            <p:strVal val="#ppt_x"/>
                                          </p:val>
                                        </p:tav>
                                      </p:tavLst>
                                    </p:anim>
                                    <p:anim calcmode="lin" valueType="num">
                                      <p:cBhvr additive="base">
                                        <p:cTn id="26"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4"/>
                                        </p:tgtEl>
                                        <p:attrNameLst>
                                          <p:attrName>style.visibility</p:attrName>
                                        </p:attrNameLst>
                                      </p:cBhvr>
                                      <p:to>
                                        <p:strVal val="visible"/>
                                      </p:to>
                                    </p:set>
                                    <p:anim calcmode="lin" valueType="num">
                                      <p:cBhvr additive="base">
                                        <p:cTn id="31" dur="500" fill="hold"/>
                                        <p:tgtEl>
                                          <p:spTgt spid="5134"/>
                                        </p:tgtEl>
                                        <p:attrNameLst>
                                          <p:attrName>ppt_x</p:attrName>
                                        </p:attrNameLst>
                                      </p:cBhvr>
                                      <p:tavLst>
                                        <p:tav tm="0">
                                          <p:val>
                                            <p:strVal val="#ppt_x"/>
                                          </p:val>
                                        </p:tav>
                                        <p:tav tm="100000">
                                          <p:val>
                                            <p:strVal val="#ppt_x"/>
                                          </p:val>
                                        </p:tav>
                                      </p:tavLst>
                                    </p:anim>
                                    <p:anim calcmode="lin" valueType="num">
                                      <p:cBhvr additive="base">
                                        <p:cTn id="32"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1" grpId="1"/>
      <p:bldP spid="5132" grpId="0"/>
      <p:bldP spid="5132" grpId="1"/>
      <p:bldP spid="5133" grpId="0"/>
      <p:bldP spid="5133" grpId="1"/>
      <p:bldP spid="5134" grpId="0"/>
      <p:bldP spid="513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nchorCtr="0"/>
          <a:p>
            <a:endParaRPr sz="3200" dirty="0"/>
          </a:p>
        </p:txBody>
      </p:sp>
      <p:sp>
        <p:nvSpPr>
          <p:cNvPr id="17411" name="文本占位符 17410"/>
          <p:cNvSpPr>
            <a:spLocks noGrp="1"/>
          </p:cNvSpPr>
          <p:nvPr>
            <p:ph type="body" idx="1"/>
          </p:nvPr>
        </p:nvSpPr>
        <p:spPr>
          <a:xfrm>
            <a:off x="457200" y="262255"/>
            <a:ext cx="8229600" cy="4843145"/>
          </a:xfrm>
        </p:spPr>
        <p:txBody>
          <a:bodyPr/>
          <a:p>
            <a:pPr>
              <a:buNone/>
            </a:pP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正说反译</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原语中肯定的表达在翻译时转换为否定的说法</a:t>
            </a:r>
            <a:r>
              <a:rPr lang="zh-CN" altLang="en-US"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2400">
                <a:latin typeface="Comic Sans MS" panose="030F0702030302020204" pitchFamily="66" charset="0"/>
                <a:cs typeface="Comic Sans MS" panose="030F0702030302020204" pitchFamily="66" charset="0"/>
                <a:sym typeface="+mn-ea"/>
              </a:rPr>
              <a:t>  1) Such a chance was </a:t>
            </a:r>
            <a:r>
              <a:rPr lang="en-US" altLang="zh-CN" sz="2400">
                <a:solidFill>
                  <a:srgbClr val="FF0000"/>
                </a:solidFill>
                <a:latin typeface="Comic Sans MS" panose="030F0702030302020204" pitchFamily="66" charset="0"/>
                <a:cs typeface="Comic Sans MS" panose="030F0702030302020204" pitchFamily="66" charset="0"/>
                <a:sym typeface="+mn-ea"/>
              </a:rPr>
              <a:t>denied</a:t>
            </a:r>
            <a:r>
              <a:rPr lang="en-US" altLang="zh-CN" sz="2400">
                <a:latin typeface="Comic Sans MS" panose="030F0702030302020204" pitchFamily="66" charset="0"/>
                <a:cs typeface="Comic Sans MS" panose="030F0702030302020204" pitchFamily="66" charset="0"/>
                <a:sym typeface="+mn-ea"/>
              </a:rPr>
              <a:t> me. </a:t>
            </a:r>
            <a:endParaRPr lang="en-US" altLang="zh-CN" sz="240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a:t>
            </a:r>
            <a:r>
              <a:rPr lang="zh-CN" altLang="en-US" sz="2400">
                <a:latin typeface="Comic Sans MS" panose="030F0702030302020204" pitchFamily="66" charset="0"/>
                <a:cs typeface="Comic Sans MS" panose="030F0702030302020204" pitchFamily="66" charset="0"/>
                <a:sym typeface="+mn-ea"/>
              </a:rPr>
              <a:t>译文：</a:t>
            </a:r>
            <a:r>
              <a:rPr lang="zh-CN" altLang="en-US" sz="2400" dirty="0">
                <a:latin typeface="Comic Sans MS" panose="030F0702030302020204" pitchFamily="66" charset="0"/>
                <a:cs typeface="Comic Sans MS" panose="030F0702030302020204" pitchFamily="66" charset="0"/>
                <a:sym typeface="+mn-ea"/>
              </a:rPr>
              <a:t>我</a:t>
            </a:r>
            <a:r>
              <a:rPr lang="zh-CN" altLang="en-US" sz="2400" dirty="0">
                <a:solidFill>
                  <a:srgbClr val="FF0000"/>
                </a:solidFill>
                <a:latin typeface="Comic Sans MS" panose="030F0702030302020204" pitchFamily="66" charset="0"/>
                <a:cs typeface="Comic Sans MS" panose="030F0702030302020204" pitchFamily="66" charset="0"/>
                <a:sym typeface="+mn-ea"/>
              </a:rPr>
              <a:t>没有得到</a:t>
            </a:r>
            <a:r>
              <a:rPr lang="zh-CN" altLang="en-US" sz="2400" dirty="0">
                <a:latin typeface="Comic Sans MS" panose="030F0702030302020204" pitchFamily="66" charset="0"/>
                <a:cs typeface="Comic Sans MS" panose="030F0702030302020204" pitchFamily="66" charset="0"/>
                <a:sym typeface="+mn-ea"/>
              </a:rPr>
              <a:t>这样一个机会。</a:t>
            </a:r>
            <a:endParaRPr lang="zh-CN" altLang="en-US" sz="2400">
              <a:latin typeface="Comic Sans MS" panose="030F0702030302020204" pitchFamily="66" charset="0"/>
              <a:cs typeface="Comic Sans MS" panose="030F0702030302020204" pitchFamily="66" charset="0"/>
            </a:endParaRPr>
          </a:p>
          <a:p>
            <a:pPr>
              <a:buNone/>
            </a:pPr>
            <a:r>
              <a:rPr lang="zh-CN" altLang="en-US" sz="2400">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 2</a:t>
            </a:r>
            <a:r>
              <a:rPr lang="en-US" altLang="zh-CN" sz="2400">
                <a:latin typeface="Comic Sans MS" panose="030F0702030302020204" pitchFamily="66" charset="0"/>
                <a:cs typeface="Comic Sans MS" panose="030F0702030302020204" pitchFamily="66" charset="0"/>
                <a:sym typeface="+mn-ea"/>
              </a:rPr>
              <a:t>) He is the </a:t>
            </a:r>
            <a:r>
              <a:rPr lang="en-US" altLang="zh-CN" sz="2400">
                <a:solidFill>
                  <a:srgbClr val="FF0000"/>
                </a:solidFill>
                <a:latin typeface="Comic Sans MS" panose="030F0702030302020204" pitchFamily="66" charset="0"/>
                <a:cs typeface="Comic Sans MS" panose="030F0702030302020204" pitchFamily="66" charset="0"/>
                <a:sym typeface="+mn-ea"/>
              </a:rPr>
              <a:t>last</a:t>
            </a:r>
            <a:r>
              <a:rPr lang="en-US" altLang="zh-CN" sz="2400">
                <a:latin typeface="Comic Sans MS" panose="030F0702030302020204" pitchFamily="66" charset="0"/>
                <a:cs typeface="Comic Sans MS" panose="030F0702030302020204" pitchFamily="66" charset="0"/>
                <a:sym typeface="+mn-ea"/>
              </a:rPr>
              <a:t> person to accept a bribe</a:t>
            </a:r>
            <a:r>
              <a:rPr lang="en-US" altLang="zh-CN"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endParaRPr>
          </a:p>
          <a:p>
            <a:pPr>
              <a:buNone/>
            </a:pPr>
            <a:r>
              <a:rPr lang="zh-CN" altLang="en-US" sz="2400">
                <a:latin typeface="Comic Sans MS" panose="030F0702030302020204" pitchFamily="66" charset="0"/>
                <a:cs typeface="Comic Sans MS" panose="030F0702030302020204" pitchFamily="66" charset="0"/>
                <a:sym typeface="+mn-ea"/>
              </a:rPr>
              <a:t>    译文： </a:t>
            </a:r>
            <a:r>
              <a:rPr lang="zh-CN" altLang="en-US" sz="2400" dirty="0">
                <a:latin typeface="Comic Sans MS" panose="030F0702030302020204" pitchFamily="66" charset="0"/>
                <a:cs typeface="Comic Sans MS" panose="030F0702030302020204" pitchFamily="66" charset="0"/>
                <a:sym typeface="+mn-ea"/>
              </a:rPr>
              <a:t>他</a:t>
            </a:r>
            <a:r>
              <a:rPr lang="zh-CN" altLang="en-US" sz="2400" dirty="0">
                <a:solidFill>
                  <a:srgbClr val="FF0000"/>
                </a:solidFill>
                <a:latin typeface="Comic Sans MS" panose="030F0702030302020204" pitchFamily="66" charset="0"/>
                <a:cs typeface="Comic Sans MS" panose="030F0702030302020204" pitchFamily="66" charset="0"/>
                <a:sym typeface="+mn-ea"/>
              </a:rPr>
              <a:t>决不是</a:t>
            </a:r>
            <a:r>
              <a:rPr lang="zh-CN" altLang="en-US" sz="2400" dirty="0">
                <a:latin typeface="Comic Sans MS" panose="030F0702030302020204" pitchFamily="66" charset="0"/>
                <a:cs typeface="Comic Sans MS" panose="030F0702030302020204" pitchFamily="66" charset="0"/>
                <a:sym typeface="+mn-ea"/>
              </a:rPr>
              <a:t>接受贿赂的人。</a:t>
            </a:r>
            <a:endParaRPr lang="zh-CN" altLang="en-US" sz="2400" dirty="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3) In the </a:t>
            </a:r>
            <a:r>
              <a:rPr lang="en-US" altLang="zh-CN" sz="2400">
                <a:solidFill>
                  <a:srgbClr val="FF0000"/>
                </a:solidFill>
                <a:latin typeface="Comic Sans MS" panose="030F0702030302020204" pitchFamily="66" charset="0"/>
                <a:cs typeface="Comic Sans MS" panose="030F0702030302020204" pitchFamily="66" charset="0"/>
                <a:sym typeface="+mn-ea"/>
              </a:rPr>
              <a:t>absence</a:t>
            </a:r>
            <a:r>
              <a:rPr lang="en-US" altLang="zh-CN" sz="2400">
                <a:latin typeface="Comic Sans MS" panose="030F0702030302020204" pitchFamily="66" charset="0"/>
                <a:cs typeface="Comic Sans MS" panose="030F0702030302020204" pitchFamily="66" charset="0"/>
                <a:sym typeface="+mn-ea"/>
              </a:rPr>
              <a:t> of anybody more experienced, I took command</a:t>
            </a:r>
            <a:r>
              <a:rPr lang="zh-CN" altLang="en-US"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endParaRPr>
          </a:p>
          <a:p>
            <a:pPr>
              <a:buNone/>
            </a:pPr>
            <a:r>
              <a:rPr lang="zh-CN" altLang="en-US" sz="2400">
                <a:latin typeface="Comic Sans MS" panose="030F0702030302020204" pitchFamily="66" charset="0"/>
                <a:cs typeface="Comic Sans MS" panose="030F0702030302020204" pitchFamily="66" charset="0"/>
                <a:sym typeface="+mn-ea"/>
              </a:rPr>
              <a:t>    译文：</a:t>
            </a:r>
            <a:r>
              <a:rPr lang="zh-CN" altLang="en-US" sz="2400" dirty="0">
                <a:latin typeface="Comic Sans MS" panose="030F0702030302020204" pitchFamily="66" charset="0"/>
                <a:cs typeface="Comic Sans MS" panose="030F0702030302020204" pitchFamily="66" charset="0"/>
                <a:sym typeface="+mn-ea"/>
              </a:rPr>
              <a:t>由于</a:t>
            </a:r>
            <a:r>
              <a:rPr lang="zh-CN" altLang="en-US" sz="2400" dirty="0">
                <a:solidFill>
                  <a:srgbClr val="FF0000"/>
                </a:solidFill>
                <a:latin typeface="Comic Sans MS" panose="030F0702030302020204" pitchFamily="66" charset="0"/>
                <a:cs typeface="Comic Sans MS" panose="030F0702030302020204" pitchFamily="66" charset="0"/>
                <a:sym typeface="+mn-ea"/>
              </a:rPr>
              <a:t>找不到</a:t>
            </a:r>
            <a:r>
              <a:rPr lang="zh-CN" altLang="en-US" sz="2400" dirty="0">
                <a:latin typeface="Comic Sans MS" panose="030F0702030302020204" pitchFamily="66" charset="0"/>
                <a:cs typeface="Comic Sans MS" panose="030F0702030302020204" pitchFamily="66" charset="0"/>
                <a:sym typeface="+mn-ea"/>
              </a:rPr>
              <a:t>其他更有经验的人，只好由我来指挥。</a:t>
            </a:r>
            <a:endParaRPr lang="zh-CN" altLang="en-US" sz="2400" dirty="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4) Your temper is </a:t>
            </a:r>
            <a:r>
              <a:rPr lang="en-US" altLang="zh-CN" sz="2400">
                <a:solidFill>
                  <a:srgbClr val="FF0000"/>
                </a:solidFill>
                <a:latin typeface="Comic Sans MS" panose="030F0702030302020204" pitchFamily="66" charset="0"/>
                <a:cs typeface="Comic Sans MS" panose="030F0702030302020204" pitchFamily="66" charset="0"/>
                <a:sym typeface="+mn-ea"/>
              </a:rPr>
              <a:t>more than</a:t>
            </a:r>
            <a:r>
              <a:rPr lang="en-US" altLang="zh-CN" sz="2400">
                <a:latin typeface="Comic Sans MS" panose="030F0702030302020204" pitchFamily="66" charset="0"/>
                <a:cs typeface="Comic Sans MS" panose="030F0702030302020204" pitchFamily="66" charset="0"/>
                <a:sym typeface="+mn-ea"/>
              </a:rPr>
              <a:t> I can bear. </a:t>
            </a:r>
            <a:endParaRPr lang="en-US" altLang="zh-CN" sz="240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a:t>
            </a:r>
            <a:r>
              <a:rPr lang="zh-CN" altLang="en-US" sz="2400">
                <a:latin typeface="Comic Sans MS" panose="030F0702030302020204" pitchFamily="66" charset="0"/>
                <a:cs typeface="Comic Sans MS" panose="030F0702030302020204" pitchFamily="66" charset="0"/>
                <a:sym typeface="+mn-ea"/>
              </a:rPr>
              <a:t>译文：</a:t>
            </a:r>
            <a:r>
              <a:rPr lang="zh-CN" altLang="en-US" sz="2400" dirty="0">
                <a:latin typeface="Comic Sans MS" panose="030F0702030302020204" pitchFamily="66" charset="0"/>
                <a:cs typeface="Comic Sans MS" panose="030F0702030302020204" pitchFamily="66" charset="0"/>
                <a:sym typeface="+mn-ea"/>
              </a:rPr>
              <a:t>我</a:t>
            </a:r>
            <a:r>
              <a:rPr lang="zh-CN" altLang="en-US" sz="2400" dirty="0">
                <a:solidFill>
                  <a:srgbClr val="FF0000"/>
                </a:solidFill>
                <a:latin typeface="Comic Sans MS" panose="030F0702030302020204" pitchFamily="66" charset="0"/>
                <a:cs typeface="Comic Sans MS" panose="030F0702030302020204" pitchFamily="66" charset="0"/>
                <a:sym typeface="+mn-ea"/>
              </a:rPr>
              <a:t>受不了</a:t>
            </a:r>
            <a:r>
              <a:rPr lang="zh-CN" altLang="en-US" sz="2400" dirty="0">
                <a:latin typeface="Comic Sans MS" panose="030F0702030302020204" pitchFamily="66" charset="0"/>
                <a:cs typeface="Comic Sans MS" panose="030F0702030302020204" pitchFamily="66" charset="0"/>
                <a:sym typeface="+mn-ea"/>
              </a:rPr>
              <a:t>你的脾气。</a:t>
            </a:r>
            <a:endParaRPr lang="zh-CN" altLang="en-US" sz="2400">
              <a:latin typeface="Comic Sans MS" panose="030F0702030302020204" pitchFamily="66" charset="0"/>
              <a:cs typeface="Comic Sans MS" panose="030F0702030302020204" pitchFamily="66" charset="0"/>
            </a:endParaRPr>
          </a:p>
          <a:p>
            <a:endParaRPr lang="zh-CN" altLang="en-US" sz="2400" dirty="0">
              <a:solidFill>
                <a:srgbClr val="FF0000"/>
              </a:solidFill>
              <a:latin typeface="Comic Sans MS" panose="030F0702030302020204" pitchFamily="66" charset="0"/>
              <a:cs typeface="Comic Sans MS" panose="030F0702030302020204" pitchFamily="66" charset="0"/>
            </a:endParaRPr>
          </a:p>
          <a:p>
            <a:endParaRPr lang="zh-CN" altLang="en-US" sz="2400" dirty="0">
              <a:solidFill>
                <a:srgbClr val="FF0000"/>
              </a:solidFill>
              <a:latin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xfrm>
            <a:off x="457200" y="69850"/>
            <a:ext cx="8229600" cy="695325"/>
          </a:xfrm>
        </p:spPr>
        <p:txBody>
          <a:bodyPr anchor="ctr" anchorCtr="0"/>
          <a:p>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）反说正译</a:t>
            </a:r>
            <a:endParaRPr dirty="0"/>
          </a:p>
        </p:txBody>
      </p:sp>
      <p:sp>
        <p:nvSpPr>
          <p:cNvPr id="17411" name="文本占位符 17410"/>
          <p:cNvSpPr>
            <a:spLocks noGrp="1"/>
          </p:cNvSpPr>
          <p:nvPr>
            <p:ph type="body" idx="1"/>
          </p:nvPr>
        </p:nvSpPr>
        <p:spPr>
          <a:xfrm>
            <a:off x="457200" y="643255"/>
            <a:ext cx="8229600" cy="4462145"/>
          </a:xfrm>
        </p:spPr>
        <p:txBody>
          <a:bodyPr/>
          <a:p>
            <a:pPr marL="0" indent="0">
              <a:spcBef>
                <a:spcPct val="50000"/>
              </a:spcBef>
              <a:buClr>
                <a:srgbClr val="FFFF99"/>
              </a:buClr>
              <a:buSzPct val="75000"/>
              <a:buFont typeface="Wingdings" panose="05000000000000000000" pitchFamily="2" charset="2"/>
              <a:buNone/>
            </a:pP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原语中否定的表达在翻译时转换为肯定的说法</a:t>
            </a:r>
            <a:r>
              <a:rPr lang="zh-CN" altLang="en-US"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2400">
                <a:latin typeface="Comic Sans MS" panose="030F0702030302020204" pitchFamily="66" charset="0"/>
                <a:cs typeface="Comic Sans MS" panose="030F0702030302020204" pitchFamily="66" charset="0"/>
                <a:sym typeface="+mn-ea"/>
              </a:rPr>
              <a:t>1) We should </a:t>
            </a:r>
            <a:r>
              <a:rPr lang="en-US" altLang="zh-CN" sz="2400">
                <a:solidFill>
                  <a:srgbClr val="0070C0"/>
                </a:solidFill>
                <a:latin typeface="Comic Sans MS" panose="030F0702030302020204" pitchFamily="66" charset="0"/>
                <a:cs typeface="Comic Sans MS" panose="030F0702030302020204" pitchFamily="66" charset="0"/>
                <a:sym typeface="+mn-ea"/>
              </a:rPr>
              <a:t>lose </a:t>
            </a:r>
            <a:r>
              <a:rPr lang="en-US" altLang="zh-CN" sz="2400">
                <a:solidFill>
                  <a:srgbClr val="FF0000"/>
                </a:solidFill>
                <a:latin typeface="Comic Sans MS" panose="030F0702030302020204" pitchFamily="66" charset="0"/>
                <a:cs typeface="Comic Sans MS" panose="030F0702030302020204" pitchFamily="66" charset="0"/>
                <a:sym typeface="+mn-ea"/>
              </a:rPr>
              <a:t>no</a:t>
            </a:r>
            <a:r>
              <a:rPr lang="en-US" altLang="zh-CN" sz="2400">
                <a:solidFill>
                  <a:srgbClr val="0070C0"/>
                </a:solidFill>
                <a:latin typeface="Comic Sans MS" panose="030F0702030302020204" pitchFamily="66" charset="0"/>
                <a:cs typeface="Comic Sans MS" panose="030F0702030302020204" pitchFamily="66" charset="0"/>
                <a:sym typeface="+mn-ea"/>
              </a:rPr>
              <a:t> time</a:t>
            </a:r>
            <a:r>
              <a:rPr lang="en-US" altLang="zh-CN" sz="2400">
                <a:latin typeface="Comic Sans MS" panose="030F0702030302020204" pitchFamily="66" charset="0"/>
                <a:cs typeface="Comic Sans MS" panose="030F0702030302020204" pitchFamily="66" charset="0"/>
                <a:sym typeface="+mn-ea"/>
              </a:rPr>
              <a:t> in getting everything ready for the seminar. </a:t>
            </a:r>
            <a:endParaRPr lang="en-US" altLang="zh-CN" sz="240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a:t>
            </a:r>
            <a:r>
              <a:rPr lang="zh-CN" altLang="en-US" sz="2400">
                <a:latin typeface="Comic Sans MS" panose="030F0702030302020204" pitchFamily="66" charset="0"/>
                <a:cs typeface="Comic Sans MS" panose="030F0702030302020204" pitchFamily="66" charset="0"/>
                <a:sym typeface="+mn-ea"/>
              </a:rPr>
              <a:t>译文：</a:t>
            </a:r>
            <a:r>
              <a:rPr lang="zh-CN" altLang="en-US" sz="2400" dirty="0">
                <a:latin typeface="Comic Sans MS" panose="030F0702030302020204" pitchFamily="66" charset="0"/>
                <a:cs typeface="Comic Sans MS" panose="030F0702030302020204" pitchFamily="66" charset="0"/>
                <a:sym typeface="+mn-ea"/>
              </a:rPr>
              <a:t>我们应当</a:t>
            </a:r>
            <a:r>
              <a:rPr lang="zh-CN" altLang="en-US" sz="2400" dirty="0">
                <a:solidFill>
                  <a:srgbClr val="FF0000"/>
                </a:solidFill>
                <a:latin typeface="Comic Sans MS" panose="030F0702030302020204" pitchFamily="66" charset="0"/>
                <a:cs typeface="Comic Sans MS" panose="030F0702030302020204" pitchFamily="66" charset="0"/>
                <a:sym typeface="+mn-ea"/>
              </a:rPr>
              <a:t>抓紧时间</a:t>
            </a:r>
            <a:r>
              <a:rPr lang="zh-CN" altLang="en-US" sz="2400" dirty="0">
                <a:latin typeface="Comic Sans MS" panose="030F0702030302020204" pitchFamily="66" charset="0"/>
                <a:cs typeface="Comic Sans MS" panose="030F0702030302020204" pitchFamily="66" charset="0"/>
                <a:sym typeface="+mn-ea"/>
              </a:rPr>
              <a:t>把研讨会的准备工作做好。</a:t>
            </a:r>
            <a:endParaRPr lang="zh-CN" altLang="en-US" sz="2400" dirty="0">
              <a:latin typeface="Comic Sans MS" panose="030F0702030302020204" pitchFamily="66" charset="0"/>
              <a:cs typeface="Comic Sans MS" panose="030F0702030302020204" pitchFamily="66" charset="0"/>
              <a:sym typeface="+mn-ea"/>
            </a:endParaRPr>
          </a:p>
          <a:p>
            <a:pPr>
              <a:buNone/>
            </a:pPr>
            <a:r>
              <a:rPr lang="zh-CN" altLang="en-US" sz="2400" dirty="0">
                <a:latin typeface="Comic Sans MS" panose="030F0702030302020204" pitchFamily="66" charset="0"/>
                <a:cs typeface="Comic Sans MS" panose="030F0702030302020204" pitchFamily="66" charset="0"/>
                <a:sym typeface="+mn-ea"/>
              </a:rPr>
              <a:t> </a:t>
            </a:r>
            <a:r>
              <a:rPr lang="en-US" altLang="zh-CN" sz="2400" dirty="0">
                <a:latin typeface="Comic Sans MS" panose="030F0702030302020204" pitchFamily="66" charset="0"/>
                <a:cs typeface="Comic Sans MS" panose="030F0702030302020204" pitchFamily="66" charset="0"/>
                <a:sym typeface="+mn-ea"/>
              </a:rPr>
              <a:t>  </a:t>
            </a:r>
            <a:r>
              <a:rPr lang="en-US" altLang="zh-CN" sz="2400" b="1" dirty="0">
                <a:solidFill>
                  <a:srgbClr val="0070C0"/>
                </a:solidFill>
                <a:latin typeface="Comic Sans MS" panose="030F0702030302020204" pitchFamily="66" charset="0"/>
                <a:cs typeface="Comic Sans MS" panose="030F0702030302020204" pitchFamily="66" charset="0"/>
                <a:sym typeface="+mn-ea"/>
              </a:rPr>
              <a:t>lose no time in doing</a:t>
            </a:r>
            <a:r>
              <a:rPr lang="en-US" altLang="zh-CN" sz="2400" dirty="0">
                <a:latin typeface="Comic Sans MS" panose="030F0702030302020204" pitchFamily="66" charset="0"/>
                <a:cs typeface="Comic Sans MS" panose="030F0702030302020204" pitchFamily="66" charset="0"/>
                <a:sym typeface="+mn-ea"/>
              </a:rPr>
              <a:t> 抓紧时间/</a:t>
            </a:r>
            <a:r>
              <a:rPr lang="zh-CN" altLang="en-US" sz="2400" dirty="0">
                <a:latin typeface="Comic Sans MS" panose="030F0702030302020204" pitchFamily="66" charset="0"/>
                <a:cs typeface="Comic Sans MS" panose="030F0702030302020204" pitchFamily="66" charset="0"/>
                <a:sym typeface="+mn-ea"/>
              </a:rPr>
              <a:t>立刻做</a:t>
            </a:r>
            <a:r>
              <a:rPr lang="en-US" altLang="zh-CN"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2) The significance of these incidents </a:t>
            </a:r>
            <a:r>
              <a:rPr lang="en-US" altLang="zh-CN" sz="2400">
                <a:solidFill>
                  <a:srgbClr val="0070C0"/>
                </a:solidFill>
                <a:latin typeface="Comic Sans MS" panose="030F0702030302020204" pitchFamily="66" charset="0"/>
                <a:cs typeface="Comic Sans MS" panose="030F0702030302020204" pitchFamily="66" charset="0"/>
                <a:sym typeface="+mn-ea"/>
              </a:rPr>
              <a:t>was</a:t>
            </a:r>
            <a:r>
              <a:rPr lang="en-US" altLang="zh-CN" sz="2400">
                <a:solidFill>
                  <a:srgbClr val="FF0000"/>
                </a:solidFill>
                <a:latin typeface="Comic Sans MS" panose="030F0702030302020204" pitchFamily="66" charset="0"/>
                <a:cs typeface="Comic Sans MS" panose="030F0702030302020204" pitchFamily="66" charset="0"/>
                <a:sym typeface="+mn-ea"/>
              </a:rPr>
              <a:t>n’t</a:t>
            </a:r>
            <a:r>
              <a:rPr lang="en-US" altLang="zh-CN" sz="2400">
                <a:solidFill>
                  <a:srgbClr val="0070C0"/>
                </a:solidFill>
                <a:latin typeface="Comic Sans MS" panose="030F0702030302020204" pitchFamily="66" charset="0"/>
                <a:cs typeface="Comic Sans MS" panose="030F0702030302020204" pitchFamily="66" charset="0"/>
                <a:sym typeface="+mn-ea"/>
              </a:rPr>
              <a:t> lost on us</a:t>
            </a:r>
            <a:r>
              <a:rPr lang="en-US" altLang="zh-CN" sz="2400">
                <a:latin typeface="Comic Sans MS" panose="030F0702030302020204" pitchFamily="66" charset="0"/>
                <a:cs typeface="Comic Sans MS" panose="030F0702030302020204" pitchFamily="66" charset="0"/>
                <a:sym typeface="+mn-ea"/>
              </a:rPr>
              <a:t>. </a:t>
            </a:r>
            <a:endParaRPr lang="en-US" altLang="zh-CN" sz="240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a:t>
            </a:r>
            <a:r>
              <a:rPr lang="zh-CN" altLang="en-US" sz="2400">
                <a:latin typeface="Comic Sans MS" panose="030F0702030302020204" pitchFamily="66" charset="0"/>
                <a:cs typeface="Comic Sans MS" panose="030F0702030302020204" pitchFamily="66" charset="0"/>
                <a:sym typeface="+mn-ea"/>
              </a:rPr>
              <a:t>译文：</a:t>
            </a:r>
            <a:r>
              <a:rPr lang="zh-CN" altLang="en-US" sz="2400" dirty="0">
                <a:solidFill>
                  <a:schemeClr val="tx2"/>
                </a:solidFill>
                <a:latin typeface="Comic Sans MS" panose="030F0702030302020204" pitchFamily="66" charset="0"/>
                <a:cs typeface="Comic Sans MS" panose="030F0702030302020204" pitchFamily="66" charset="0"/>
                <a:sym typeface="+mn-ea"/>
              </a:rPr>
              <a:t>这些事件</a:t>
            </a:r>
            <a:r>
              <a:rPr lang="zh-CN" altLang="en-US" sz="2400" dirty="0">
                <a:solidFill>
                  <a:srgbClr val="FF0000"/>
                </a:solidFill>
                <a:latin typeface="Comic Sans MS" panose="030F0702030302020204" pitchFamily="66" charset="0"/>
                <a:cs typeface="Comic Sans MS" panose="030F0702030302020204" pitchFamily="66" charset="0"/>
                <a:sym typeface="+mn-ea"/>
              </a:rPr>
              <a:t>引起了我们的</a:t>
            </a:r>
            <a:r>
              <a:rPr lang="zh-CN" altLang="en-US" sz="2400" dirty="0">
                <a:solidFill>
                  <a:schemeClr val="tx2"/>
                </a:solidFill>
                <a:latin typeface="Comic Sans MS" panose="030F0702030302020204" pitchFamily="66" charset="0"/>
                <a:cs typeface="Comic Sans MS" panose="030F0702030302020204" pitchFamily="66" charset="0"/>
                <a:sym typeface="+mn-ea"/>
              </a:rPr>
              <a:t>重视</a:t>
            </a:r>
            <a:r>
              <a:rPr lang="zh-CN" altLang="en-US" sz="2400" dirty="0">
                <a:latin typeface="Comic Sans MS" panose="030F0702030302020204" pitchFamily="66" charset="0"/>
                <a:cs typeface="Comic Sans MS" panose="030F0702030302020204" pitchFamily="66" charset="0"/>
                <a:sym typeface="+mn-ea"/>
              </a:rPr>
              <a:t>。</a:t>
            </a:r>
            <a:endParaRPr lang="zh-CN" altLang="en-US" sz="2400" dirty="0">
              <a:latin typeface="Comic Sans MS" panose="030F0702030302020204" pitchFamily="66" charset="0"/>
              <a:cs typeface="Comic Sans MS" panose="030F0702030302020204" pitchFamily="66" charset="0"/>
              <a:sym typeface="+mn-ea"/>
            </a:endParaRPr>
          </a:p>
          <a:p>
            <a:pPr>
              <a:buNone/>
            </a:pPr>
            <a:r>
              <a:rPr lang="zh-CN" altLang="en-US" sz="2400" dirty="0">
                <a:latin typeface="Comic Sans MS" panose="030F0702030302020204" pitchFamily="66" charset="0"/>
                <a:cs typeface="Comic Sans MS" panose="030F0702030302020204" pitchFamily="66" charset="0"/>
                <a:sym typeface="+mn-ea"/>
              </a:rPr>
              <a:t> </a:t>
            </a:r>
            <a:r>
              <a:rPr lang="en-US" altLang="zh-CN" sz="2400" dirty="0">
                <a:latin typeface="Comic Sans MS" panose="030F0702030302020204" pitchFamily="66" charset="0"/>
                <a:cs typeface="Comic Sans MS" panose="030F0702030302020204" pitchFamily="66" charset="0"/>
                <a:sym typeface="+mn-ea"/>
              </a:rPr>
              <a:t>   </a:t>
            </a:r>
            <a:r>
              <a:rPr lang="zh-CN" altLang="en-US" sz="2400" b="1" dirty="0">
                <a:solidFill>
                  <a:srgbClr val="0070C0"/>
                </a:solidFill>
                <a:latin typeface="Comic Sans MS" panose="030F0702030302020204" pitchFamily="66" charset="0"/>
                <a:cs typeface="Comic Sans MS" panose="030F0702030302020204" pitchFamily="66" charset="0"/>
                <a:sym typeface="+mn-ea"/>
              </a:rPr>
              <a:t>be lost on sb</a:t>
            </a:r>
            <a:r>
              <a:rPr lang="en-US" altLang="zh-CN" sz="2400" dirty="0">
                <a:latin typeface="Comic Sans MS" panose="030F0702030302020204" pitchFamily="66" charset="0"/>
                <a:cs typeface="Comic Sans MS" panose="030F0702030302020204" pitchFamily="66" charset="0"/>
                <a:sym typeface="+mn-ea"/>
              </a:rPr>
              <a:t> </a:t>
            </a:r>
            <a:r>
              <a:rPr lang="zh-CN" altLang="en-US" sz="2400" dirty="0">
                <a:latin typeface="Comic Sans MS" panose="030F0702030302020204" pitchFamily="66" charset="0"/>
                <a:cs typeface="Comic Sans MS" panose="030F0702030302020204" pitchFamily="66" charset="0"/>
                <a:sym typeface="+mn-ea"/>
              </a:rPr>
              <a:t>未被某人理解（或注意到）</a:t>
            </a:r>
            <a:endParaRPr lang="zh-CN" altLang="en-US" sz="2400" dirty="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3) He is </a:t>
            </a:r>
            <a:r>
              <a:rPr lang="en-US" altLang="zh-CN" sz="2400">
                <a:solidFill>
                  <a:srgbClr val="FF0000"/>
                </a:solidFill>
                <a:latin typeface="Comic Sans MS" panose="030F0702030302020204" pitchFamily="66" charset="0"/>
                <a:cs typeface="Comic Sans MS" panose="030F0702030302020204" pitchFamily="66" charset="0"/>
                <a:sym typeface="+mn-ea"/>
              </a:rPr>
              <a:t>nothing</a:t>
            </a:r>
            <a:r>
              <a:rPr lang="en-US" altLang="zh-CN" sz="2400">
                <a:latin typeface="Comic Sans MS" panose="030F0702030302020204" pitchFamily="66" charset="0"/>
                <a:cs typeface="Comic Sans MS" panose="030F0702030302020204" pitchFamily="66" charset="0"/>
                <a:sym typeface="+mn-ea"/>
              </a:rPr>
              <a:t> if </a:t>
            </a:r>
            <a:r>
              <a:rPr lang="en-US" altLang="zh-CN" sz="2400">
                <a:solidFill>
                  <a:srgbClr val="FF0000"/>
                </a:solidFill>
                <a:latin typeface="Comic Sans MS" panose="030F0702030302020204" pitchFamily="66" charset="0"/>
                <a:cs typeface="Comic Sans MS" panose="030F0702030302020204" pitchFamily="66" charset="0"/>
                <a:sym typeface="+mn-ea"/>
              </a:rPr>
              <a:t>not</a:t>
            </a:r>
            <a:r>
              <a:rPr lang="en-US" altLang="zh-CN" sz="2400">
                <a:latin typeface="Comic Sans MS" panose="030F0702030302020204" pitchFamily="66" charset="0"/>
                <a:cs typeface="Comic Sans MS" panose="030F0702030302020204" pitchFamily="66" charset="0"/>
                <a:sym typeface="+mn-ea"/>
              </a:rPr>
              <a:t> a scoundrel. </a:t>
            </a:r>
            <a:endParaRPr lang="en-US" altLang="zh-CN" sz="2400">
              <a:latin typeface="Comic Sans MS" panose="030F0702030302020204" pitchFamily="66" charset="0"/>
              <a:cs typeface="Comic Sans MS" panose="030F0702030302020204" pitchFamily="66" charset="0"/>
            </a:endParaRPr>
          </a:p>
          <a:p>
            <a:pPr>
              <a:buNone/>
            </a:pPr>
            <a:r>
              <a:rPr lang="en-US" altLang="zh-CN" sz="2400">
                <a:latin typeface="Comic Sans MS" panose="030F0702030302020204" pitchFamily="66" charset="0"/>
                <a:cs typeface="Comic Sans MS" panose="030F0702030302020204" pitchFamily="66" charset="0"/>
                <a:sym typeface="+mn-ea"/>
              </a:rPr>
              <a:t>   </a:t>
            </a:r>
            <a:r>
              <a:rPr lang="zh-CN" altLang="en-US" sz="2400">
                <a:latin typeface="Comic Sans MS" panose="030F0702030302020204" pitchFamily="66" charset="0"/>
                <a:cs typeface="Comic Sans MS" panose="030F0702030302020204" pitchFamily="66" charset="0"/>
                <a:sym typeface="+mn-ea"/>
              </a:rPr>
              <a:t>译文：</a:t>
            </a:r>
            <a:r>
              <a:rPr lang="zh-CN" altLang="en-US" sz="2400" dirty="0">
                <a:latin typeface="Comic Sans MS" panose="030F0702030302020204" pitchFamily="66" charset="0"/>
                <a:cs typeface="Comic Sans MS" panose="030F0702030302020204" pitchFamily="66" charset="0"/>
                <a:sym typeface="+mn-ea"/>
              </a:rPr>
              <a:t>他简直是个</a:t>
            </a:r>
            <a:r>
              <a:rPr lang="zh-CN" altLang="en-US" sz="2400" dirty="0">
                <a:solidFill>
                  <a:srgbClr val="FF0000"/>
                </a:solidFill>
                <a:latin typeface="Comic Sans MS" panose="030F0702030302020204" pitchFamily="66" charset="0"/>
                <a:cs typeface="Comic Sans MS" panose="030F0702030302020204" pitchFamily="66" charset="0"/>
                <a:sym typeface="+mn-ea"/>
              </a:rPr>
              <a:t>十足</a:t>
            </a:r>
            <a:r>
              <a:rPr lang="zh-CN" altLang="en-US" sz="2400" dirty="0">
                <a:latin typeface="Comic Sans MS" panose="030F0702030302020204" pitchFamily="66" charset="0"/>
                <a:cs typeface="Comic Sans MS" panose="030F0702030302020204" pitchFamily="66" charset="0"/>
                <a:sym typeface="+mn-ea"/>
              </a:rPr>
              <a:t>的流氓。</a:t>
            </a:r>
            <a:endParaRPr lang="zh-CN" altLang="en-US" sz="2400" dirty="0">
              <a:latin typeface="Comic Sans MS" panose="030F0702030302020204" pitchFamily="66" charset="0"/>
              <a:cs typeface="Comic Sans MS" panose="030F0702030302020204" pitchFamily="66" charset="0"/>
            </a:endParaRPr>
          </a:p>
          <a:p>
            <a:pPr>
              <a:spcBef>
                <a:spcPct val="50000"/>
              </a:spcBef>
              <a:buClr>
                <a:srgbClr val="FFFF99"/>
              </a:buClr>
              <a:buSzPct val="75000"/>
              <a:buFont typeface="Wingdings" panose="05000000000000000000" pitchFamily="2" charset="2"/>
              <a:buChar char="l"/>
            </a:pPr>
            <a:endParaRPr lang="zh-CN" altLang="en-US" sz="2400" b="1" dirty="0">
              <a:solidFill>
                <a:schemeClr val="tx1"/>
              </a:solidFill>
              <a:latin typeface="Comic Sans MS" panose="030F0702030302020204" pitchFamily="66" charset="0"/>
              <a:ea typeface="黑体" panose="02010609060101010101" pitchFamily="2" charset="-122"/>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nchorCtr="0"/>
          <a:p>
            <a:r>
              <a:rPr lang="en-US" altLang="zh-CN"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反正转换</a:t>
            </a:r>
            <a:r>
              <a:rPr lang="en-US" altLang="zh-CN"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法</a:t>
            </a:r>
            <a:r>
              <a:rPr lang="en-US" altLang="zh-CN"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真题演练</a:t>
            </a:r>
            <a:endParaRPr lang="en-US" altLang="zh-CN" sz="3200" b="1" kern="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411" name="文本占位符 17410"/>
          <p:cNvSpPr>
            <a:spLocks noGrp="1"/>
          </p:cNvSpPr>
          <p:nvPr>
            <p:ph type="body" idx="1"/>
          </p:nvPr>
        </p:nvSpPr>
        <p:spPr>
          <a:xfrm>
            <a:off x="457200" y="1216025"/>
            <a:ext cx="8229600" cy="3889375"/>
          </a:xfrm>
        </p:spPr>
        <p:txBody>
          <a:bodyPr/>
          <a:p>
            <a:pPr>
              <a:spcBef>
                <a:spcPct val="50000"/>
              </a:spcBef>
              <a:buClr>
                <a:srgbClr val="FFFF99"/>
              </a:buClr>
              <a:buSzPct val="75000"/>
            </a:pP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It's not just a static thing that </a:t>
            </a:r>
            <a:r>
              <a:rPr lang="zh-CN" altLang="en-US"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you</a:t>
            </a:r>
            <a:r>
              <a:rPr lang="en-US" altLang="zh-CN"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re stuck with.</a:t>
            </a:r>
            <a:r>
              <a:rPr lang="en-US" altLang="zh-CN"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 (2020)</a:t>
            </a:r>
            <a:endParaRPr lang="zh-CN" altLang="en-US"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a:p>
            <a:pPr>
              <a:spcBef>
                <a:spcPct val="50000"/>
              </a:spcBef>
              <a:buClr>
                <a:srgbClr val="FFFF99"/>
              </a:buClr>
              <a:buSzPct val="75000"/>
            </a:pP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参考译文：它不是一个一成不变、</a:t>
            </a:r>
            <a:r>
              <a:rPr lang="zh-CN" altLang="en-US"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摆脱不了</a:t>
            </a: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的静态事物。</a:t>
            </a:r>
            <a:endPar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endParaRPr>
          </a:p>
          <a:p>
            <a:pPr>
              <a:spcBef>
                <a:spcPct val="50000"/>
              </a:spcBef>
              <a:buClr>
                <a:srgbClr val="FFFF99"/>
              </a:buClr>
              <a:buSzPct val="75000"/>
            </a:pP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a </a:t>
            </a:r>
            <a:r>
              <a:rPr lang="en-US" altLang="zh-CN"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thing that you</a:t>
            </a:r>
            <a:r>
              <a:rPr lang="en-US" altLang="zh-CN" sz="3600" baseline="300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3600" baseline="300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re stuck with</a:t>
            </a:r>
            <a:r>
              <a:rPr lang="en-US" altLang="zh-CN"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一个</a:t>
            </a:r>
            <a:r>
              <a:rPr lang="zh-CN" altLang="en-US" sz="3600" baseline="300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摆脱不了</a:t>
            </a:r>
            <a:r>
              <a:rPr lang="zh-CN" altLang="en-US" sz="3600" baseline="30000" dirty="0">
                <a:latin typeface="Comic Sans MS" panose="030F0702030302020204" pitchFamily="66" charset="0"/>
                <a:ea typeface="微软雅黑" panose="020B0503020204020204" pitchFamily="34" charset="-122"/>
                <a:cs typeface="Comic Sans MS" panose="030F0702030302020204" pitchFamily="66" charset="0"/>
                <a:sym typeface="+mn-ea"/>
              </a:rPr>
              <a:t>的事物</a:t>
            </a:r>
            <a:endParaRPr lang="en-US" altLang="zh-CN" sz="3600" baseline="30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58165" y="396875"/>
            <a:ext cx="6858000" cy="885825"/>
          </a:xfrm>
        </p:spPr>
        <p:txBody>
          <a:bodyPr vert="horz" wrap="square" lIns="76199" tIns="38099" rIns="76199" bIns="38099" anchor="t" anchorCtr="0"/>
          <a:p>
            <a:r>
              <a:rPr lang="en-US" altLang="zh-CN" sz="3335" dirty="0">
                <a:latin typeface="Comic Sans MS" panose="030F0702030302020204" pitchFamily="66" charset="0"/>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增译</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080135"/>
            <a:ext cx="8695690" cy="4029075"/>
          </a:xfrm>
        </p:spPr>
        <p:txBody>
          <a:bodyPr vert="horz" wrap="square" lIns="76199" tIns="38099" rIns="76199" bIns="38099" anchor="t" anchorCtr="0"/>
          <a:p>
            <a:pPr>
              <a:lnSpc>
                <a:spcPct val="90000"/>
              </a:lnSpc>
            </a:pPr>
            <a:r>
              <a:rPr lang="zh-CN" altLang="en-US" sz="2335" dirty="0">
                <a:latin typeface="华文楷体" pitchFamily="2" charset="-122"/>
                <a:ea typeface="华文楷体" pitchFamily="2" charset="-122"/>
                <a:sym typeface="+mn-ea"/>
              </a:rPr>
              <a:t>增译是很常用的一种英汉翻译技巧，是指根据原文上下文的意思、逻辑关系以及中文语言的句法特点和表达习惯，在翻译时增加原文字面没有出现但实际内容已包含的词。</a:t>
            </a:r>
            <a:endParaRPr lang="zh-CN" altLang="en-US" sz="2335" dirty="0">
              <a:latin typeface="华文楷体" pitchFamily="2" charset="-122"/>
              <a:ea typeface="华文楷体" pitchFamily="2" charset="-122"/>
              <a:sym typeface="+mn-ea"/>
            </a:endParaRPr>
          </a:p>
          <a:p>
            <a:pPr>
              <a:lnSpc>
                <a:spcPct val="90000"/>
              </a:lnSpc>
            </a:pPr>
            <a:r>
              <a:rPr lang="zh-CN" altLang="en-US" sz="2335" dirty="0">
                <a:latin typeface="华文楷体" pitchFamily="2" charset="-122"/>
                <a:ea typeface="华文楷体" pitchFamily="2" charset="-122"/>
                <a:sym typeface="+mn-ea"/>
              </a:rPr>
              <a:t>增译主要有以下几种情况：</a:t>
            </a:r>
            <a:endParaRPr lang="zh-CN" altLang="en-US" sz="2335" dirty="0">
              <a:latin typeface="华文楷体" pitchFamily="2" charset="-122"/>
              <a:ea typeface="华文楷体" pitchFamily="2" charset="-122"/>
              <a:sym typeface="+mn-ea"/>
            </a:endParaRPr>
          </a:p>
          <a:p>
            <a:pPr>
              <a:lnSpc>
                <a:spcPct val="90000"/>
              </a:lnSpc>
            </a:pPr>
            <a:r>
              <a:rPr lang="en-US" altLang="zh-CN" sz="2335" b="1" dirty="0">
                <a:latin typeface="华文楷体" pitchFamily="2" charset="-122"/>
                <a:ea typeface="华文楷体" pitchFamily="2" charset="-122"/>
                <a:sym typeface="+mn-ea"/>
              </a:rPr>
              <a:t>2.1 </a:t>
            </a:r>
            <a:r>
              <a:rPr lang="zh-CN" altLang="en-US" sz="2335" b="1" dirty="0">
                <a:latin typeface="华文楷体" pitchFamily="2" charset="-122"/>
                <a:ea typeface="华文楷体" pitchFamily="2" charset="-122"/>
                <a:sym typeface="+mn-ea"/>
              </a:rPr>
              <a:t>增加无其形但有其义的词</a:t>
            </a:r>
            <a:endParaRPr lang="en-US" altLang="zh-CN" sz="2335" b="1" kern="0" dirty="0" smtClean="0">
              <a:solidFill>
                <a:schemeClr val="tx1"/>
              </a:solidFill>
              <a:latin typeface="华文楷体" pitchFamily="2" charset="-122"/>
              <a:ea typeface="华文楷体" pitchFamily="2" charset="-122"/>
              <a:sym typeface="+mn-ea"/>
            </a:endParaRPr>
          </a:p>
          <a:p>
            <a:pPr>
              <a:lnSpc>
                <a:spcPct val="90000"/>
              </a:lnSpc>
            </a:pPr>
            <a:r>
              <a:rPr lang="en-US" altLang="zh-CN" sz="2335" dirty="0">
                <a:latin typeface="Comic Sans MS" panose="030F0702030302020204" pitchFamily="66" charset="0"/>
                <a:cs typeface="Comic Sans MS" panose="030F0702030302020204" pitchFamily="66" charset="0"/>
                <a:sym typeface="+mn-ea"/>
              </a:rPr>
              <a:t>1).  </a:t>
            </a:r>
            <a:r>
              <a:rPr lang="en-US" altLang="zh-CN" sz="2335">
                <a:solidFill>
                  <a:schemeClr val="tx2"/>
                </a:solidFill>
                <a:latin typeface="Comic Sans MS" panose="030F0702030302020204" pitchFamily="66" charset="0"/>
                <a:cs typeface="Comic Sans MS" panose="030F0702030302020204" pitchFamily="66" charset="0"/>
                <a:sym typeface="+mn-ea"/>
              </a:rPr>
              <a:t>We don’t  </a:t>
            </a:r>
            <a:r>
              <a:rPr lang="en-US" altLang="zh-CN" sz="2335">
                <a:solidFill>
                  <a:srgbClr val="0070C0"/>
                </a:solidFill>
                <a:latin typeface="Comic Sans MS" panose="030F0702030302020204" pitchFamily="66" charset="0"/>
                <a:cs typeface="Comic Sans MS" panose="030F0702030302020204" pitchFamily="66" charset="0"/>
                <a:sym typeface="+mn-ea"/>
              </a:rPr>
              <a:t>regret</a:t>
            </a:r>
            <a:r>
              <a:rPr lang="en-US" altLang="zh-CN" sz="2335">
                <a:solidFill>
                  <a:schemeClr val="tx2"/>
                </a:solidFill>
                <a:latin typeface="Comic Sans MS" panose="030F0702030302020204" pitchFamily="66" charset="0"/>
                <a:cs typeface="Comic Sans MS" panose="030F0702030302020204" pitchFamily="66" charset="0"/>
                <a:sym typeface="+mn-ea"/>
              </a:rPr>
              <a:t>, we never have and never will.</a:t>
            </a:r>
            <a:endParaRPr lang="en-US" altLang="zh-CN" sz="2335">
              <a:solidFill>
                <a:schemeClr val="tx2"/>
              </a:solidFill>
              <a:latin typeface="Times New Roman" panose="02020603050405020304" pitchFamily="18" charset="0"/>
            </a:endParaRPr>
          </a:p>
          <a:p>
            <a:pPr>
              <a:lnSpc>
                <a:spcPct val="90000"/>
              </a:lnSpc>
            </a:pPr>
            <a:r>
              <a:rPr lang="zh-CN" altLang="en-US" sz="2335"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译文：我们不会后悔，我们从来没有</a:t>
            </a:r>
            <a:r>
              <a:rPr lang="zh-CN" altLang="en-US" sz="233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后悔</a:t>
            </a:r>
            <a:r>
              <a:rPr lang="zh-CN" altLang="en-US" sz="2335"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过，我们将来也不会</a:t>
            </a:r>
            <a:r>
              <a:rPr lang="zh-CN" altLang="en-US" sz="233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后悔</a:t>
            </a:r>
            <a:r>
              <a:rPr lang="zh-CN" altLang="en-US" sz="2335"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335"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335">
                <a:latin typeface="Comic Sans MS" panose="030F0702030302020204" pitchFamily="66" charset="0"/>
                <a:ea typeface="微软雅黑" panose="020B0503020204020204" pitchFamily="34" charset="-122"/>
                <a:cs typeface="Comic Sans MS" panose="030F0702030302020204" pitchFamily="66" charset="0"/>
                <a:sym typeface="+mn-ea"/>
              </a:rPr>
              <a:t>2). The crowds </a:t>
            </a:r>
            <a:r>
              <a:rPr lang="en-US" altLang="zh-CN" sz="2335">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melted away</a:t>
            </a:r>
            <a:r>
              <a:rPr lang="en-US" altLang="zh-CN" sz="2335">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en-US" altLang="zh-CN" sz="2335">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zh-CN" altLang="en-US" sz="2335" dirty="0">
                <a:effectLst/>
                <a:latin typeface="微软雅黑" panose="020B0503020204020204" pitchFamily="34" charset="-122"/>
                <a:ea typeface="微软雅黑" panose="020B0503020204020204" pitchFamily="34" charset="-122"/>
                <a:cs typeface="微软雅黑" panose="020B0503020204020204" pitchFamily="34" charset="-122"/>
                <a:sym typeface="+mn-ea"/>
              </a:rPr>
              <a:t>译文</a:t>
            </a:r>
            <a:r>
              <a:rPr lang="zh-CN" altLang="en-US" sz="2335" dirty="0">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人群</a:t>
            </a:r>
            <a:r>
              <a:rPr lang="zh-CN" altLang="en-US" sz="233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渐渐</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散开了。</a:t>
            </a: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1178560" y="480695"/>
            <a:ext cx="6858000" cy="885825"/>
          </a:xfrm>
        </p:spPr>
        <p:txBody>
          <a:bodyPr vert="horz" wrap="square" lIns="76199" tIns="38099" rIns="76199" bIns="38099" anchor="t" anchorCtr="0"/>
          <a:p>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480695"/>
            <a:ext cx="8695690" cy="4628515"/>
          </a:xfrm>
        </p:spPr>
        <p:txBody>
          <a:bodyPr vert="horz" wrap="square" lIns="76199" tIns="38099" rIns="76199" bIns="38099" anchor="t" anchorCtr="0"/>
          <a:p>
            <a:pPr>
              <a:lnSpc>
                <a:spcPct val="90000"/>
              </a:lnSpc>
            </a:pPr>
            <a:r>
              <a:rPr lang="en-US" altLang="zh-CN" sz="2400">
                <a:latin typeface="Comic Sans MS" panose="030F0702030302020204" pitchFamily="66" charset="0"/>
                <a:cs typeface="Comic Sans MS" panose="030F0702030302020204" pitchFamily="66" charset="0"/>
                <a:sym typeface="+mn-ea"/>
              </a:rPr>
              <a:t>3). </a:t>
            </a:r>
            <a:r>
              <a:rPr lang="en-US" altLang="zh-CN" sz="240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rPr>
              <a:t>Seeing is believing.</a:t>
            </a:r>
            <a:endParaRPr lang="en-US" altLang="zh-CN" sz="240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endParaRPr>
          </a:p>
          <a:p>
            <a:pPr>
              <a:lnSpc>
                <a:spcPct val="90000"/>
              </a:lnSpc>
            </a:pPr>
            <a:r>
              <a:rPr lang="zh-CN" altLang="en-US" sz="2400" dirty="0">
                <a:effectLst/>
                <a:latin typeface="Comic Sans MS" panose="030F0702030302020204" pitchFamily="66" charset="0"/>
                <a:cs typeface="Comic Sans MS" panose="030F0702030302020204" pitchFamily="66" charset="0"/>
                <a:sym typeface="+mn-ea"/>
              </a:rPr>
              <a:t>译文：</a:t>
            </a:r>
            <a:r>
              <a:rPr lang="zh-CN" altLang="en-US" sz="2400" dirty="0">
                <a:solidFill>
                  <a:srgbClr val="FF0000"/>
                </a:solidFill>
                <a:effectLst/>
                <a:latin typeface="Comic Sans MS" panose="030F0702030302020204" pitchFamily="66" charset="0"/>
                <a:cs typeface="Comic Sans MS" panose="030F0702030302020204" pitchFamily="66" charset="0"/>
                <a:sym typeface="+mn-ea"/>
              </a:rPr>
              <a:t>百</a:t>
            </a:r>
            <a:r>
              <a:rPr lang="zh-CN" altLang="en-US" sz="2400" dirty="0">
                <a:solidFill>
                  <a:schemeClr val="tx2"/>
                </a:solidFill>
                <a:effectLst/>
                <a:latin typeface="Comic Sans MS" panose="030F0702030302020204" pitchFamily="66" charset="0"/>
                <a:cs typeface="Comic Sans MS" panose="030F0702030302020204" pitchFamily="66" charset="0"/>
                <a:sym typeface="+mn-ea"/>
              </a:rPr>
              <a:t>闻不如</a:t>
            </a:r>
            <a:r>
              <a:rPr lang="zh-CN" altLang="en-US" sz="2400" dirty="0">
                <a:solidFill>
                  <a:srgbClr val="FF0000"/>
                </a:solidFill>
                <a:effectLst/>
                <a:latin typeface="Comic Sans MS" panose="030F0702030302020204" pitchFamily="66" charset="0"/>
                <a:cs typeface="Comic Sans MS" panose="030F0702030302020204" pitchFamily="66" charset="0"/>
                <a:sym typeface="+mn-ea"/>
              </a:rPr>
              <a:t>一</a:t>
            </a:r>
            <a:r>
              <a:rPr lang="zh-CN" altLang="en-US" sz="2400" dirty="0">
                <a:solidFill>
                  <a:schemeClr val="tx2"/>
                </a:solidFill>
                <a:effectLst/>
                <a:latin typeface="Comic Sans MS" panose="030F0702030302020204" pitchFamily="66" charset="0"/>
                <a:cs typeface="Comic Sans MS" panose="030F0702030302020204" pitchFamily="66" charset="0"/>
                <a:sym typeface="+mn-ea"/>
              </a:rPr>
              <a:t>见</a:t>
            </a:r>
            <a:r>
              <a:rPr lang="zh-CN" altLang="en-US" sz="2400" dirty="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rPr>
              <a:t>。</a:t>
            </a:r>
            <a:endParaRPr lang="zh-CN" altLang="en-US" sz="2400" dirty="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endParaRPr>
          </a:p>
          <a:p>
            <a:pPr>
              <a:lnSpc>
                <a:spcPct val="90000"/>
              </a:lnSpc>
            </a:pPr>
            <a:r>
              <a:rPr lang="zh-CN" altLang="en-US" sz="2400" dirty="0">
                <a:latin typeface="Times New Roman" panose="02020603050405020304" pitchFamily="18" charset="0"/>
                <a:sym typeface="+mn-ea"/>
              </a:rPr>
              <a:t>某些动词或形容词派生来的抽象名词，翻译时可以根据上下文在其后面增添适当的名词，使译文更符合规范。 </a:t>
            </a:r>
            <a:endParaRPr lang="zh-CN" altLang="en-US" sz="2400" dirty="0">
              <a:latin typeface="Times New Roman" panose="02020603050405020304" pitchFamily="18" charset="0"/>
              <a:sym typeface="+mn-ea"/>
            </a:endParaRPr>
          </a:p>
          <a:p>
            <a:pPr>
              <a:lnSpc>
                <a:spcPct val="90000"/>
              </a:lnSpc>
            </a:pPr>
            <a:r>
              <a:rPr lang="zh-CN" altLang="en-US" sz="2400" dirty="0">
                <a:latin typeface="Times New Roman" panose="02020603050405020304" pitchFamily="18" charset="0"/>
                <a:sym typeface="+mn-ea"/>
              </a:rPr>
              <a:t>例如：</a:t>
            </a:r>
            <a:endParaRPr lang="zh-CN" altLang="en-US" sz="2400">
              <a:latin typeface="Times New Roman" panose="02020603050405020304" pitchFamily="18" charset="0"/>
            </a:endParaRPr>
          </a:p>
          <a:p>
            <a:pPr>
              <a:lnSpc>
                <a:spcPct val="120000"/>
              </a:lnSpc>
            </a:pPr>
            <a:r>
              <a:rPr lang="en-US" altLang="zh-CN" sz="2400">
                <a:latin typeface="Comic Sans MS" panose="030F0702030302020204" pitchFamily="66" charset="0"/>
                <a:cs typeface="Comic Sans MS" panose="030F0702030302020204" pitchFamily="66" charset="0"/>
                <a:sym typeface="+mn-ea"/>
              </a:rPr>
              <a:t>persuade </a:t>
            </a:r>
            <a:r>
              <a:rPr lang="zh-CN" altLang="en-US" sz="2400" dirty="0">
                <a:latin typeface="Comic Sans MS" panose="030F0702030302020204" pitchFamily="66" charset="0"/>
                <a:cs typeface="Comic Sans MS" panose="030F0702030302020204" pitchFamily="66" charset="0"/>
                <a:sym typeface="+mn-ea"/>
              </a:rPr>
              <a:t>说服      </a:t>
            </a:r>
            <a:r>
              <a:rPr lang="en-US" altLang="zh-CN" sz="2400" dirty="0">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persuasion </a:t>
            </a:r>
            <a:r>
              <a:rPr lang="zh-CN" altLang="en-US" sz="2400" dirty="0">
                <a:latin typeface="Comic Sans MS" panose="030F0702030302020204" pitchFamily="66" charset="0"/>
                <a:cs typeface="Comic Sans MS" panose="030F0702030302020204" pitchFamily="66" charset="0"/>
                <a:sym typeface="+mn-ea"/>
              </a:rPr>
              <a:t>说服</a:t>
            </a:r>
            <a:r>
              <a:rPr lang="zh-CN" altLang="en-US" sz="2400" dirty="0">
                <a:solidFill>
                  <a:srgbClr val="FF0000"/>
                </a:solidFill>
                <a:latin typeface="Comic Sans MS" panose="030F0702030302020204" pitchFamily="66" charset="0"/>
                <a:cs typeface="Comic Sans MS" panose="030F0702030302020204" pitchFamily="66" charset="0"/>
                <a:sym typeface="+mn-ea"/>
              </a:rPr>
              <a:t>工作</a:t>
            </a:r>
            <a:endParaRPr lang="zh-CN" altLang="en-US" sz="2400" dirty="0">
              <a:latin typeface="Comic Sans MS" panose="030F0702030302020204" pitchFamily="66" charset="0"/>
              <a:cs typeface="Comic Sans MS" panose="030F0702030302020204" pitchFamily="66" charset="0"/>
            </a:endParaRPr>
          </a:p>
          <a:p>
            <a:pPr>
              <a:lnSpc>
                <a:spcPct val="120000"/>
              </a:lnSpc>
            </a:pPr>
            <a:r>
              <a:rPr lang="en-US" altLang="zh-CN" sz="2400">
                <a:latin typeface="Comic Sans MS" panose="030F0702030302020204" pitchFamily="66" charset="0"/>
                <a:cs typeface="Comic Sans MS" panose="030F0702030302020204" pitchFamily="66" charset="0"/>
                <a:sym typeface="+mn-ea"/>
              </a:rPr>
              <a:t>prepare </a:t>
            </a:r>
            <a:r>
              <a:rPr lang="zh-CN" altLang="en-US" sz="2400" dirty="0">
                <a:latin typeface="Comic Sans MS" panose="030F0702030302020204" pitchFamily="66" charset="0"/>
                <a:cs typeface="Comic Sans MS" panose="030F0702030302020204" pitchFamily="66" charset="0"/>
                <a:sym typeface="+mn-ea"/>
              </a:rPr>
              <a:t>准备      </a:t>
            </a:r>
            <a:r>
              <a:rPr lang="en-US" altLang="zh-CN" sz="2400" dirty="0">
                <a:latin typeface="Comic Sans MS" panose="030F0702030302020204" pitchFamily="66" charset="0"/>
                <a:cs typeface="Comic Sans MS" panose="030F0702030302020204" pitchFamily="66" charset="0"/>
                <a:sym typeface="+mn-ea"/>
              </a:rPr>
              <a:t> </a:t>
            </a:r>
            <a:r>
              <a:rPr lang="zh-CN" altLang="en-US" sz="2400" dirty="0">
                <a:latin typeface="Comic Sans MS" panose="030F0702030302020204" pitchFamily="66" charset="0"/>
                <a:cs typeface="Comic Sans MS" panose="030F0702030302020204" pitchFamily="66" charset="0"/>
                <a:sym typeface="+mn-ea"/>
              </a:rPr>
              <a:t> </a:t>
            </a:r>
            <a:r>
              <a:rPr lang="en-US" altLang="zh-CN" sz="2400" dirty="0">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preparation </a:t>
            </a:r>
            <a:r>
              <a:rPr lang="zh-CN" altLang="en-US" sz="2400" dirty="0">
                <a:latin typeface="Comic Sans MS" panose="030F0702030302020204" pitchFamily="66" charset="0"/>
                <a:cs typeface="Comic Sans MS" panose="030F0702030302020204" pitchFamily="66" charset="0"/>
                <a:sym typeface="+mn-ea"/>
              </a:rPr>
              <a:t>准备</a:t>
            </a:r>
            <a:r>
              <a:rPr lang="zh-CN" altLang="en-US" sz="2400" dirty="0">
                <a:solidFill>
                  <a:srgbClr val="FF0000"/>
                </a:solidFill>
                <a:latin typeface="Comic Sans MS" panose="030F0702030302020204" pitchFamily="66" charset="0"/>
                <a:cs typeface="Comic Sans MS" panose="030F0702030302020204" pitchFamily="66" charset="0"/>
                <a:sym typeface="+mn-ea"/>
              </a:rPr>
              <a:t>工作</a:t>
            </a:r>
            <a:endParaRPr lang="zh-CN" altLang="en-US" sz="2400" dirty="0">
              <a:latin typeface="Comic Sans MS" panose="030F0702030302020204" pitchFamily="66" charset="0"/>
              <a:cs typeface="Comic Sans MS" panose="030F0702030302020204" pitchFamily="66" charset="0"/>
            </a:endParaRPr>
          </a:p>
          <a:p>
            <a:pPr>
              <a:lnSpc>
                <a:spcPct val="120000"/>
              </a:lnSpc>
            </a:pPr>
            <a:r>
              <a:rPr lang="en-US" altLang="zh-CN" sz="2400">
                <a:latin typeface="Comic Sans MS" panose="030F0702030302020204" pitchFamily="66" charset="0"/>
                <a:cs typeface="Comic Sans MS" panose="030F0702030302020204" pitchFamily="66" charset="0"/>
                <a:sym typeface="+mn-ea"/>
              </a:rPr>
              <a:t>backward </a:t>
            </a:r>
            <a:r>
              <a:rPr lang="zh-CN" altLang="en-US" sz="2400" dirty="0">
                <a:latin typeface="Comic Sans MS" panose="030F0702030302020204" pitchFamily="66" charset="0"/>
                <a:cs typeface="Comic Sans MS" panose="030F0702030302020204" pitchFamily="66" charset="0"/>
                <a:sym typeface="+mn-ea"/>
              </a:rPr>
              <a:t>落后       </a:t>
            </a:r>
            <a:r>
              <a:rPr lang="en-US" altLang="zh-CN" sz="2400" dirty="0">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backwardness </a:t>
            </a:r>
            <a:r>
              <a:rPr lang="zh-CN" altLang="en-US" sz="2400" dirty="0">
                <a:latin typeface="Comic Sans MS" panose="030F0702030302020204" pitchFamily="66" charset="0"/>
                <a:cs typeface="Comic Sans MS" panose="030F0702030302020204" pitchFamily="66" charset="0"/>
                <a:sym typeface="+mn-ea"/>
              </a:rPr>
              <a:t>落后</a:t>
            </a:r>
            <a:r>
              <a:rPr lang="zh-CN" altLang="en-US" sz="2400" dirty="0">
                <a:solidFill>
                  <a:srgbClr val="FF0000"/>
                </a:solidFill>
                <a:latin typeface="Comic Sans MS" panose="030F0702030302020204" pitchFamily="66" charset="0"/>
                <a:cs typeface="Comic Sans MS" panose="030F0702030302020204" pitchFamily="66" charset="0"/>
                <a:sym typeface="+mn-ea"/>
              </a:rPr>
              <a:t>状态</a:t>
            </a:r>
            <a:endParaRPr lang="zh-CN" altLang="en-US" sz="2400" dirty="0">
              <a:solidFill>
                <a:srgbClr val="FF0000"/>
              </a:solidFill>
              <a:latin typeface="Comic Sans MS" panose="030F0702030302020204" pitchFamily="66" charset="0"/>
              <a:cs typeface="Comic Sans MS" panose="030F0702030302020204" pitchFamily="66" charset="0"/>
            </a:endParaRPr>
          </a:p>
          <a:p>
            <a:pPr>
              <a:lnSpc>
                <a:spcPct val="120000"/>
              </a:lnSpc>
            </a:pPr>
            <a:r>
              <a:rPr lang="en-US" altLang="zh-CN" sz="2400">
                <a:latin typeface="Comic Sans MS" panose="030F0702030302020204" pitchFamily="66" charset="0"/>
                <a:cs typeface="Comic Sans MS" panose="030F0702030302020204" pitchFamily="66" charset="0"/>
                <a:sym typeface="+mn-ea"/>
              </a:rPr>
              <a:t>mad </a:t>
            </a:r>
            <a:r>
              <a:rPr lang="zh-CN" altLang="en-US" sz="2400" dirty="0">
                <a:latin typeface="Comic Sans MS" panose="030F0702030302020204" pitchFamily="66" charset="0"/>
                <a:cs typeface="Comic Sans MS" panose="030F0702030302020204" pitchFamily="66" charset="0"/>
                <a:sym typeface="+mn-ea"/>
              </a:rPr>
              <a:t>疯狂           </a:t>
            </a:r>
            <a:r>
              <a:rPr lang="en-US" altLang="zh-CN" sz="2400" dirty="0">
                <a:latin typeface="Comic Sans MS" panose="030F0702030302020204" pitchFamily="66" charset="0"/>
                <a:cs typeface="Comic Sans MS" panose="030F0702030302020204" pitchFamily="66" charset="0"/>
                <a:sym typeface="+mn-ea"/>
              </a:rPr>
              <a:t>                       </a:t>
            </a:r>
            <a:r>
              <a:rPr lang="en-US" altLang="zh-CN" sz="2400">
                <a:latin typeface="Comic Sans MS" panose="030F0702030302020204" pitchFamily="66" charset="0"/>
                <a:cs typeface="Comic Sans MS" panose="030F0702030302020204" pitchFamily="66" charset="0"/>
                <a:sym typeface="+mn-ea"/>
              </a:rPr>
              <a:t>madness </a:t>
            </a:r>
            <a:r>
              <a:rPr lang="zh-CN" altLang="en-US" sz="2400" dirty="0">
                <a:latin typeface="Comic Sans MS" panose="030F0702030302020204" pitchFamily="66" charset="0"/>
                <a:cs typeface="Comic Sans MS" panose="030F0702030302020204" pitchFamily="66" charset="0"/>
                <a:sym typeface="+mn-ea"/>
              </a:rPr>
              <a:t>疯狂</a:t>
            </a:r>
            <a:r>
              <a:rPr lang="zh-CN" altLang="en-US" sz="2400" dirty="0">
                <a:solidFill>
                  <a:srgbClr val="FF0000"/>
                </a:solidFill>
                <a:latin typeface="Comic Sans MS" panose="030F0702030302020204" pitchFamily="66" charset="0"/>
                <a:cs typeface="Comic Sans MS" panose="030F0702030302020204" pitchFamily="66" charset="0"/>
                <a:sym typeface="+mn-ea"/>
              </a:rPr>
              <a:t>行为</a:t>
            </a:r>
            <a:endParaRPr lang="zh-CN" altLang="en-US" sz="2400" dirty="0">
              <a:latin typeface="Comic Sans MS" panose="030F0702030302020204" pitchFamily="66" charset="0"/>
              <a:cs typeface="Comic Sans MS" panose="030F0702030302020204" pitchFamily="66" charset="0"/>
            </a:endParaRPr>
          </a:p>
          <a:p>
            <a:pPr>
              <a:lnSpc>
                <a:spcPct val="90000"/>
              </a:lnSpc>
            </a:pPr>
            <a:endParaRPr lang="zh-CN" altLang="en-US" sz="2400"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篇章理解真题练习</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Paragraph 1: Under the right circumstances, choosing to spend time alone can be a huge psychological blessing.</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 the 1980s, the Italian journalist and author Tiziano Terzani, after many years of reporting across Asia, holed himself up in a cabin in Ibaraki Prefecture, Japan, "For a month I had no one to talk to except my dog Baoli," he wrote in his book A Fortune Teller Told Me. Terzani passed the time with books, observing nature, "listening to the winds in the trees, watching butterflies, enjoying silence." For the first time in a long while he felt free from the unending anxieties of daily life: "At last I had time to have time,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tooltip="" action="ppaction://hlinksldjump"/>
              </a:rPr>
              <a:t>"</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1178560" y="480695"/>
            <a:ext cx="6858000" cy="885825"/>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628650"/>
            <a:ext cx="8538210" cy="4480560"/>
          </a:xfrm>
        </p:spPr>
        <p:txBody>
          <a:bodyPr vert="horz" wrap="square" lIns="76199" tIns="38099" rIns="76199" bIns="38099" anchor="t" anchorCtr="0"/>
          <a:p>
            <a:pPr>
              <a:lnSpc>
                <a:spcPct val="90000"/>
              </a:lnSpc>
            </a:pPr>
            <a:r>
              <a:rPr lang="zh-CN" altLang="en-US" sz="2335" dirty="0">
                <a:latin typeface="Comic Sans MS" panose="030F0702030302020204" pitchFamily="66" charset="0"/>
                <a:cs typeface="Comic Sans MS" panose="030F0702030302020204" pitchFamily="66" charset="0"/>
                <a:sym typeface="+mn-ea"/>
              </a:rPr>
              <a:t>对比两个译文</a:t>
            </a:r>
            <a:r>
              <a:rPr lang="en-US" altLang="zh-CN" sz="2335" dirty="0">
                <a:latin typeface="Comic Sans MS" panose="030F0702030302020204" pitchFamily="66" charset="0"/>
                <a:cs typeface="Comic Sans MS" panose="030F0702030302020204" pitchFamily="66" charset="0"/>
                <a:sym typeface="+mn-ea"/>
              </a:rPr>
              <a:t>:</a:t>
            </a:r>
            <a:endParaRPr lang="zh-CN" altLang="en-US" sz="2335" dirty="0">
              <a:latin typeface="Comic Sans MS" panose="030F0702030302020204" pitchFamily="66" charset="0"/>
              <a:cs typeface="Comic Sans MS" panose="030F0702030302020204" pitchFamily="66" charset="0"/>
              <a:sym typeface="+mn-ea"/>
            </a:endParaRPr>
          </a:p>
          <a:p>
            <a:pPr>
              <a:lnSpc>
                <a:spcPct val="90000"/>
              </a:lnSpc>
            </a:pPr>
            <a:r>
              <a:rPr lang="en-US" altLang="zh-CN" sz="2335" dirty="0">
                <a:latin typeface="Comic Sans MS" panose="030F0702030302020204" pitchFamily="66" charset="0"/>
                <a:cs typeface="Comic Sans MS" panose="030F0702030302020204" pitchFamily="66" charset="0"/>
                <a:sym typeface="+mn-ea"/>
              </a:rPr>
              <a:t>4) </a:t>
            </a:r>
            <a:r>
              <a:rPr lang="en-US" altLang="zh-CN" sz="2335" dirty="0">
                <a:solidFill>
                  <a:srgbClr val="FF0000"/>
                </a:solidFill>
                <a:latin typeface="Comic Sans MS" panose="030F0702030302020204" pitchFamily="66" charset="0"/>
                <a:cs typeface="Comic Sans MS" panose="030F0702030302020204" pitchFamily="66" charset="0"/>
                <a:sym typeface="+mn-ea"/>
              </a:rPr>
              <a:t>The tension</a:t>
            </a:r>
            <a:r>
              <a:rPr lang="en-US" altLang="zh-CN" sz="2335" dirty="0">
                <a:latin typeface="Comic Sans MS" panose="030F0702030302020204" pitchFamily="66" charset="0"/>
                <a:cs typeface="Comic Sans MS" panose="030F0702030302020204" pitchFamily="66" charset="0"/>
                <a:sym typeface="+mn-ea"/>
              </a:rPr>
              <a:t> in the Middle East has attracted much attention.</a:t>
            </a:r>
            <a:endParaRPr lang="en-US" altLang="zh-CN" sz="2335" kern="0" dirty="0">
              <a:latin typeface="Comic Sans MS" panose="030F0702030302020204" pitchFamily="66" charset="0"/>
              <a:cs typeface="Comic Sans MS" panose="030F0702030302020204" pitchFamily="66" charset="0"/>
            </a:endParaRPr>
          </a:p>
          <a:p>
            <a:pPr>
              <a:lnSpc>
                <a:spcPct val="90000"/>
              </a:lnSpc>
            </a:pPr>
            <a:r>
              <a:rPr lang="zh-CN" altLang="en-US" sz="2335" dirty="0">
                <a:latin typeface="华文楷体" pitchFamily="2" charset="-122"/>
                <a:ea typeface="华文楷体" pitchFamily="2" charset="-122"/>
                <a:sym typeface="+mn-ea"/>
              </a:rPr>
              <a:t>译文</a:t>
            </a:r>
            <a:r>
              <a:rPr lang="en-US" altLang="zh-CN" sz="2335" dirty="0">
                <a:latin typeface="华文楷体" pitchFamily="2" charset="-122"/>
                <a:ea typeface="华文楷体" pitchFamily="2" charset="-122"/>
                <a:sym typeface="+mn-ea"/>
              </a:rPr>
              <a:t>1</a:t>
            </a:r>
            <a:r>
              <a:rPr lang="zh-CN" altLang="en-US" sz="2335" dirty="0">
                <a:latin typeface="华文楷体" pitchFamily="2" charset="-122"/>
                <a:ea typeface="华文楷体" pitchFamily="2" charset="-122"/>
                <a:sym typeface="+mn-ea"/>
              </a:rPr>
              <a:t>：中东的</a:t>
            </a:r>
            <a:r>
              <a:rPr lang="zh-CN" altLang="en-US" sz="2335" dirty="0">
                <a:solidFill>
                  <a:srgbClr val="FF0000"/>
                </a:solidFill>
                <a:latin typeface="华文楷体" pitchFamily="2" charset="-122"/>
                <a:ea typeface="华文楷体" pitchFamily="2" charset="-122"/>
                <a:sym typeface="+mn-ea"/>
              </a:rPr>
              <a:t>紧张</a:t>
            </a:r>
            <a:r>
              <a:rPr lang="zh-CN" altLang="en-US" sz="2335" dirty="0">
                <a:latin typeface="华文楷体" pitchFamily="2" charset="-122"/>
                <a:ea typeface="华文楷体" pitchFamily="2" charset="-122"/>
                <a:sym typeface="+mn-ea"/>
              </a:rPr>
              <a:t>已引起了广泛关注。</a:t>
            </a:r>
            <a:endParaRPr lang="zh-CN" altLang="en-US" sz="2335" dirty="0">
              <a:latin typeface="华文楷体" pitchFamily="2" charset="-122"/>
              <a:ea typeface="华文楷体" pitchFamily="2" charset="-122"/>
            </a:endParaRPr>
          </a:p>
          <a:p>
            <a:pPr>
              <a:lnSpc>
                <a:spcPct val="90000"/>
              </a:lnSpc>
            </a:pPr>
            <a:r>
              <a:rPr lang="zh-CN" altLang="en-US" sz="2335" dirty="0">
                <a:latin typeface="华文楷体" pitchFamily="2" charset="-122"/>
                <a:ea typeface="华文楷体" pitchFamily="2" charset="-122"/>
                <a:sym typeface="+mn-ea"/>
              </a:rPr>
              <a:t>译文</a:t>
            </a:r>
            <a:r>
              <a:rPr lang="en-US" altLang="zh-CN" sz="2335" dirty="0">
                <a:latin typeface="华文楷体" pitchFamily="2" charset="-122"/>
                <a:ea typeface="华文楷体" pitchFamily="2" charset="-122"/>
                <a:sym typeface="+mn-ea"/>
              </a:rPr>
              <a:t>2</a:t>
            </a:r>
            <a:r>
              <a:rPr lang="zh-CN" altLang="en-US" sz="2335" dirty="0">
                <a:latin typeface="华文楷体" pitchFamily="2" charset="-122"/>
                <a:ea typeface="华文楷体" pitchFamily="2" charset="-122"/>
                <a:sym typeface="+mn-ea"/>
              </a:rPr>
              <a:t>：中东的</a:t>
            </a:r>
            <a:r>
              <a:rPr lang="zh-CN" altLang="en-US" sz="2335" dirty="0">
                <a:solidFill>
                  <a:srgbClr val="FF0000"/>
                </a:solidFill>
                <a:latin typeface="华文楷体" pitchFamily="2" charset="-122"/>
                <a:ea typeface="华文楷体" pitchFamily="2" charset="-122"/>
                <a:sym typeface="+mn-ea"/>
              </a:rPr>
              <a:t>紧张</a:t>
            </a:r>
            <a:r>
              <a:rPr lang="zh-CN" altLang="en-US" sz="2335" b="1" dirty="0">
                <a:solidFill>
                  <a:srgbClr val="FF0000"/>
                </a:solidFill>
                <a:latin typeface="华文楷体" pitchFamily="2" charset="-122"/>
                <a:ea typeface="华文楷体" pitchFamily="2" charset="-122"/>
                <a:sym typeface="+mn-ea"/>
              </a:rPr>
              <a:t>局势</a:t>
            </a:r>
            <a:r>
              <a:rPr lang="zh-CN" altLang="en-US" sz="2335" dirty="0">
                <a:latin typeface="华文楷体" pitchFamily="2" charset="-122"/>
                <a:ea typeface="华文楷体" pitchFamily="2" charset="-122"/>
                <a:sym typeface="+mn-ea"/>
              </a:rPr>
              <a:t>已引起了广泛关注。</a:t>
            </a:r>
            <a:endParaRPr lang="zh-CN" altLang="en-US" sz="2335" dirty="0">
              <a:latin typeface="华文楷体" pitchFamily="2" charset="-122"/>
              <a:ea typeface="华文楷体" pitchFamily="2" charset="-122"/>
              <a:sym typeface="+mn-ea"/>
            </a:endParaRPr>
          </a:p>
          <a:p>
            <a:pPr>
              <a:lnSpc>
                <a:spcPct val="90000"/>
              </a:lnSpc>
            </a:pPr>
            <a:r>
              <a:rPr lang="en-US" altLang="zh-CN" sz="2335" dirty="0" smtClean="0">
                <a:latin typeface="Comic Sans MS" panose="030F0702030302020204" pitchFamily="66" charset="0"/>
                <a:cs typeface="Comic Sans MS" panose="030F0702030302020204" pitchFamily="66" charset="0"/>
                <a:sym typeface="+mn-ea"/>
              </a:rPr>
              <a:t>5) The </a:t>
            </a:r>
            <a:r>
              <a:rPr lang="en-US" altLang="zh-CN" sz="2335" dirty="0">
                <a:latin typeface="Comic Sans MS" panose="030F0702030302020204" pitchFamily="66" charset="0"/>
                <a:cs typeface="Comic Sans MS" panose="030F0702030302020204" pitchFamily="66" charset="0"/>
                <a:sym typeface="+mn-ea"/>
              </a:rPr>
              <a:t>government has long been concerned with the local </a:t>
            </a:r>
            <a:r>
              <a:rPr lang="en-US" altLang="zh-CN" sz="2335" dirty="0">
                <a:solidFill>
                  <a:srgbClr val="FF0000"/>
                </a:solidFill>
                <a:latin typeface="Comic Sans MS" panose="030F0702030302020204" pitchFamily="66" charset="0"/>
                <a:cs typeface="Comic Sans MS" panose="030F0702030302020204" pitchFamily="66" charset="0"/>
                <a:sym typeface="+mn-ea"/>
              </a:rPr>
              <a:t>unemployment</a:t>
            </a:r>
            <a:r>
              <a:rPr lang="en-US" altLang="zh-CN" sz="2335" dirty="0">
                <a:latin typeface="Comic Sans MS" panose="030F0702030302020204" pitchFamily="66" charset="0"/>
                <a:cs typeface="Comic Sans MS" panose="030F0702030302020204" pitchFamily="66" charset="0"/>
                <a:sym typeface="+mn-ea"/>
              </a:rPr>
              <a:t>.</a:t>
            </a:r>
            <a:endParaRPr lang="en-US" altLang="zh-CN" sz="2335" kern="0" dirty="0">
              <a:latin typeface="Comic Sans MS" panose="030F0702030302020204" pitchFamily="66" charset="0"/>
              <a:cs typeface="Comic Sans MS" panose="030F0702030302020204" pitchFamily="66" charset="0"/>
            </a:endParaRPr>
          </a:p>
          <a:p>
            <a:pPr>
              <a:lnSpc>
                <a:spcPct val="90000"/>
              </a:lnSpc>
            </a:pPr>
            <a:r>
              <a:rPr lang="zh-CN" altLang="en-US" sz="2335" dirty="0">
                <a:latin typeface="华文楷体" pitchFamily="2" charset="-122"/>
                <a:ea typeface="华文楷体" pitchFamily="2" charset="-122"/>
                <a:sym typeface="+mn-ea"/>
              </a:rPr>
              <a:t>译文</a:t>
            </a:r>
            <a:r>
              <a:rPr lang="en-US" altLang="zh-CN" sz="2335" dirty="0">
                <a:latin typeface="华文楷体" pitchFamily="2" charset="-122"/>
                <a:ea typeface="华文楷体" pitchFamily="2" charset="-122"/>
                <a:sym typeface="+mn-ea"/>
              </a:rPr>
              <a:t>1</a:t>
            </a:r>
            <a:r>
              <a:rPr lang="zh-CN" altLang="en-US" sz="2335" dirty="0">
                <a:latin typeface="华文楷体" pitchFamily="2" charset="-122"/>
                <a:ea typeface="华文楷体" pitchFamily="2" charset="-122"/>
                <a:sym typeface="+mn-ea"/>
              </a:rPr>
              <a:t>：政府一直关心当地的</a:t>
            </a:r>
            <a:r>
              <a:rPr lang="zh-CN" altLang="en-US" sz="2335" dirty="0">
                <a:solidFill>
                  <a:srgbClr val="FF0000"/>
                </a:solidFill>
                <a:latin typeface="华文楷体" pitchFamily="2" charset="-122"/>
                <a:ea typeface="华文楷体" pitchFamily="2" charset="-122"/>
                <a:sym typeface="+mn-ea"/>
              </a:rPr>
              <a:t>失业</a:t>
            </a:r>
            <a:r>
              <a:rPr lang="zh-CN" altLang="en-US" sz="2335" dirty="0">
                <a:latin typeface="华文楷体" pitchFamily="2" charset="-122"/>
                <a:ea typeface="华文楷体" pitchFamily="2" charset="-122"/>
                <a:sym typeface="+mn-ea"/>
              </a:rPr>
              <a:t>。</a:t>
            </a:r>
            <a:endParaRPr lang="zh-CN" altLang="en-US" sz="2335" dirty="0"/>
          </a:p>
          <a:p>
            <a:pPr>
              <a:lnSpc>
                <a:spcPct val="90000"/>
              </a:lnSpc>
            </a:pPr>
            <a:r>
              <a:rPr lang="zh-CN" altLang="en-US" sz="2335" dirty="0">
                <a:latin typeface="华文楷体" pitchFamily="2" charset="-122"/>
                <a:ea typeface="华文楷体" pitchFamily="2" charset="-122"/>
                <a:sym typeface="+mn-ea"/>
              </a:rPr>
              <a:t>译文</a:t>
            </a:r>
            <a:r>
              <a:rPr lang="en-US" altLang="zh-CN" sz="2335" dirty="0">
                <a:latin typeface="华文楷体" pitchFamily="2" charset="-122"/>
                <a:ea typeface="华文楷体" pitchFamily="2" charset="-122"/>
                <a:sym typeface="+mn-ea"/>
              </a:rPr>
              <a:t>2</a:t>
            </a:r>
            <a:r>
              <a:rPr lang="zh-CN" altLang="en-US" sz="2335" dirty="0">
                <a:latin typeface="华文楷体" pitchFamily="2" charset="-122"/>
                <a:ea typeface="华文楷体" pitchFamily="2" charset="-122"/>
                <a:sym typeface="+mn-ea"/>
              </a:rPr>
              <a:t>：政府一直关心当地的</a:t>
            </a:r>
            <a:r>
              <a:rPr lang="zh-CN" altLang="en-US" sz="2335" dirty="0">
                <a:solidFill>
                  <a:srgbClr val="FF0000"/>
                </a:solidFill>
                <a:latin typeface="华文楷体" pitchFamily="2" charset="-122"/>
                <a:ea typeface="华文楷体" pitchFamily="2" charset="-122"/>
                <a:sym typeface="+mn-ea"/>
              </a:rPr>
              <a:t>失业</a:t>
            </a:r>
            <a:r>
              <a:rPr lang="zh-CN" altLang="en-US" sz="2335" b="1" dirty="0">
                <a:solidFill>
                  <a:srgbClr val="FF0000"/>
                </a:solidFill>
                <a:latin typeface="华文楷体" pitchFamily="2" charset="-122"/>
                <a:ea typeface="华文楷体" pitchFamily="2" charset="-122"/>
                <a:sym typeface="+mn-ea"/>
              </a:rPr>
              <a:t>问题</a:t>
            </a:r>
            <a:r>
              <a:rPr lang="zh-CN" altLang="en-US" sz="2335" dirty="0">
                <a:latin typeface="华文楷体" pitchFamily="2" charset="-122"/>
                <a:ea typeface="华文楷体" pitchFamily="2" charset="-122"/>
                <a:sym typeface="+mn-ea"/>
              </a:rPr>
              <a:t>。</a:t>
            </a:r>
            <a:endParaRPr lang="zh-CN" altLang="en-US" sz="2335" dirty="0"/>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422910" y="480695"/>
            <a:ext cx="7750175" cy="885825"/>
          </a:xfrm>
        </p:spPr>
        <p:txBody>
          <a:bodyPr vert="horz" wrap="square" lIns="76199" tIns="38099" rIns="76199" bIns="38099" anchor="t" anchorCtr="0"/>
          <a:p>
            <a:r>
              <a:rPr lang="en-US" altLang="zh-CN" sz="3200" b="1" dirty="0">
                <a:solidFill>
                  <a:schemeClr val="tx1"/>
                </a:solidFill>
                <a:latin typeface="华文楷体" pitchFamily="2" charset="-122"/>
                <a:ea typeface="华文楷体" pitchFamily="2" charset="-122"/>
                <a:sym typeface="+mn-ea"/>
              </a:rPr>
              <a:t>2.2 </a:t>
            </a:r>
            <a:r>
              <a:rPr lang="zh-CN" altLang="zh-CN" sz="3200" b="1" dirty="0">
                <a:solidFill>
                  <a:schemeClr val="tx1"/>
                </a:solidFill>
                <a:latin typeface="华文楷体" pitchFamily="2" charset="-122"/>
                <a:ea typeface="华文楷体" pitchFamily="2" charset="-122"/>
                <a:sym typeface="+mn-ea"/>
              </a:rPr>
              <a:t>增加表示逻辑关系的词</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019810"/>
            <a:ext cx="8538210" cy="4089400"/>
          </a:xfrm>
        </p:spPr>
        <p:txBody>
          <a:bodyPr vert="horz" wrap="square" lIns="76199" tIns="38099" rIns="76199" bIns="38099" anchor="t" anchorCtr="0"/>
          <a:p>
            <a:pPr>
              <a:lnSpc>
                <a:spcPct val="90000"/>
              </a:lnSpc>
            </a:pPr>
            <a:r>
              <a:rPr lang="zh-CN" altLang="zh-CN" sz="2400" dirty="0">
                <a:solidFill>
                  <a:schemeClr val="tx1"/>
                </a:solidFill>
                <a:latin typeface="华文楷体" pitchFamily="2" charset="-122"/>
                <a:ea typeface="华文楷体" pitchFamily="2" charset="-122"/>
                <a:sym typeface="+mn-ea"/>
              </a:rPr>
              <a:t>例如：</a:t>
            </a:r>
            <a:endParaRPr lang="zh-CN" altLang="zh-CN" sz="2400" dirty="0">
              <a:latin typeface="华文楷体" pitchFamily="2" charset="-122"/>
              <a:ea typeface="华文楷体" pitchFamily="2" charset="-122"/>
            </a:endParaRPr>
          </a:p>
          <a:p>
            <a:pPr>
              <a:lnSpc>
                <a:spcPct val="90000"/>
              </a:lnSpc>
            </a:pPr>
            <a:r>
              <a:rPr lang="en-US" altLang="zh-CN" sz="2400" dirty="0">
                <a:latin typeface="Comic Sans MS" panose="030F0702030302020204" pitchFamily="66" charset="0"/>
                <a:cs typeface="Comic Sans MS" panose="030F0702030302020204" pitchFamily="66" charset="0"/>
                <a:sym typeface="+mn-ea"/>
              </a:rPr>
              <a:t>1) The strongest man cannot alter the law of nature.</a:t>
            </a:r>
            <a:endParaRPr lang="zh-CN" altLang="en-US" sz="2400" kern="0" dirty="0" smtClean="0">
              <a:solidFill>
                <a:schemeClr val="accent4">
                  <a:lumMod val="10000"/>
                </a:schemeClr>
              </a:solidFill>
              <a:latin typeface="华文楷体" pitchFamily="2" charset="-122"/>
              <a:ea typeface="华文楷体" pitchFamily="2" charset="-122"/>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rgbClr val="FF0000"/>
                </a:solidFill>
                <a:latin typeface="华文楷体" pitchFamily="2" charset="-122"/>
                <a:ea typeface="华文楷体" pitchFamily="2" charset="-122"/>
                <a:sym typeface="+mn-ea"/>
              </a:rPr>
              <a:t>即使</a:t>
            </a:r>
            <a:r>
              <a:rPr lang="zh-CN" altLang="en-US" sz="2400" dirty="0">
                <a:latin typeface="华文楷体" pitchFamily="2" charset="-122"/>
                <a:ea typeface="华文楷体" pitchFamily="2" charset="-122"/>
                <a:sym typeface="+mn-ea"/>
              </a:rPr>
              <a:t>是最强壮的人，</a:t>
            </a:r>
            <a:r>
              <a:rPr lang="zh-CN" altLang="en-US" sz="2400" dirty="0">
                <a:solidFill>
                  <a:srgbClr val="FF0000"/>
                </a:solidFill>
                <a:latin typeface="华文楷体" pitchFamily="2" charset="-122"/>
                <a:ea typeface="华文楷体" pitchFamily="2" charset="-122"/>
                <a:sym typeface="+mn-ea"/>
              </a:rPr>
              <a:t>也</a:t>
            </a:r>
            <a:r>
              <a:rPr lang="zh-CN" altLang="en-US" sz="2400" dirty="0">
                <a:latin typeface="华文楷体" pitchFamily="2" charset="-122"/>
                <a:ea typeface="华文楷体" pitchFamily="2" charset="-122"/>
                <a:sym typeface="+mn-ea"/>
              </a:rPr>
              <a:t>不能改变自然法则。</a:t>
            </a:r>
            <a:endParaRPr lang="zh-CN" altLang="en-US" sz="2400" dirty="0">
              <a:latin typeface="华文楷体" pitchFamily="2" charset="-122"/>
              <a:ea typeface="华文楷体" pitchFamily="2" charset="-122"/>
            </a:endParaRPr>
          </a:p>
          <a:p>
            <a:pPr>
              <a:lnSpc>
                <a:spcPct val="90000"/>
              </a:lnSpc>
            </a:pPr>
            <a:r>
              <a:rPr lang="en-US" altLang="zh-CN" sz="2400">
                <a:solidFill>
                  <a:schemeClr val="tx2"/>
                </a:solidFill>
                <a:latin typeface="Comic Sans MS" panose="030F0702030302020204" pitchFamily="66" charset="0"/>
                <a:cs typeface="Comic Sans MS" panose="030F0702030302020204" pitchFamily="66" charset="0"/>
                <a:sym typeface="+mn-ea"/>
              </a:rPr>
              <a:t>2) Can you manage without help? </a:t>
            </a:r>
            <a:endParaRPr lang="en-US" altLang="zh-CN" sz="2400" b="1">
              <a:solidFill>
                <a:schemeClr val="tx2"/>
              </a:solidFill>
              <a:latin typeface="Comic Sans MS" panose="030F0702030302020204" pitchFamily="66" charset="0"/>
              <a:cs typeface="Comic Sans MS" panose="030F0702030302020204" pitchFamily="66" charset="0"/>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rgbClr val="FF0000"/>
                </a:solidFill>
                <a:sym typeface="+mn-ea"/>
              </a:rPr>
              <a:t>如果</a:t>
            </a:r>
            <a:r>
              <a:rPr lang="zh-CN" altLang="en-US" sz="2400" dirty="0">
                <a:solidFill>
                  <a:schemeClr val="tx1"/>
                </a:solidFill>
                <a:sym typeface="+mn-ea"/>
              </a:rPr>
              <a:t>没有人</a:t>
            </a:r>
            <a:r>
              <a:rPr lang="zh-CN" altLang="en-US" sz="2400" dirty="0">
                <a:sym typeface="+mn-ea"/>
              </a:rPr>
              <a:t>帮忙， 你能应付的了吗？</a:t>
            </a: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68960" y="480695"/>
            <a:ext cx="7467600" cy="885825"/>
          </a:xfrm>
        </p:spPr>
        <p:txBody>
          <a:bodyPr vert="horz" wrap="square" lIns="76199" tIns="38099" rIns="76199" bIns="38099" anchor="t" anchorCtr="0"/>
          <a:p>
            <a:r>
              <a:rPr lang="zh-CN" sz="3200" noProof="0" dirty="0">
                <a:latin typeface="微软雅黑" panose="020B0503020204020204" pitchFamily="34" charset="-122"/>
                <a:ea typeface="微软雅黑" panose="020B0503020204020204" pitchFamily="34" charset="-122"/>
                <a:cs typeface="微软雅黑" panose="020B0503020204020204" pitchFamily="34" charset="-122"/>
                <a:sym typeface="+mn-ea"/>
              </a:rPr>
              <a:t>增译</a:t>
            </a:r>
            <a:r>
              <a:rPr lang="en-US" altLang="zh-CN" sz="3200" noProof="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dirty="0">
                <a:latin typeface="Comic Sans MS" panose="030F0702030302020204" pitchFamily="66" charset="0"/>
              </a:rPr>
              <a:t>真题演练：</a:t>
            </a:r>
            <a:endParaRPr lang="zh-CN" altLang="en-US" sz="3200" dirty="0">
              <a:latin typeface="Comic Sans MS" panose="030F0702030302020204" pitchFamily="66" charset="0"/>
            </a:endParaRPr>
          </a:p>
        </p:txBody>
      </p:sp>
      <p:sp>
        <p:nvSpPr>
          <p:cNvPr id="5123" name="内容占位符 2"/>
          <p:cNvSpPr>
            <a:spLocks noGrp="1" noRot="1"/>
          </p:cNvSpPr>
          <p:nvPr>
            <p:ph idx="4294967295"/>
          </p:nvPr>
        </p:nvSpPr>
        <p:spPr>
          <a:xfrm>
            <a:off x="155575" y="1111250"/>
            <a:ext cx="8749030" cy="3997960"/>
          </a:xfrm>
        </p:spPr>
        <p:txBody>
          <a:bodyPr vert="horz" wrap="square" lIns="76199" tIns="38099" rIns="76199" bIns="38099" anchor="t" anchorCtr="0"/>
          <a:p>
            <a:pPr>
              <a:lnSpc>
                <a:spcPct val="90000"/>
              </a:lnSpc>
            </a:pPr>
            <a:r>
              <a:rPr lang="en-US" altLang="zh-CN" sz="2335" dirty="0">
                <a:solidFill>
                  <a:schemeClr val="tx1"/>
                </a:solidFill>
                <a:latin typeface="Comic Sans MS" panose="030F0702030302020204" pitchFamily="66" charset="0"/>
              </a:rPr>
              <a:t>1. One of the things you have surely considered is using public transportation rather than </a:t>
            </a:r>
            <a:r>
              <a:rPr lang="en-US" altLang="zh-CN" sz="2335" dirty="0">
                <a:solidFill>
                  <a:schemeClr val="tx1"/>
                </a:solidFill>
                <a:latin typeface="Comic Sans MS" panose="030F0702030302020204" pitchFamily="66" charset="0"/>
              </a:rPr>
              <a:t>your own vehicle. (2017</a:t>
            </a:r>
            <a:r>
              <a:rPr lang="zh-CN" altLang="en-US" sz="2335" dirty="0">
                <a:solidFill>
                  <a:schemeClr val="tx1"/>
                </a:solidFill>
                <a:latin typeface="Comic Sans MS" panose="030F0702030302020204" pitchFamily="66" charset="0"/>
              </a:rPr>
              <a:t>）</a:t>
            </a:r>
            <a:endParaRPr lang="en-US" altLang="zh-CN" sz="2335" dirty="0">
              <a:solidFill>
                <a:schemeClr val="tx1"/>
              </a:solidFill>
              <a:latin typeface="Comic Sans MS" panose="030F0702030302020204" pitchFamily="66" charset="0"/>
            </a:endParaRPr>
          </a:p>
          <a:p>
            <a:pPr>
              <a:lnSpc>
                <a:spcPct val="90000"/>
              </a:lnSpc>
            </a:pPr>
            <a:r>
              <a:rPr lang="zh-CN" altLang="en-US" sz="2335" dirty="0">
                <a:solidFill>
                  <a:schemeClr val="tx1"/>
                </a:solidFill>
              </a:rPr>
              <a:t>参</a:t>
            </a:r>
            <a:r>
              <a:rPr lang="zh-CN" altLang="en-US" sz="2335" dirty="0">
                <a:sym typeface="+mn-ea"/>
              </a:rPr>
              <a:t>考</a:t>
            </a:r>
            <a:r>
              <a:rPr lang="zh-CN" altLang="en-US" sz="2335" dirty="0">
                <a:latin typeface="华文楷体" pitchFamily="2" charset="-122"/>
                <a:ea typeface="华文楷体" pitchFamily="2" charset="-122"/>
                <a:sym typeface="+mn-ea"/>
              </a:rPr>
              <a:t>译文：</a:t>
            </a:r>
            <a:r>
              <a:rPr lang="en-US" altLang="zh-CN" sz="2335" dirty="0">
                <a:solidFill>
                  <a:schemeClr val="tx1"/>
                </a:solidFill>
              </a:rPr>
              <a:t>你</a:t>
            </a:r>
            <a:r>
              <a:rPr lang="zh-CN" altLang="en-US" sz="2335" dirty="0">
                <a:solidFill>
                  <a:schemeClr val="tx1"/>
                </a:solidFill>
              </a:rPr>
              <a:t>肯定</a:t>
            </a:r>
            <a:r>
              <a:rPr lang="en-US" altLang="zh-CN" sz="2335" dirty="0">
                <a:solidFill>
                  <a:schemeClr val="tx1"/>
                </a:solidFill>
              </a:rPr>
              <a:t>会考虑到的一件事就是乘坐</a:t>
            </a:r>
            <a:r>
              <a:rPr lang="zh-CN" altLang="en-US" sz="2335" dirty="0">
                <a:solidFill>
                  <a:schemeClr val="tx1"/>
                </a:solidFill>
              </a:rPr>
              <a:t>公共交通工具</a:t>
            </a:r>
            <a:r>
              <a:rPr lang="en-US" altLang="zh-CN" sz="2335" dirty="0">
                <a:solidFill>
                  <a:schemeClr val="tx1"/>
                </a:solidFill>
              </a:rPr>
              <a:t>，而不是开</a:t>
            </a:r>
            <a:r>
              <a:rPr lang="en-US" altLang="zh-CN" sz="2335" dirty="0">
                <a:solidFill>
                  <a:schemeClr val="tx1"/>
                </a:solidFill>
              </a:rPr>
              <a:t>自家车。</a:t>
            </a:r>
            <a:endParaRPr lang="en-US" altLang="zh-CN" sz="2335" dirty="0">
              <a:solidFill>
                <a:schemeClr val="tx1"/>
              </a:solidFill>
            </a:endParaRPr>
          </a:p>
          <a:p>
            <a:pPr>
              <a:lnSpc>
                <a:spcPct val="90000"/>
              </a:lnSpc>
            </a:pPr>
            <a:r>
              <a:rPr lang="en-US" altLang="zh-CN" sz="2335" dirty="0">
                <a:latin typeface="Comic Sans MS" panose="030F0702030302020204" pitchFamily="66" charset="0"/>
                <a:sym typeface="+mn-ea"/>
              </a:rPr>
              <a:t>your own vehicle: </a:t>
            </a:r>
            <a:r>
              <a:rPr lang="en-US" altLang="zh-CN" sz="2335" dirty="0">
                <a:solidFill>
                  <a:srgbClr val="FF0000"/>
                </a:solidFill>
                <a:sym typeface="+mn-ea"/>
              </a:rPr>
              <a:t>开</a:t>
            </a:r>
            <a:r>
              <a:rPr lang="en-US" altLang="zh-CN" sz="2335" dirty="0">
                <a:sym typeface="+mn-ea"/>
              </a:rPr>
              <a:t>自家车</a:t>
            </a:r>
            <a:endParaRPr lang="en-US" altLang="zh-CN" sz="2335" dirty="0">
              <a:solidFill>
                <a:schemeClr val="tx1"/>
              </a:solidFill>
            </a:endParaRPr>
          </a:p>
          <a:p>
            <a:pPr>
              <a:lnSpc>
                <a:spcPct val="90000"/>
              </a:lnSpc>
            </a:pPr>
            <a:r>
              <a:rPr lang="en-US" altLang="zh-CN" sz="2335" dirty="0">
                <a:latin typeface="Comic Sans MS" panose="030F0702030302020204" pitchFamily="66" charset="0"/>
                <a:cs typeface="Comic Sans MS" panose="030F0702030302020204" pitchFamily="66" charset="0"/>
                <a:sym typeface="+mn-ea"/>
              </a:rPr>
              <a:t>2. </a:t>
            </a:r>
            <a:r>
              <a:rPr lang="zh-CN" altLang="en-US" sz="2335" dirty="0">
                <a:latin typeface="Comic Sans MS" panose="030F0702030302020204" pitchFamily="66" charset="0"/>
                <a:cs typeface="Comic Sans MS" panose="030F0702030302020204" pitchFamily="66" charset="0"/>
                <a:sym typeface="+mn-ea"/>
              </a:rPr>
              <a:t>Our lives would be remarkably limited </a:t>
            </a:r>
            <a:r>
              <a:rPr lang="zh-CN" altLang="en-US" sz="2335" dirty="0">
                <a:solidFill>
                  <a:schemeClr val="tx1"/>
                </a:solidFill>
                <a:latin typeface="Comic Sans MS" panose="030F0702030302020204" pitchFamily="66" charset="0"/>
                <a:cs typeface="Comic Sans MS" panose="030F0702030302020204" pitchFamily="66" charset="0"/>
                <a:sym typeface="+mn-ea"/>
              </a:rPr>
              <a:t>without language. </a:t>
            </a:r>
            <a:r>
              <a:rPr lang="en-US" altLang="zh-CN" sz="2335" dirty="0">
                <a:latin typeface="Comic Sans MS" panose="030F0702030302020204" pitchFamily="66" charset="0"/>
                <a:cs typeface="Comic Sans MS" panose="030F0702030302020204" pitchFamily="66" charset="0"/>
                <a:sym typeface="+mn-ea"/>
              </a:rPr>
              <a:t>(</a:t>
            </a:r>
            <a:r>
              <a:rPr lang="en-US" altLang="zh-CN" sz="2335">
                <a:sym typeface="+mn-ea"/>
              </a:rPr>
              <a:t>2021</a:t>
            </a:r>
            <a:r>
              <a:rPr lang="zh-CN" altLang="en-US" sz="2335">
                <a:sym typeface="+mn-ea"/>
              </a:rPr>
              <a:t>）</a:t>
            </a:r>
            <a:endParaRPr lang="zh-CN" altLang="en-US" sz="2335" dirty="0"/>
          </a:p>
          <a:p>
            <a:pPr>
              <a:lnSpc>
                <a:spcPct val="90000"/>
              </a:lnSpc>
            </a:pPr>
            <a:r>
              <a:rPr lang="zh-CN" altLang="en-US" sz="2335" dirty="0">
                <a:latin typeface="Comic Sans MS" panose="030F0702030302020204" pitchFamily="66" charset="0"/>
                <a:sym typeface="+mn-ea"/>
              </a:rPr>
              <a:t>参考译文：</a:t>
            </a:r>
            <a:r>
              <a:rPr lang="en-US" altLang="zh-CN" sz="2335" dirty="0">
                <a:solidFill>
                  <a:schemeClr val="tx1"/>
                </a:solidFill>
                <a:latin typeface="Comic Sans MS" panose="030F0702030302020204" pitchFamily="66" charset="0"/>
                <a:sym typeface="+mn-ea"/>
              </a:rPr>
              <a:t>如果没有语言，</a:t>
            </a:r>
            <a:r>
              <a:rPr lang="en-US" altLang="zh-CN" sz="2335" dirty="0">
                <a:latin typeface="Comic Sans MS" panose="030F0702030302020204" pitchFamily="66" charset="0"/>
                <a:sym typeface="+mn-ea"/>
              </a:rPr>
              <a:t>我们的生活将受到极大的限制。</a:t>
            </a:r>
            <a:endParaRPr lang="en-US" altLang="zh-CN" sz="2335" dirty="0">
              <a:latin typeface="Comic Sans MS" panose="030F0702030302020204" pitchFamily="66" charset="0"/>
              <a:sym typeface="+mn-ea"/>
            </a:endParaRPr>
          </a:p>
          <a:p>
            <a:pPr>
              <a:lnSpc>
                <a:spcPct val="90000"/>
              </a:lnSpc>
            </a:pPr>
            <a:r>
              <a:rPr lang="zh-CN" altLang="en-US" sz="2335" dirty="0">
                <a:latin typeface="Comic Sans MS" panose="030F0702030302020204" pitchFamily="66" charset="0"/>
                <a:cs typeface="Comic Sans MS" panose="030F0702030302020204" pitchFamily="66" charset="0"/>
                <a:sym typeface="+mn-ea"/>
              </a:rPr>
              <a:t>without language</a:t>
            </a:r>
            <a:r>
              <a:rPr lang="en-US" altLang="zh-CN" sz="2335" dirty="0">
                <a:latin typeface="Comic Sans MS" panose="030F0702030302020204" pitchFamily="66" charset="0"/>
                <a:cs typeface="Comic Sans MS" panose="030F0702030302020204" pitchFamily="66" charset="0"/>
                <a:sym typeface="+mn-ea"/>
              </a:rPr>
              <a:t>: </a:t>
            </a:r>
            <a:r>
              <a:rPr lang="en-US" altLang="zh-CN" sz="2335" dirty="0">
                <a:solidFill>
                  <a:srgbClr val="FF0000"/>
                </a:solidFill>
                <a:latin typeface="Comic Sans MS" panose="030F0702030302020204" pitchFamily="66" charset="0"/>
                <a:sym typeface="+mn-ea"/>
              </a:rPr>
              <a:t>如果</a:t>
            </a:r>
            <a:r>
              <a:rPr lang="en-US" altLang="zh-CN" sz="2335" dirty="0">
                <a:solidFill>
                  <a:schemeClr val="tx1"/>
                </a:solidFill>
                <a:latin typeface="Comic Sans MS" panose="030F0702030302020204" pitchFamily="66" charset="0"/>
                <a:sym typeface="+mn-ea"/>
              </a:rPr>
              <a:t>没有语言</a:t>
            </a:r>
            <a:r>
              <a:rPr lang="en-US" altLang="zh-CN" sz="2335" dirty="0">
                <a:latin typeface="Comic Sans MS" panose="030F0702030302020204" pitchFamily="66" charset="0"/>
                <a:sym typeface="+mn-ea"/>
              </a:rPr>
              <a:t>，</a:t>
            </a:r>
            <a:endParaRPr lang="en-US" altLang="zh-CN" sz="2335" dirty="0">
              <a:solidFill>
                <a:schemeClr val="tx1"/>
              </a:solidFill>
              <a:latin typeface="Comic Sans MS" panose="030F0702030302020204" pitchFamily="66" charset="0"/>
              <a:cs typeface="Comic Sans MS" panose="030F0702030302020204" pitchFamily="66" charset="0"/>
              <a:sym typeface="+mn-ea"/>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58775" y="218440"/>
            <a:ext cx="7677785" cy="559435"/>
          </a:xfrm>
        </p:spPr>
        <p:txBody>
          <a:bodyPr vert="horz" wrap="square" lIns="76199" tIns="38099" rIns="76199" bIns="38099" anchor="t" anchorCtr="0"/>
          <a:p>
            <a:r>
              <a:rPr lang="en-US" altLang="zh-CN" sz="3200" b="1" dirty="0">
                <a:latin typeface="Comic Sans MS" panose="030F0702030302020204" pitchFamily="66" charset="0"/>
              </a:rPr>
              <a:t> 3. </a:t>
            </a:r>
            <a:r>
              <a:rPr lang="zh-CN" altLang="en-US" sz="3200" b="1" dirty="0">
                <a:latin typeface="Comic Sans MS" panose="030F0702030302020204" pitchFamily="66" charset="0"/>
              </a:rPr>
              <a:t>省译法</a:t>
            </a:r>
            <a:endParaRPr lang="en-US" altLang="zh-CN" sz="3200" b="1" dirty="0">
              <a:latin typeface="Comic Sans MS" panose="030F0702030302020204" pitchFamily="66" charset="0"/>
            </a:endParaRPr>
          </a:p>
        </p:txBody>
      </p:sp>
      <p:sp>
        <p:nvSpPr>
          <p:cNvPr id="5123" name="内容占位符 2"/>
          <p:cNvSpPr>
            <a:spLocks noGrp="1" noRot="1"/>
          </p:cNvSpPr>
          <p:nvPr>
            <p:ph idx="4294967295"/>
          </p:nvPr>
        </p:nvSpPr>
        <p:spPr>
          <a:xfrm>
            <a:off x="155575" y="777875"/>
            <a:ext cx="8737600" cy="4331335"/>
          </a:xfrm>
        </p:spPr>
        <p:txBody>
          <a:bodyPr vert="horz" wrap="square" lIns="76199" tIns="38099" rIns="76199" bIns="38099" anchor="t" anchorCtr="0"/>
          <a:p>
            <a:pPr latinLnBrk="0">
              <a:lnSpc>
                <a:spcPct val="100000"/>
              </a:lnSpc>
              <a:spcBef>
                <a:spcPts val="0"/>
              </a:spcBef>
              <a:buClr>
                <a:srgbClr val="FF0000"/>
              </a:buClr>
            </a:pPr>
            <a:r>
              <a:rPr lang="en-US" altLang="zh-CN" sz="2800">
                <a:solidFill>
                  <a:schemeClr val="tx1"/>
                </a:solidFill>
                <a:latin typeface="微软雅黑" panose="020B0503020204020204" pitchFamily="34" charset="-122"/>
                <a:ea typeface="微软雅黑" panose="020B0503020204020204" pitchFamily="34" charset="-122"/>
                <a:sym typeface="+mn-ea"/>
              </a:rPr>
              <a:t>省译法</a:t>
            </a:r>
            <a:r>
              <a:rPr lang="en-US" altLang="zh-CN" sz="2800">
                <a:solidFill>
                  <a:schemeClr val="tx2"/>
                </a:solidFill>
                <a:latin typeface="微软雅黑" panose="020B0503020204020204" pitchFamily="34" charset="-122"/>
                <a:ea typeface="微软雅黑" panose="020B0503020204020204" pitchFamily="34" charset="-122"/>
                <a:sym typeface="+mn-ea"/>
              </a:rPr>
              <a:t>是与增译法相对应的一种</a:t>
            </a:r>
            <a:r>
              <a:rPr lang="zh-CN" altLang="en-US" sz="2800">
                <a:solidFill>
                  <a:schemeClr val="tx2"/>
                </a:solidFill>
                <a:latin typeface="微软雅黑" panose="020B0503020204020204" pitchFamily="34" charset="-122"/>
                <a:ea typeface="微软雅黑" panose="020B0503020204020204" pitchFamily="34" charset="-122"/>
                <a:sym typeface="+mn-ea"/>
              </a:rPr>
              <a:t>英汉</a:t>
            </a:r>
            <a:r>
              <a:rPr lang="en-US" altLang="zh-CN" sz="2800">
                <a:solidFill>
                  <a:schemeClr val="tx2"/>
                </a:solidFill>
                <a:latin typeface="微软雅黑" panose="020B0503020204020204" pitchFamily="34" charset="-122"/>
                <a:ea typeface="微软雅黑" panose="020B0503020204020204" pitchFamily="34" charset="-122"/>
                <a:sym typeface="+mn-ea"/>
              </a:rPr>
              <a:t>翻译方法，即删去不符合</a:t>
            </a:r>
            <a:r>
              <a:rPr lang="zh-CN" altLang="en-US" sz="2800">
                <a:solidFill>
                  <a:schemeClr val="tx2"/>
                </a:solidFill>
                <a:latin typeface="微软雅黑" panose="020B0503020204020204" pitchFamily="34" charset="-122"/>
                <a:ea typeface="微软雅黑" panose="020B0503020204020204" pitchFamily="34" charset="-122"/>
                <a:sym typeface="+mn-ea"/>
              </a:rPr>
              <a:t>汉</a:t>
            </a:r>
            <a:r>
              <a:rPr lang="en-US" altLang="zh-CN" sz="2800">
                <a:solidFill>
                  <a:schemeClr val="tx2"/>
                </a:solidFill>
                <a:latin typeface="微软雅黑" panose="020B0503020204020204" pitchFamily="34" charset="-122"/>
                <a:ea typeface="微软雅黑" panose="020B0503020204020204" pitchFamily="34" charset="-122"/>
                <a:sym typeface="+mn-ea"/>
              </a:rPr>
              <a:t>语思维习惯、语言习惯和表达方式的词，以避免译文累赘</a:t>
            </a:r>
            <a:r>
              <a:rPr lang="zh-CN" altLang="en-US" sz="2800">
                <a:solidFill>
                  <a:schemeClr val="tx2"/>
                </a:solidFill>
                <a:latin typeface="微软雅黑" panose="020B0503020204020204" pitchFamily="34" charset="-122"/>
                <a:ea typeface="微软雅黑" panose="020B0503020204020204" pitchFamily="34" charset="-122"/>
                <a:sym typeface="+mn-ea"/>
              </a:rPr>
              <a:t>。</a:t>
            </a:r>
            <a:endParaRPr lang="zh-CN" altLang="en-US" sz="2800">
              <a:solidFill>
                <a:schemeClr val="tx2"/>
              </a:solidFill>
              <a:latin typeface="微软雅黑" panose="020B0503020204020204" pitchFamily="34" charset="-122"/>
              <a:ea typeface="微软雅黑" panose="020B0503020204020204" pitchFamily="34" charset="-122"/>
              <a:sym typeface="+mn-ea"/>
            </a:endParaRPr>
          </a:p>
          <a:p>
            <a:pPr latinLnBrk="0">
              <a:lnSpc>
                <a:spcPct val="100000"/>
              </a:lnSpc>
              <a:spcBef>
                <a:spcPts val="0"/>
              </a:spcBef>
              <a:buClr>
                <a:srgbClr val="FF0000"/>
              </a:buClr>
            </a:pPr>
            <a:r>
              <a:rPr lang="zh-CN" altLang="en-US" sz="2400">
                <a:solidFill>
                  <a:schemeClr val="tx2"/>
                </a:solidFill>
                <a:latin typeface="微软雅黑" panose="020B0503020204020204" pitchFamily="34" charset="-122"/>
                <a:ea typeface="微软雅黑" panose="020B0503020204020204" pitchFamily="34" charset="-122"/>
                <a:sym typeface="+mn-ea"/>
              </a:rPr>
              <a:t>例如：</a:t>
            </a:r>
            <a:endParaRPr lang="en-US" altLang="zh-CN" sz="2400">
              <a:solidFill>
                <a:schemeClr val="tx2"/>
              </a:solidFill>
              <a:latin typeface="微软雅黑" panose="020B0503020204020204" pitchFamily="34" charset="-122"/>
              <a:ea typeface="微软雅黑" panose="020B0503020204020204" pitchFamily="34" charset="-122"/>
              <a:sym typeface="+mn-ea"/>
            </a:endParaRPr>
          </a:p>
          <a:p>
            <a:pPr latinLnBrk="0">
              <a:lnSpc>
                <a:spcPct val="100000"/>
              </a:lnSpc>
              <a:spcBef>
                <a:spcPts val="0"/>
              </a:spcBef>
            </a:pPr>
            <a:r>
              <a:rPr lang="en-US" altLang="zh-CN" sz="240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rPr>
              <a:t>1). </a:t>
            </a:r>
            <a:r>
              <a:rPr lang="en-US" altLang="zh-CN" sz="2400" i="1">
                <a:solidFill>
                  <a:srgbClr val="FF0000"/>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rPr>
              <a:t>We</a:t>
            </a:r>
            <a:r>
              <a:rPr lang="en-US" altLang="zh-CN" sz="240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sym typeface="+mn-ea"/>
              </a:rPr>
              <a:t> live and learn.</a:t>
            </a:r>
            <a:endParaRPr lang="en-US" altLang="zh-CN" sz="240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endParaRPr>
          </a:p>
          <a:p>
            <a:pPr latinLnBrk="0">
              <a:lnSpc>
                <a:spcPct val="100000"/>
              </a:lnSpc>
              <a:spcBef>
                <a:spcPts val="0"/>
              </a:spcBef>
            </a:pPr>
            <a:r>
              <a:rPr lang="zh-CN" altLang="en-US" sz="2400" dirty="0">
                <a:latin typeface="Comic Sans MS" panose="030F0702030302020204" pitchFamily="66" charset="0"/>
                <a:cs typeface="Comic Sans MS" panose="030F0702030302020204" pitchFamily="66" charset="0"/>
                <a:sym typeface="+mn-ea"/>
              </a:rPr>
              <a:t>译文：</a:t>
            </a:r>
            <a:r>
              <a:rPr lang="zh-CN" altLang="en-US" sz="2400" dirty="0">
                <a:solidFill>
                  <a:srgbClr val="FF0000"/>
                </a:solidFill>
                <a:latin typeface="Times New Roman" panose="02020603050405020304" pitchFamily="18" charset="0"/>
                <a:sym typeface="+mn-ea"/>
              </a:rPr>
              <a:t>（）</a:t>
            </a:r>
            <a:r>
              <a:rPr lang="zh-CN" altLang="en-US" sz="2400" dirty="0">
                <a:solidFill>
                  <a:schemeClr val="tx2"/>
                </a:solidFill>
                <a:effectLst>
                  <a:outerShdw blurRad="38100" dist="38100" dir="2700000">
                    <a:srgbClr val="FFFFFF"/>
                  </a:outerShdw>
                </a:effectLst>
                <a:latin typeface="Times New Roman" panose="02020603050405020304" pitchFamily="18" charset="0"/>
                <a:sym typeface="+mn-ea"/>
              </a:rPr>
              <a:t>活到老，学到老。</a:t>
            </a:r>
            <a:endParaRPr lang="zh-CN" altLang="en-US" sz="2400" dirty="0">
              <a:solidFill>
                <a:schemeClr val="tx2"/>
              </a:solidFill>
              <a:latin typeface="Times New Roman" panose="02020603050405020304" pitchFamily="18" charset="0"/>
            </a:endParaRPr>
          </a:p>
          <a:p>
            <a:pPr>
              <a:lnSpc>
                <a:spcPct val="90000"/>
              </a:lnSpc>
            </a:pPr>
            <a:r>
              <a:rPr lang="en-US" altLang="zh-CN" sz="2400" dirty="0">
                <a:latin typeface="Comic Sans MS" panose="030F0702030302020204" pitchFamily="66" charset="0"/>
                <a:cs typeface="Comic Sans MS" panose="030F0702030302020204" pitchFamily="66" charset="0"/>
                <a:sym typeface="+mn-ea"/>
              </a:rPr>
              <a:t>2) </a:t>
            </a:r>
            <a:r>
              <a:rPr lang="en-US" altLang="zh-CN" sz="2400">
                <a:solidFill>
                  <a:schemeClr val="tx2"/>
                </a:solidFill>
                <a:latin typeface="Comic Sans MS" panose="030F0702030302020204" pitchFamily="66" charset="0"/>
                <a:cs typeface="Comic Sans MS" panose="030F0702030302020204" pitchFamily="66" charset="0"/>
                <a:sym typeface="+mn-ea"/>
              </a:rPr>
              <a:t>He looked gloomy</a:t>
            </a:r>
            <a:r>
              <a:rPr lang="en-US" altLang="zh-CN" sz="2400" i="1">
                <a:solidFill>
                  <a:schemeClr val="tx2"/>
                </a:solidFill>
                <a:latin typeface="Comic Sans MS" panose="030F0702030302020204" pitchFamily="66" charset="0"/>
                <a:cs typeface="Comic Sans MS" panose="030F0702030302020204" pitchFamily="66" charset="0"/>
                <a:sym typeface="+mn-ea"/>
              </a:rPr>
              <a:t> </a:t>
            </a:r>
            <a:r>
              <a:rPr lang="en-US" altLang="zh-CN" sz="2400" i="1">
                <a:solidFill>
                  <a:srgbClr val="FF0000"/>
                </a:solidFill>
                <a:latin typeface="Comic Sans MS" panose="030F0702030302020204" pitchFamily="66" charset="0"/>
                <a:cs typeface="Comic Sans MS" panose="030F0702030302020204" pitchFamily="66" charset="0"/>
                <a:sym typeface="+mn-ea"/>
              </a:rPr>
              <a:t>and</a:t>
            </a:r>
            <a:r>
              <a:rPr lang="en-US" altLang="zh-CN" sz="2400">
                <a:solidFill>
                  <a:srgbClr val="FF0000"/>
                </a:solidFill>
                <a:latin typeface="Comic Sans MS" panose="030F0702030302020204" pitchFamily="66" charset="0"/>
                <a:cs typeface="Comic Sans MS" panose="030F0702030302020204" pitchFamily="66" charset="0"/>
                <a:sym typeface="+mn-ea"/>
              </a:rPr>
              <a:t> </a:t>
            </a:r>
            <a:r>
              <a:rPr lang="en-US" altLang="zh-CN" sz="2400">
                <a:solidFill>
                  <a:schemeClr val="tx2"/>
                </a:solidFill>
                <a:latin typeface="Comic Sans MS" panose="030F0702030302020204" pitchFamily="66" charset="0"/>
                <a:cs typeface="Comic Sans MS" panose="030F0702030302020204" pitchFamily="66" charset="0"/>
                <a:sym typeface="+mn-ea"/>
              </a:rPr>
              <a:t>troubled. </a:t>
            </a:r>
            <a:endParaRPr lang="zh-CN" altLang="en-US" sz="2400" dirty="0">
              <a:solidFill>
                <a:schemeClr val="tx2"/>
              </a:solidFill>
              <a:latin typeface="Comic Sans MS" panose="030F0702030302020204" pitchFamily="66" charset="0"/>
              <a:cs typeface="Comic Sans MS" panose="030F0702030302020204" pitchFamily="66" charset="0"/>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chemeClr val="tx2"/>
                </a:solidFill>
                <a:latin typeface="Comic Sans MS" panose="030F0702030302020204" pitchFamily="66" charset="0"/>
                <a:cs typeface="Comic Sans MS" panose="030F0702030302020204" pitchFamily="66" charset="0"/>
                <a:sym typeface="+mn-ea"/>
              </a:rPr>
              <a:t>他看上去有些忧愁</a:t>
            </a:r>
            <a:r>
              <a:rPr lang="zh-CN" altLang="en-US" sz="2400" dirty="0">
                <a:solidFill>
                  <a:srgbClr val="FF0000"/>
                </a:solidFill>
                <a:latin typeface="Times New Roman" panose="02020603050405020304" pitchFamily="18" charset="0"/>
                <a:sym typeface="+mn-ea"/>
              </a:rPr>
              <a:t>（）</a:t>
            </a:r>
            <a:r>
              <a:rPr lang="zh-CN" altLang="en-US" sz="2400" dirty="0">
                <a:solidFill>
                  <a:schemeClr val="tx2"/>
                </a:solidFill>
                <a:latin typeface="Comic Sans MS" panose="030F0702030302020204" pitchFamily="66" charset="0"/>
                <a:cs typeface="Comic Sans MS" panose="030F0702030302020204" pitchFamily="66" charset="0"/>
                <a:sym typeface="+mn-ea"/>
              </a:rPr>
              <a:t>不安。</a:t>
            </a:r>
            <a:endParaRPr lang="zh-CN" altLang="en-US" sz="2400" dirty="0">
              <a:solidFill>
                <a:schemeClr val="tx2"/>
              </a:solidFill>
              <a:latin typeface="Comic Sans MS" panose="030F0702030302020204" pitchFamily="66" charset="0"/>
              <a:cs typeface="Comic Sans MS" panose="030F0702030302020204" pitchFamily="66" charset="0"/>
              <a:sym typeface="+mn-ea"/>
            </a:endParaRPr>
          </a:p>
          <a:p>
            <a:pPr>
              <a:lnSpc>
                <a:spcPct val="90000"/>
              </a:lnSpc>
            </a:pPr>
            <a:r>
              <a:rPr lang="en-US" altLang="zh-CN" sz="2400" dirty="0">
                <a:latin typeface="Comic Sans MS" panose="030F0702030302020204" pitchFamily="66" charset="0"/>
                <a:cs typeface="Comic Sans MS" panose="030F0702030302020204" pitchFamily="66" charset="0"/>
                <a:sym typeface="+mn-ea"/>
              </a:rPr>
              <a:t>3) </a:t>
            </a:r>
            <a:r>
              <a:rPr lang="en-US" altLang="zh-CN" sz="2400" dirty="0">
                <a:solidFill>
                  <a:srgbClr val="FF0000"/>
                </a:solidFill>
                <a:latin typeface="Comic Sans MS" panose="030F0702030302020204" pitchFamily="66" charset="0"/>
                <a:cs typeface="Comic Sans MS" panose="030F0702030302020204" pitchFamily="66" charset="0"/>
                <a:sym typeface="+mn-ea"/>
              </a:rPr>
              <a:t>As</a:t>
            </a:r>
            <a:r>
              <a:rPr lang="en-US" altLang="zh-CN" sz="2400" dirty="0">
                <a:latin typeface="Comic Sans MS" panose="030F0702030302020204" pitchFamily="66" charset="0"/>
                <a:cs typeface="Comic Sans MS" panose="030F0702030302020204" pitchFamily="66" charset="0"/>
                <a:sym typeface="+mn-ea"/>
              </a:rPr>
              <a:t> it is late, you’d better go home.</a:t>
            </a:r>
            <a:endParaRPr lang="en-US" altLang="zh-CN" sz="2400" dirty="0">
              <a:latin typeface="Comic Sans MS" panose="030F0702030302020204" pitchFamily="66" charset="0"/>
              <a:cs typeface="Comic Sans MS" panose="030F0702030302020204" pitchFamily="66" charset="0"/>
              <a:sym typeface="+mn-ea"/>
            </a:endParaRPr>
          </a:p>
          <a:p>
            <a:pPr>
              <a:lnSpc>
                <a:spcPct val="90000"/>
              </a:lnSpc>
            </a:pPr>
            <a:r>
              <a:rPr lang="zh-CN" altLang="en-US" sz="2400" dirty="0">
                <a:latin typeface="华文楷体" pitchFamily="2" charset="-122"/>
                <a:ea typeface="华文楷体" pitchFamily="2" charset="-122"/>
                <a:sym typeface="+mn-ea"/>
              </a:rPr>
              <a:t>译文：</a:t>
            </a:r>
            <a:r>
              <a:rPr lang="zh-CN" altLang="en-US" sz="2400" dirty="0">
                <a:solidFill>
                  <a:srgbClr val="FF0000"/>
                </a:solidFill>
                <a:latin typeface="Times New Roman" panose="02020603050405020304" pitchFamily="18" charset="0"/>
                <a:sym typeface="+mn-ea"/>
              </a:rPr>
              <a:t>（）</a:t>
            </a:r>
            <a:r>
              <a:rPr lang="zh-CN" altLang="en-US" sz="2400" dirty="0">
                <a:latin typeface="华文楷体" pitchFamily="2" charset="-122"/>
                <a:ea typeface="华文楷体" pitchFamily="2" charset="-122"/>
                <a:sym typeface="+mn-ea"/>
              </a:rPr>
              <a:t>时间不早了，你该回家了。</a:t>
            </a:r>
            <a:endParaRPr lang="zh-CN" altLang="en-US" sz="2400" dirty="0">
              <a:latin typeface="华文楷体" pitchFamily="2" charset="-122"/>
              <a:ea typeface="华文楷体" pitchFamily="2" charset="-122"/>
              <a:sym typeface="+mn-ea"/>
            </a:endParaRPr>
          </a:p>
          <a:p>
            <a:pPr marL="0" indent="0">
              <a:buFont typeface="Arial" panose="020B0604020202020204" pitchFamily="34" charset="0"/>
              <a:buNone/>
            </a:pPr>
            <a:endParaRPr lang="zh-CN" altLang="en-US" sz="2400" dirty="0">
              <a:solidFill>
                <a:schemeClr val="tx2"/>
              </a:solidFill>
              <a:latin typeface="Comic Sans MS" panose="030F0702030302020204" pitchFamily="66" charset="0"/>
              <a:cs typeface="Comic Sans MS" panose="030F0702030302020204" pitchFamily="66" charset="0"/>
              <a:sym typeface="+mn-ea"/>
            </a:endParaRPr>
          </a:p>
          <a:p>
            <a:pPr marL="0" indent="0">
              <a:lnSpc>
                <a:spcPct val="90000"/>
              </a:lnSpc>
              <a:buNone/>
            </a:pPr>
            <a:endParaRPr lang="zh-CN" altLang="en-US" sz="2400" dirty="0">
              <a:solidFill>
                <a:schemeClr val="tx2"/>
              </a:solidFill>
              <a:effectLst>
                <a:outerShdw blurRad="38100" dist="38100" dir="2700000">
                  <a:srgbClr val="FFFFFF"/>
                </a:outerShdw>
              </a:effectLst>
              <a:latin typeface="Comic Sans MS" panose="030F0702030302020204" pitchFamily="66" charset="0"/>
              <a:cs typeface="Comic Sans MS" panose="030F0702030302020204" pitchFamily="66" charset="0"/>
            </a:endParaRPr>
          </a:p>
          <a:p>
            <a:pPr>
              <a:lnSpc>
                <a:spcPct val="90000"/>
              </a:lnSpc>
            </a:pPr>
            <a:endParaRPr lang="zh-CN" altLang="en-US" sz="2335" dirty="0"/>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0188"/>
            <a:ext cx="8229600" cy="950912"/>
          </a:xfrm>
        </p:spPr>
        <p:txBody>
          <a:bodyPr/>
          <a:lstStyle/>
          <a:p>
            <a:endParaRPr lang="zh-CN" altLang="en-US" sz="4000" b="1"/>
          </a:p>
        </p:txBody>
      </p:sp>
      <p:sp>
        <p:nvSpPr>
          <p:cNvPr id="3" name="内容占位符 2"/>
          <p:cNvSpPr>
            <a:spLocks noGrp="1"/>
          </p:cNvSpPr>
          <p:nvPr>
            <p:ph idx="1"/>
          </p:nvPr>
        </p:nvSpPr>
        <p:spPr>
          <a:xfrm>
            <a:off x="457200" y="793115"/>
            <a:ext cx="8229600" cy="4312285"/>
          </a:xfrm>
        </p:spPr>
        <p:txBody>
          <a:bodyPr/>
          <a:lstStyle/>
          <a:p>
            <a:r>
              <a:rPr lang="zh-CN" altLang="en-US" sz="2800" b="1" dirty="0">
                <a:solidFill>
                  <a:srgbClr val="FF0000"/>
                </a:solidFill>
                <a:latin typeface="华文楷体" pitchFamily="2" charset="-122"/>
                <a:ea typeface="华文楷体" pitchFamily="2" charset="-122"/>
                <a:sym typeface="+mn-ea"/>
              </a:rPr>
              <a:t>对比两个译文：</a:t>
            </a:r>
            <a:endParaRPr lang="zh-CN" altLang="en-US" sz="2800" b="1" dirty="0">
              <a:solidFill>
                <a:srgbClr val="FF0000"/>
              </a:solidFill>
              <a:latin typeface="华文楷体" pitchFamily="2" charset="-122"/>
              <a:ea typeface="华文楷体" pitchFamily="2" charset="-122"/>
              <a:sym typeface="+mn-ea"/>
            </a:endParaRPr>
          </a:p>
          <a:p>
            <a:r>
              <a:rPr lang="en-US" altLang="zh-CN" sz="2800" dirty="0">
                <a:latin typeface="Comic Sans MS" panose="030F0702030302020204" pitchFamily="66" charset="0"/>
                <a:cs typeface="Comic Sans MS" panose="030F0702030302020204" pitchFamily="66" charset="0"/>
                <a:sym typeface="+mn-ea"/>
              </a:rPr>
              <a:t>4) Read this book, </a:t>
            </a:r>
            <a:r>
              <a:rPr lang="en-US" altLang="zh-CN" sz="2800" dirty="0">
                <a:solidFill>
                  <a:srgbClr val="0070C0"/>
                </a:solidFill>
                <a:latin typeface="Comic Sans MS" panose="030F0702030302020204" pitchFamily="66" charset="0"/>
                <a:cs typeface="Comic Sans MS" panose="030F0702030302020204" pitchFamily="66" charset="0"/>
                <a:sym typeface="+mn-ea"/>
              </a:rPr>
              <a:t>and</a:t>
            </a:r>
            <a:r>
              <a:rPr lang="en-US" altLang="zh-CN" sz="2800" dirty="0">
                <a:latin typeface="Comic Sans MS" panose="030F0702030302020204" pitchFamily="66" charset="0"/>
                <a:cs typeface="Comic Sans MS" panose="030F0702030302020204" pitchFamily="66" charset="0"/>
                <a:sym typeface="+mn-ea"/>
              </a:rPr>
              <a:t> you will understand</a:t>
            </a:r>
            <a:r>
              <a:rPr lang="en-US" altLang="zh-CN" sz="2800" dirty="0" smtClean="0">
                <a:latin typeface="Comic Sans MS" panose="030F0702030302020204" pitchFamily="66" charset="0"/>
                <a:cs typeface="Comic Sans MS" panose="030F0702030302020204" pitchFamily="66" charset="0"/>
                <a:sym typeface="+mn-ea"/>
              </a:rPr>
              <a:t>.</a:t>
            </a:r>
            <a:endParaRPr lang="en-US" altLang="zh-CN" sz="2800" kern="0" dirty="0">
              <a:latin typeface="Comic Sans MS" panose="030F0702030302020204" pitchFamily="66" charset="0"/>
              <a:cs typeface="Comic Sans MS" panose="030F0702030302020204" pitchFamily="66" charset="0"/>
            </a:endParaRPr>
          </a:p>
          <a:p>
            <a:r>
              <a:rPr lang="zh-CN" altLang="en-US" sz="2800" dirty="0">
                <a:latin typeface="华文楷体" pitchFamily="2" charset="-122"/>
                <a:ea typeface="华文楷体" pitchFamily="2" charset="-122"/>
                <a:sym typeface="+mn-ea"/>
              </a:rPr>
              <a:t>译文</a:t>
            </a:r>
            <a:r>
              <a:rPr lang="en-US" altLang="zh-CN" sz="2800" dirty="0">
                <a:latin typeface="华文楷体" pitchFamily="2" charset="-122"/>
                <a:ea typeface="华文楷体" pitchFamily="2" charset="-122"/>
                <a:sym typeface="+mn-ea"/>
              </a:rPr>
              <a:t>1</a:t>
            </a:r>
            <a:r>
              <a:rPr lang="zh-CN" altLang="en-US" sz="2800" dirty="0">
                <a:latin typeface="华文楷体" pitchFamily="2" charset="-122"/>
                <a:ea typeface="华文楷体" pitchFamily="2" charset="-122"/>
                <a:sym typeface="+mn-ea"/>
              </a:rPr>
              <a:t>：</a:t>
            </a:r>
            <a:r>
              <a:rPr lang="zh-CN" altLang="en-US" sz="2800" dirty="0">
                <a:solidFill>
                  <a:srgbClr val="FF0000"/>
                </a:solidFill>
                <a:latin typeface="Times New Roman" panose="02020603050405020304" pitchFamily="18" charset="0"/>
                <a:sym typeface="+mn-ea"/>
              </a:rPr>
              <a:t>（）</a:t>
            </a:r>
            <a:r>
              <a:rPr lang="zh-CN" altLang="en-US" sz="2800" dirty="0">
                <a:latin typeface="华文楷体" pitchFamily="2" charset="-122"/>
                <a:ea typeface="华文楷体" pitchFamily="2" charset="-122"/>
                <a:sym typeface="+mn-ea"/>
              </a:rPr>
              <a:t>读了这本书，你就明白了</a:t>
            </a:r>
            <a:r>
              <a:rPr lang="zh-CN" altLang="en-US" sz="2800" dirty="0" smtClean="0">
                <a:latin typeface="华文楷体" pitchFamily="2" charset="-122"/>
                <a:ea typeface="华文楷体" pitchFamily="2" charset="-122"/>
                <a:sym typeface="+mn-ea"/>
              </a:rPr>
              <a:t>。</a:t>
            </a:r>
            <a:endParaRPr lang="zh-CN" altLang="en-US" sz="2800" dirty="0">
              <a:latin typeface="华文楷体" pitchFamily="2" charset="-122"/>
              <a:ea typeface="华文楷体" pitchFamily="2" charset="-122"/>
            </a:endParaRPr>
          </a:p>
          <a:p>
            <a:r>
              <a:rPr lang="zh-CN" altLang="en-US" sz="2800" dirty="0">
                <a:latin typeface="华文楷体" pitchFamily="2" charset="-122"/>
                <a:ea typeface="华文楷体" pitchFamily="2" charset="-122"/>
                <a:sym typeface="+mn-ea"/>
              </a:rPr>
              <a:t>译文</a:t>
            </a:r>
            <a:r>
              <a:rPr lang="en-US" altLang="zh-CN" sz="2800" dirty="0">
                <a:latin typeface="华文楷体" pitchFamily="2" charset="-122"/>
                <a:ea typeface="华文楷体" pitchFamily="2" charset="-122"/>
                <a:sym typeface="+mn-ea"/>
              </a:rPr>
              <a:t>2</a:t>
            </a:r>
            <a:r>
              <a:rPr lang="zh-CN" altLang="en-US" sz="2800" dirty="0">
                <a:latin typeface="华文楷体" pitchFamily="2" charset="-122"/>
                <a:ea typeface="华文楷体" pitchFamily="2" charset="-122"/>
                <a:sym typeface="+mn-ea"/>
              </a:rPr>
              <a:t>：</a:t>
            </a:r>
            <a:r>
              <a:rPr lang="zh-CN" altLang="en-US" sz="2800" dirty="0">
                <a:solidFill>
                  <a:srgbClr val="FF0000"/>
                </a:solidFill>
                <a:latin typeface="华文楷体" pitchFamily="2" charset="-122"/>
                <a:ea typeface="华文楷体" pitchFamily="2" charset="-122"/>
                <a:sym typeface="+mn-ea"/>
              </a:rPr>
              <a:t>如果</a:t>
            </a:r>
            <a:r>
              <a:rPr lang="zh-CN" altLang="en-US" sz="2800" dirty="0">
                <a:latin typeface="华文楷体" pitchFamily="2" charset="-122"/>
                <a:ea typeface="华文楷体" pitchFamily="2" charset="-122"/>
                <a:sym typeface="+mn-ea"/>
              </a:rPr>
              <a:t>读了这本书，你就明白了。</a:t>
            </a:r>
            <a:endParaRPr lang="zh-CN" altLang="en-US" sz="2800" dirty="0">
              <a:latin typeface="华文楷体" pitchFamily="2" charset="-122"/>
              <a:ea typeface="华文楷体" pitchFamily="2" charset="-122"/>
              <a:sym typeface="+mn-ea"/>
            </a:endParaRPr>
          </a:p>
          <a:p>
            <a:r>
              <a:rPr lang="en-US" altLang="zh-CN" sz="2800" dirty="0" smtClean="0">
                <a:latin typeface="Comic Sans MS" panose="030F0702030302020204" pitchFamily="66" charset="0"/>
                <a:cs typeface="Comic Sans MS" panose="030F0702030302020204" pitchFamily="66" charset="0"/>
                <a:sym typeface="+mn-ea"/>
              </a:rPr>
              <a:t>5) </a:t>
            </a:r>
            <a:r>
              <a:rPr lang="en-US" altLang="zh-CN" sz="2800" dirty="0">
                <a:solidFill>
                  <a:srgbClr val="FF0000"/>
                </a:solidFill>
                <a:latin typeface="Comic Sans MS" panose="030F0702030302020204" pitchFamily="66" charset="0"/>
                <a:cs typeface="Comic Sans MS" panose="030F0702030302020204" pitchFamily="66" charset="0"/>
                <a:sym typeface="+mn-ea"/>
              </a:rPr>
              <a:t>If</a:t>
            </a:r>
            <a:r>
              <a:rPr lang="en-US" altLang="zh-CN" sz="2800" dirty="0">
                <a:latin typeface="Comic Sans MS" panose="030F0702030302020204" pitchFamily="66" charset="0"/>
                <a:cs typeface="Comic Sans MS" panose="030F0702030302020204" pitchFamily="66" charset="0"/>
                <a:sym typeface="+mn-ea"/>
              </a:rPr>
              <a:t> I had known this, I would have stayed at home.</a:t>
            </a:r>
            <a:endParaRPr lang="en-US" altLang="zh-CN" sz="2800" kern="0" dirty="0">
              <a:latin typeface="Comic Sans MS" panose="030F0702030302020204" pitchFamily="66" charset="0"/>
              <a:cs typeface="Comic Sans MS" panose="030F0702030302020204" pitchFamily="66" charset="0"/>
            </a:endParaRPr>
          </a:p>
          <a:p>
            <a:r>
              <a:rPr lang="zh-CN" altLang="en-US" sz="2800" dirty="0">
                <a:latin typeface="华文楷体" pitchFamily="2" charset="-122"/>
                <a:ea typeface="华文楷体" pitchFamily="2" charset="-122"/>
                <a:sym typeface="+mn-ea"/>
              </a:rPr>
              <a:t>译文</a:t>
            </a:r>
            <a:r>
              <a:rPr lang="en-US" altLang="zh-CN" sz="2800" dirty="0">
                <a:latin typeface="华文楷体" pitchFamily="2" charset="-122"/>
                <a:ea typeface="华文楷体" pitchFamily="2" charset="-122"/>
                <a:sym typeface="+mn-ea"/>
              </a:rPr>
              <a:t>1</a:t>
            </a:r>
            <a:r>
              <a:rPr lang="zh-CN" altLang="en-US" sz="2800" dirty="0">
                <a:latin typeface="华文楷体" pitchFamily="2" charset="-122"/>
                <a:ea typeface="华文楷体" pitchFamily="2" charset="-122"/>
                <a:sym typeface="+mn-ea"/>
              </a:rPr>
              <a:t>：</a:t>
            </a:r>
            <a:r>
              <a:rPr lang="zh-CN" altLang="en-US" sz="2800" dirty="0">
                <a:solidFill>
                  <a:srgbClr val="FF0000"/>
                </a:solidFill>
                <a:latin typeface="Times New Roman" panose="02020603050405020304" pitchFamily="18" charset="0"/>
                <a:sym typeface="+mn-ea"/>
              </a:rPr>
              <a:t>（）</a:t>
            </a:r>
            <a:r>
              <a:rPr lang="zh-CN" altLang="en-US" sz="2800" dirty="0">
                <a:latin typeface="华文楷体" pitchFamily="2" charset="-122"/>
                <a:ea typeface="华文楷体" pitchFamily="2" charset="-122"/>
                <a:sym typeface="+mn-ea"/>
              </a:rPr>
              <a:t>早知如此，我就待在家里了</a:t>
            </a:r>
            <a:r>
              <a:rPr lang="zh-CN" altLang="en-US" sz="2800" dirty="0" smtClean="0">
                <a:latin typeface="华文楷体" pitchFamily="2" charset="-122"/>
                <a:ea typeface="华文楷体" pitchFamily="2" charset="-122"/>
                <a:sym typeface="+mn-ea"/>
              </a:rPr>
              <a:t>。</a:t>
            </a:r>
            <a:endParaRPr lang="zh-CN" altLang="en-US" sz="2800" dirty="0">
              <a:latin typeface="华文楷体" pitchFamily="2" charset="-122"/>
              <a:ea typeface="华文楷体" pitchFamily="2" charset="-122"/>
            </a:endParaRPr>
          </a:p>
          <a:p>
            <a:r>
              <a:rPr lang="zh-CN" altLang="en-US" sz="2800" dirty="0">
                <a:latin typeface="华文楷体" pitchFamily="2" charset="-122"/>
                <a:ea typeface="华文楷体" pitchFamily="2" charset="-122"/>
                <a:sym typeface="+mn-ea"/>
              </a:rPr>
              <a:t>译文</a:t>
            </a:r>
            <a:r>
              <a:rPr lang="en-US" altLang="zh-CN" sz="2800" dirty="0">
                <a:latin typeface="华文楷体" pitchFamily="2" charset="-122"/>
                <a:ea typeface="华文楷体" pitchFamily="2" charset="-122"/>
                <a:sym typeface="+mn-ea"/>
              </a:rPr>
              <a:t>2</a:t>
            </a:r>
            <a:r>
              <a:rPr lang="zh-CN" altLang="en-US" sz="2800" dirty="0">
                <a:latin typeface="华文楷体" pitchFamily="2" charset="-122"/>
                <a:ea typeface="华文楷体" pitchFamily="2" charset="-122"/>
                <a:sym typeface="+mn-ea"/>
              </a:rPr>
              <a:t>：</a:t>
            </a:r>
            <a:r>
              <a:rPr lang="zh-CN" altLang="en-US" sz="2800" dirty="0">
                <a:solidFill>
                  <a:srgbClr val="FF0000"/>
                </a:solidFill>
                <a:latin typeface="华文楷体" pitchFamily="2" charset="-122"/>
                <a:ea typeface="华文楷体" pitchFamily="2" charset="-122"/>
                <a:sym typeface="+mn-ea"/>
              </a:rPr>
              <a:t>如果</a:t>
            </a:r>
            <a:r>
              <a:rPr lang="zh-CN" altLang="en-US" sz="2800" dirty="0">
                <a:latin typeface="华文楷体" pitchFamily="2" charset="-122"/>
                <a:ea typeface="华文楷体" pitchFamily="2" charset="-122"/>
                <a:sym typeface="+mn-ea"/>
              </a:rPr>
              <a:t>我早知道是这样，我就待在家里了。</a:t>
            </a:r>
            <a:endParaRPr lang="zh-CN" altLang="en-US"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58800" y="480695"/>
            <a:ext cx="7477760" cy="885825"/>
          </a:xfrm>
        </p:spPr>
        <p:txBody>
          <a:bodyPr vert="horz" wrap="square" lIns="76199" tIns="38099" rIns="76199" bIns="38099" anchor="t" anchorCtr="0"/>
          <a:p>
            <a:r>
              <a:rPr lang="en-US" altLang="zh-CN" sz="3335" dirty="0">
                <a:latin typeface="Comic Sans MS" panose="030F0702030302020204" pitchFamily="66" charset="0"/>
              </a:rPr>
              <a:t> </a:t>
            </a:r>
            <a:r>
              <a:rPr lang="zh-CN" altLang="en-US" sz="3335" dirty="0">
                <a:latin typeface="Comic Sans MS" panose="030F0702030302020204" pitchFamily="66" charset="0"/>
              </a:rPr>
              <a:t>省译</a:t>
            </a:r>
            <a:r>
              <a:rPr lang="en-US" altLang="zh-CN" sz="3335" dirty="0">
                <a:latin typeface="Comic Sans MS" panose="030F0702030302020204" pitchFamily="66" charset="0"/>
              </a:rPr>
              <a:t> </a:t>
            </a:r>
            <a:r>
              <a:rPr lang="zh-CN" altLang="en-US" sz="3335" dirty="0">
                <a:latin typeface="Comic Sans MS" panose="030F0702030302020204" pitchFamily="66" charset="0"/>
              </a:rPr>
              <a:t>真题演练：</a:t>
            </a:r>
            <a:endParaRPr lang="zh-CN" altLang="en-US" sz="3335" b="1" dirty="0">
              <a:latin typeface="Comic Sans MS" panose="030F0702030302020204" pitchFamily="66" charset="0"/>
            </a:endParaRPr>
          </a:p>
        </p:txBody>
      </p:sp>
      <p:sp>
        <p:nvSpPr>
          <p:cNvPr id="5123" name="内容占位符 2"/>
          <p:cNvSpPr>
            <a:spLocks noGrp="1" noRot="1"/>
          </p:cNvSpPr>
          <p:nvPr>
            <p:ph idx="4294967295"/>
          </p:nvPr>
        </p:nvSpPr>
        <p:spPr>
          <a:xfrm>
            <a:off x="155575" y="1080770"/>
            <a:ext cx="8538210" cy="4028440"/>
          </a:xfrm>
        </p:spPr>
        <p:txBody>
          <a:bodyPr vert="horz" wrap="square" lIns="76199" tIns="38099" rIns="76199" bIns="38099" anchor="t" anchorCtr="0"/>
          <a:p>
            <a:pPr>
              <a:lnSpc>
                <a:spcPct val="90000"/>
              </a:lnSpc>
            </a:pPr>
            <a:r>
              <a:rPr lang="en-US" sz="2400">
                <a:solidFill>
                  <a:schemeClr val="tx1"/>
                </a:solidFill>
                <a:latin typeface="Comic Sans MS" panose="030F0702030302020204" pitchFamily="66" charset="0"/>
                <a:cs typeface="Comic Sans MS" panose="030F0702030302020204" pitchFamily="66" charset="0"/>
              </a:rPr>
              <a:t>1. </a:t>
            </a:r>
            <a:r>
              <a:rPr sz="2400">
                <a:solidFill>
                  <a:schemeClr val="tx1"/>
                </a:solidFill>
                <a:latin typeface="Comic Sans MS" panose="030F0702030302020204" pitchFamily="66" charset="0"/>
                <a:cs typeface="Comic Sans MS" panose="030F0702030302020204" pitchFamily="66" charset="0"/>
              </a:rPr>
              <a:t>When it</a:t>
            </a:r>
            <a:r>
              <a:rPr sz="2400">
                <a:solidFill>
                  <a:srgbClr val="FF0000"/>
                </a:solidFill>
                <a:latin typeface="Comic Sans MS" panose="030F0702030302020204" pitchFamily="66" charset="0"/>
                <a:cs typeface="Comic Sans MS" panose="030F0702030302020204" pitchFamily="66" charset="0"/>
              </a:rPr>
              <a:t> </a:t>
            </a:r>
            <a:r>
              <a:rPr sz="2400">
                <a:latin typeface="Comic Sans MS" panose="030F0702030302020204" pitchFamily="66" charset="0"/>
                <a:cs typeface="Comic Sans MS" panose="030F0702030302020204" pitchFamily="66" charset="0"/>
              </a:rPr>
              <a:t>comes to personal finance, we are all looking for ways to save more money.</a:t>
            </a:r>
            <a:r>
              <a:rPr lang="en-US" sz="2400">
                <a:latin typeface="Comic Sans MS" panose="030F0702030302020204" pitchFamily="66" charset="0"/>
                <a:cs typeface="Comic Sans MS" panose="030F0702030302020204" pitchFamily="66" charset="0"/>
              </a:rPr>
              <a:t> (2017)</a:t>
            </a:r>
            <a:endParaRPr sz="2400">
              <a:latin typeface="Comic Sans MS" panose="030F0702030302020204" pitchFamily="66" charset="0"/>
              <a:cs typeface="Comic Sans MS" panose="030F0702030302020204" pitchFamily="66" charset="0"/>
            </a:endParaRPr>
          </a:p>
          <a:p>
            <a:pPr>
              <a:lnSpc>
                <a:spcPct val="90000"/>
              </a:lnSpc>
            </a:pPr>
            <a:r>
              <a:rPr lang="zh-CN" sz="2400">
                <a:latin typeface="Comic Sans MS" panose="030F0702030302020204" pitchFamily="66" charset="0"/>
                <a:cs typeface="Comic Sans MS" panose="030F0702030302020204" pitchFamily="66" charset="0"/>
              </a:rPr>
              <a:t>参考译文：</a:t>
            </a:r>
            <a:r>
              <a:rPr sz="2400">
                <a:latin typeface="Comic Sans MS" panose="030F0702030302020204" pitchFamily="66" charset="0"/>
                <a:cs typeface="Comic Sans MS" panose="030F0702030302020204" pitchFamily="66" charset="0"/>
              </a:rPr>
              <a:t>谈到个人理财，我们都在寻求更能省钱的方法。</a:t>
            </a:r>
            <a:endParaRPr sz="2400">
              <a:latin typeface="Comic Sans MS" panose="030F0702030302020204" pitchFamily="66" charset="0"/>
              <a:cs typeface="Comic Sans MS" panose="030F0702030302020204" pitchFamily="66" charset="0"/>
            </a:endParaRPr>
          </a:p>
          <a:p>
            <a:pPr>
              <a:lnSpc>
                <a:spcPct val="90000"/>
              </a:lnSpc>
            </a:pPr>
            <a:r>
              <a:rPr sz="2400">
                <a:solidFill>
                  <a:srgbClr val="FF0000"/>
                </a:solidFill>
                <a:latin typeface="Comic Sans MS" panose="030F0702030302020204" pitchFamily="66" charset="0"/>
                <a:cs typeface="Comic Sans MS" panose="030F0702030302020204" pitchFamily="66" charset="0"/>
                <a:sym typeface="+mn-ea"/>
              </a:rPr>
              <a:t>When </a:t>
            </a:r>
            <a:r>
              <a:rPr sz="2400">
                <a:latin typeface="Comic Sans MS" panose="030F0702030302020204" pitchFamily="66" charset="0"/>
                <a:cs typeface="Comic Sans MS" panose="030F0702030302020204" pitchFamily="66" charset="0"/>
                <a:sym typeface="+mn-ea"/>
              </a:rPr>
              <a:t>it</a:t>
            </a:r>
            <a:r>
              <a:rPr sz="2400">
                <a:solidFill>
                  <a:srgbClr val="FF0000"/>
                </a:solidFill>
                <a:latin typeface="Comic Sans MS" panose="030F0702030302020204" pitchFamily="66" charset="0"/>
                <a:cs typeface="Comic Sans MS" panose="030F0702030302020204" pitchFamily="66" charset="0"/>
                <a:sym typeface="+mn-ea"/>
              </a:rPr>
              <a:t> </a:t>
            </a:r>
            <a:r>
              <a:rPr sz="2400">
                <a:latin typeface="Comic Sans MS" panose="030F0702030302020204" pitchFamily="66" charset="0"/>
                <a:cs typeface="Comic Sans MS" panose="030F0702030302020204" pitchFamily="66" charset="0"/>
                <a:sym typeface="+mn-ea"/>
              </a:rPr>
              <a:t>comes</a:t>
            </a:r>
            <a:r>
              <a:rPr lang="en-US" sz="2400">
                <a:latin typeface="Comic Sans MS" panose="030F0702030302020204" pitchFamily="66" charset="0"/>
                <a:cs typeface="Comic Sans MS" panose="030F0702030302020204" pitchFamily="66" charset="0"/>
                <a:sym typeface="+mn-ea"/>
              </a:rPr>
              <a:t>...</a:t>
            </a:r>
            <a:endParaRPr sz="2400">
              <a:latin typeface="Comic Sans MS" panose="030F0702030302020204" pitchFamily="66" charset="0"/>
              <a:cs typeface="Comic Sans MS" panose="030F0702030302020204" pitchFamily="66" charset="0"/>
            </a:endParaRPr>
          </a:p>
          <a:p>
            <a:pPr>
              <a:lnSpc>
                <a:spcPct val="90000"/>
              </a:lnSpc>
            </a:pPr>
            <a:r>
              <a:rPr lang="en-US" altLang="zh-CN" sz="2400" dirty="0"/>
              <a:t>2. </a:t>
            </a:r>
            <a:r>
              <a:rPr lang="en-US" altLang="zh-CN" sz="2400" dirty="0">
                <a:latin typeface="Comic Sans MS" panose="030F0702030302020204" pitchFamily="66" charset="0"/>
                <a:cs typeface="Comic Sans MS" panose="030F0702030302020204" pitchFamily="66" charset="0"/>
              </a:rPr>
              <a:t>It's not just a static thing that </a:t>
            </a:r>
            <a:r>
              <a:rPr lang="en-US" altLang="zh-CN" sz="2400" dirty="0">
                <a:solidFill>
                  <a:schemeClr val="tx1"/>
                </a:solidFill>
                <a:latin typeface="Comic Sans MS" panose="030F0702030302020204" pitchFamily="66" charset="0"/>
                <a:cs typeface="Comic Sans MS" panose="030F0702030302020204" pitchFamily="66" charset="0"/>
              </a:rPr>
              <a:t>you</a:t>
            </a:r>
            <a:r>
              <a:rPr lang="en-US" altLang="zh-CN" sz="2400" dirty="0">
                <a:latin typeface="Comic Sans MS" panose="030F0702030302020204" pitchFamily="66" charset="0"/>
                <a:cs typeface="Comic Sans MS" panose="030F0702030302020204" pitchFamily="66" charset="0"/>
              </a:rPr>
              <a:t>‘</a:t>
            </a:r>
            <a:r>
              <a:rPr lang="en-US" altLang="zh-CN" sz="2400" dirty="0">
                <a:latin typeface="Comic Sans MS" panose="030F0702030302020204" pitchFamily="66" charset="0"/>
                <a:cs typeface="Comic Sans MS" panose="030F0702030302020204" pitchFamily="66" charset="0"/>
              </a:rPr>
              <a:t>re stuck with. (2020)</a:t>
            </a:r>
            <a:endParaRPr lang="en-US" altLang="zh-CN" sz="2400" dirty="0">
              <a:latin typeface="Comic Sans MS" panose="030F0702030302020204" pitchFamily="66" charset="0"/>
              <a:cs typeface="Comic Sans MS" panose="030F0702030302020204" pitchFamily="66" charset="0"/>
            </a:endParaRPr>
          </a:p>
          <a:p>
            <a:pPr>
              <a:lnSpc>
                <a:spcPct val="90000"/>
              </a:lnSpc>
            </a:pPr>
            <a:r>
              <a:rPr lang="zh-CN" sz="2400">
                <a:latin typeface="Comic Sans MS" panose="030F0702030302020204" pitchFamily="66" charset="0"/>
                <a:cs typeface="Comic Sans MS" panose="030F0702030302020204" pitchFamily="66" charset="0"/>
                <a:sym typeface="+mn-ea"/>
              </a:rPr>
              <a:t>参考译文：</a:t>
            </a:r>
            <a:r>
              <a:rPr lang="zh-CN" altLang="en-US" sz="2400" dirty="0"/>
              <a:t>它不是一个一成不变、摆脱不了的静态事物。</a:t>
            </a:r>
            <a:endParaRPr lang="zh-CN" altLang="en-US" sz="2400" dirty="0"/>
          </a:p>
          <a:p>
            <a:pPr>
              <a:lnSpc>
                <a:spcPct val="90000"/>
              </a:lnSpc>
            </a:pPr>
            <a:r>
              <a:rPr lang="en-US" altLang="zh-CN" sz="2335" dirty="0">
                <a:solidFill>
                  <a:srgbClr val="FF0000"/>
                </a:solidFill>
                <a:latin typeface="Comic Sans MS" panose="030F0702030302020204" pitchFamily="66" charset="0"/>
                <a:cs typeface="Comic Sans MS" panose="030F0702030302020204" pitchFamily="66" charset="0"/>
                <a:sym typeface="+mn-ea"/>
              </a:rPr>
              <a:t>you</a:t>
            </a:r>
            <a:r>
              <a:rPr lang="en-US" altLang="zh-CN" sz="2335" dirty="0">
                <a:latin typeface="Comic Sans MS" panose="030F0702030302020204" pitchFamily="66" charset="0"/>
                <a:cs typeface="Comic Sans MS" panose="030F0702030302020204" pitchFamily="66" charset="0"/>
                <a:sym typeface="+mn-ea"/>
              </a:rPr>
              <a:t>‘re stuck with...</a:t>
            </a:r>
            <a:endParaRPr lang="en-US" altLang="zh-CN" sz="2335" b="1" dirty="0">
              <a:solidFill>
                <a:schemeClr val="tx1"/>
              </a:solidFill>
              <a:latin typeface="Comic Sans MS" panose="030F0702030302020204" pitchFamily="66" charset="0"/>
            </a:endParaRPr>
          </a:p>
          <a:p>
            <a:pPr>
              <a:lnSpc>
                <a:spcPct val="90000"/>
              </a:lnSpc>
            </a:pPr>
            <a:endParaRPr lang="en-US" altLang="zh-CN" sz="2335" dirty="0">
              <a:solidFill>
                <a:schemeClr val="tx1"/>
              </a:solidFill>
            </a:endParaRPr>
          </a:p>
          <a:p>
            <a:pPr>
              <a:lnSpc>
                <a:spcPct val="90000"/>
              </a:lnSpc>
            </a:pPr>
            <a:endParaRPr lang="en-US" altLang="zh-CN" sz="2335" dirty="0">
              <a:solidFill>
                <a:schemeClr val="tx1"/>
              </a:solidFill>
            </a:endParaRPr>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335" dirty="0">
                <a:latin typeface="Comic Sans MS" panose="030F0702030302020204" pitchFamily="66" charset="0"/>
              </a:rPr>
              <a:t> </a:t>
            </a:r>
            <a:r>
              <a:rPr lang="en-US" altLang="zh-CN" sz="4000" b="1" dirty="0">
                <a:sym typeface="+mn-ea"/>
              </a:rPr>
              <a:t> </a:t>
            </a:r>
            <a:r>
              <a:rPr lang="zh-CN" altLang="en-US" sz="4000" b="1" dirty="0">
                <a:sym typeface="+mn-ea"/>
              </a:rPr>
              <a:t>结语</a:t>
            </a:r>
            <a:br>
              <a:rPr lang="zh-CN" altLang="en-US" sz="4000" b="1" dirty="0">
                <a:sym typeface="+mn-ea"/>
              </a:rPr>
            </a:b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1061085"/>
            <a:ext cx="8538210" cy="4478020"/>
          </a:xfrm>
        </p:spPr>
        <p:txBody>
          <a:bodyPr vert="horz" wrap="square" lIns="76199" tIns="38099" rIns="76199" bIns="38099" anchor="t" anchorCtr="0"/>
          <a:p>
            <a:pPr>
              <a:lnSpc>
                <a:spcPct val="90000"/>
              </a:lnSpc>
            </a:pPr>
            <a:r>
              <a:rPr 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转译法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词类转译</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物称主语转译为人称主语</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1.3</a:t>
            </a:r>
            <a:r>
              <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反正转换</a:t>
            </a:r>
            <a:r>
              <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）正说反译</a:t>
            </a:r>
            <a:endPar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sym typeface="+mn-ea"/>
              </a:rPr>
              <a:t>）反说正译</a:t>
            </a:r>
            <a:endParaRPr lang="en-US" altLang="zh-CN" sz="2400" noProof="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增译法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增加无其形但有其义的词</a:t>
            </a:r>
            <a:endParaRPr lang="en-US" altLang="zh-CN" sz="2400" kern="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增加表示逻辑关系的词</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latin typeface="华文楷体" pitchFamily="2" charset="-122"/>
                <a:ea typeface="华文楷体" pitchFamily="2" charset="-122"/>
                <a:sym typeface="+mn-ea"/>
              </a:rPr>
              <a:t>   </a:t>
            </a:r>
            <a:endParaRPr lang="zh-CN" altLang="en-US" sz="2400" b="1" dirty="0">
              <a:solidFill>
                <a:schemeClr val="tx2"/>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华文楷体" pitchFamily="2" charset="-122"/>
                <a:ea typeface="华文楷体" pitchFamily="2" charset="-122"/>
                <a:sym typeface="+mn-ea"/>
              </a:rPr>
              <a:t>3. </a:t>
            </a:r>
            <a:r>
              <a:rPr lang="zh-CN" altLang="en-US" sz="2400" dirty="0">
                <a:latin typeface="华文楷体" pitchFamily="2" charset="-122"/>
                <a:ea typeface="华文楷体" pitchFamily="2" charset="-122"/>
                <a:sym typeface="+mn-ea"/>
              </a:rPr>
              <a:t>省译法</a:t>
            </a:r>
            <a:endParaRPr lang="zh-CN" altLang="en-US" sz="2335" b="1" dirty="0">
              <a:solidFill>
                <a:schemeClr val="tx2"/>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b="1" dirty="0">
              <a:solidFill>
                <a:schemeClr val="tx2"/>
              </a:solidFill>
              <a:latin typeface="Times New Roman" panose="02020603050405020304" pitchFamily="18" charset="0"/>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
        <p:nvSpPr>
          <p:cNvPr id="2" name="文本框 1"/>
          <p:cNvSpPr txBox="1"/>
          <p:nvPr/>
        </p:nvSpPr>
        <p:spPr>
          <a:xfrm>
            <a:off x="8028940" y="6449060"/>
            <a:ext cx="3048000" cy="368300"/>
          </a:xfrm>
          <a:prstGeom prst="rect">
            <a:avLst/>
          </a:prstGeom>
          <a:noFill/>
        </p:spPr>
        <p:txBody>
          <a:bodyPr wrap="square" rtlCol="0">
            <a:spAutoFit/>
          </a:bodyPr>
          <a:p>
            <a:endParaRPr lang="zh-CN" altLang="en-US"/>
          </a:p>
        </p:txBody>
      </p:sp>
    </p:spTree>
  </p:cSld>
  <p:clrMapOvr>
    <a:masterClrMapping/>
  </p:clrMapOvr>
  <p:transition spd="slow">
    <p:wipe dir="d"/>
  </p:transition>
  <p:timing>
    <p:tnLst>
      <p:par>
        <p:cTn id="1" dur="indefinite" restart="never" nodeType="tmRoot"/>
      </p:par>
    </p:tnLst>
    <p:bldLst>
      <p:bldP spid="51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smtClean="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Paragraph 2:</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Terzani's embrace of isolation was relatively unusual: Humans have long considered solitude an inconvenience, something to avoid, a punishment, a realm of loners.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Science has often associated it with negative outcomes.</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Freud, who linked solitude with anxiety, noted that, "in children the first fears relating to situations are those of darkness and solitude." John Cacioppo, a modern social neuroscientist who has extensively studied loneliness—what he calls "chronic perceived isolation"—contends that, beyond damaging our thinking powers, isolation can even harm our physical health. But increasingly scientists are approaching solitude as something that, when pursued by choice, can prove a therap</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tooltip="" action="ppaction://hlinksldjump"/>
              </a:rPr>
              <a:t>y.</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r>
              <a:rPr lang="en-US" altLang="zh-CN" sz="3335" dirty="0">
                <a:latin typeface="Comic Sans MS" panose="030F0702030302020204" pitchFamily="66" charset="0"/>
              </a:rPr>
              <a:t> </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rPr>
              <a:t>Paragraph 3: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This is especially true in times of personal disorder, when the instinct is often for people to reach outside of themselves for support.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"When people are experiencing crisis it's not always just about you: It's about how you are in society," explains Jack Fong, a sociologist at California State Polytechnic University who has studied solitud</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tooltip="" action="ppaction://hlinksldjump"/>
              </a:rPr>
              <a:t>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31445"/>
            <a:ext cx="7456170" cy="716280"/>
          </a:xfrm>
        </p:spPr>
        <p:txBody>
          <a:bodyPr vert="horz" wrap="square" lIns="76199" tIns="38099" rIns="76199" bIns="38099" anchor="t" anchorCtr="0"/>
          <a:p>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807085"/>
            <a:ext cx="8538210" cy="4302125"/>
          </a:xfrm>
        </p:spPr>
        <p:txBody>
          <a:bodyPr vert="horz" wrap="square" lIns="76199" tIns="38099" rIns="76199" bIns="38099" anchor="t" anchorCtr="0"/>
          <a:p>
            <a:pPr>
              <a:lnSpc>
                <a:spcPct val="9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rPr>
              <a:t>Paragraph 4: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 other words, when people remove themselves from the social context of their lives, they are better able to see how they're shaped by that context.</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Thomas Merton, a monk and writer who spent years alone, held a similar notion. "We cannot see things in perspective until we cease to hug them to our breast," he writes in Thoughts in Solitude. "People can go for a walk or listen to music and feel that they are deeply in touch with themselves.</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tooltip="" action="ppaction://hlinksldjump"/>
              </a:rPr>
              <a:t>"</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69545"/>
            <a:ext cx="7456170" cy="1196975"/>
          </a:xfrm>
        </p:spPr>
        <p:txBody>
          <a:bodyPr vert="horz" wrap="square" lIns="76199" tIns="38099" rIns="76199" bIns="38099" anchor="t" anchorCtr="0"/>
          <a:p>
            <a:endPar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35025"/>
            <a:ext cx="8538210" cy="4274185"/>
          </a:xfrm>
        </p:spPr>
        <p:txBody>
          <a:bodyPr vert="horz" wrap="square" lIns="76199" tIns="38099" rIns="76199" bIns="38099" anchor="t" anchorCtr="0"/>
          <a:p>
            <a:pPr marL="0" indent="0">
              <a:lnSpc>
                <a:spcPct val="90000"/>
              </a:lnSpc>
              <a:buNone/>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1.Tiziano Terzani spent a month alone to </a:t>
            </a:r>
            <a:r>
              <a:rPr sz="2400" dirty="0">
                <a:latin typeface="Times New Roman" panose="02020603050405020304" pitchFamily="18" charset="0"/>
                <a:ea typeface="微软雅黑" panose="020B0503020204020204" pitchFamily="34" charset="-122"/>
                <a:cs typeface="Times New Roman" panose="02020603050405020304" pitchFamily="18" charset="0"/>
                <a:sym typeface="+mn-ea"/>
              </a:rPr>
              <a:t>______.</a:t>
            </a: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embrace isolation	           B. study butterflies</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 write a book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 look after his do</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action="ppaction://hlinksldjump"/>
              </a:rPr>
              <a:t>g</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action="ppaction://hlinksldjump"/>
            </a:endParaRPr>
          </a:p>
          <a:p>
            <a:pPr>
              <a:lnSpc>
                <a:spcPct val="90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2.The word "solitude" (Para. 2) is closest in meaning to“</a:t>
            </a:r>
            <a:r>
              <a:rPr sz="2400" dirty="0">
                <a:latin typeface="Times New Roman" panose="02020603050405020304" pitchFamily="18" charset="0"/>
                <a:ea typeface="微软雅黑" panose="020B0503020204020204" pitchFamily="34" charset="-122"/>
                <a:cs typeface="Times New Roman" panose="02020603050405020304" pitchFamily="18" charset="0"/>
                <a:sym typeface="+mn-ea"/>
              </a:rPr>
              <a:t>___.</a:t>
            </a: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growing anxious	               B. feeling empty</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 being helpless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 staying alon</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2" action="ppaction://hlinksldjump"/>
              </a:rPr>
              <a:t>e</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2" action="ppaction://hlinksldjump"/>
            </a:endParaRPr>
          </a:p>
          <a:p>
            <a:pPr>
              <a:lnSpc>
                <a:spcPct val="90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169545"/>
            <a:ext cx="7456170" cy="1196975"/>
          </a:xfrm>
        </p:spPr>
        <p:txBody>
          <a:bodyPr vert="horz" wrap="square" lIns="76199" tIns="38099" rIns="76199" bIns="38099" anchor="t" anchorCtr="0"/>
          <a:p>
            <a:endPar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46685"/>
            <a:ext cx="8538210" cy="4962525"/>
          </a:xfrm>
        </p:spPr>
        <p:txBody>
          <a:bodyPr vert="horz" wrap="square" lIns="76199" tIns="38099" rIns="76199" bIns="38099" anchor="t" anchorCtr="0"/>
          <a:p>
            <a:pPr marL="0" indent="0">
              <a:lnSpc>
                <a:spcPct val="90000"/>
              </a:lnSpc>
              <a:buNone/>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rPr>
              <a:t>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3.The opinions of Freud and Cacioppo are cited to show that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sz="2400" dirty="0">
                <a:latin typeface="Times New Roman" panose="02020603050405020304" pitchFamily="18" charset="0"/>
                <a:ea typeface="微软雅黑" panose="020B0503020204020204" pitchFamily="34" charset="-122"/>
                <a:cs typeface="Times New Roman" panose="02020603050405020304" pitchFamily="18" charset="0"/>
                <a:sym typeface="+mn-ea"/>
              </a:rPr>
              <a:t>____.</a:t>
            </a: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A.children tend to fear darkness and solitude</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B.solitude pursued by choice can be a therapy</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C.chronic isolation can harm interpersonal relations</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D.solitude has long been linked with negative outcome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hlinkClick r:id="rId1" action="ppaction://hlinksldjump"/>
              </a:rPr>
              <a:t>s</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90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D</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endParaRPr lang="zh-CN" altLang="en-US"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p>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65735"/>
            <a:ext cx="8538210" cy="4943475"/>
          </a:xfrm>
        </p:spPr>
        <p:txBody>
          <a:bodyPr vert="horz" wrap="square" lIns="76199" tIns="38099" rIns="76199" bIns="38099" anchor="t" anchorCtr="0"/>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According to Jack Fong, the sense of personal crisis may be influenced by</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sz="2400" dirty="0">
                <a:latin typeface="Times New Roman" panose="02020603050405020304" pitchFamily="18" charset="0"/>
                <a:ea typeface="微软雅黑" panose="020B0503020204020204" pitchFamily="34" charset="-122"/>
                <a:cs typeface="Times New Roman" panose="02020603050405020304" pitchFamily="18" charset="0"/>
                <a:sym typeface="+mn-ea"/>
              </a:rPr>
              <a:t>______.</a:t>
            </a: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an isolated lifestyle	       B. mental disorder</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 low self-esteem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 social contex</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action="ppaction://hlinksldjump"/>
              </a:rPr>
              <a:t>t</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 The main idea of the passage is that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sz="2400" dirty="0">
                <a:latin typeface="Times New Roman" panose="02020603050405020304" pitchFamily="18" charset="0"/>
                <a:ea typeface="微软雅黑" panose="020B0503020204020204" pitchFamily="34" charset="-122"/>
                <a:cs typeface="Times New Roman" panose="02020603050405020304" pitchFamily="18" charset="0"/>
                <a:sym typeface="+mn-ea"/>
              </a:rPr>
              <a:t>______.</a:t>
            </a: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solitude should be avoided at all costs</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anxieties of daily life may cause personal crisis</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choosing to spend time alone can be a blessing</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seeking support is useless for tackling personal cris</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hlinkClick r:id="rId1" action="ppaction://hlinksldjump"/>
              </a:rPr>
              <a:t>is</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 calcmode="lin" valueType="num">
                                      <p:cBhvr additive="base">
                                        <p:cTn id="61"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PP_MARK_KEY" val="9861e0c3-1282-4526-a045-26fb6c2ddf92"/>
  <p:tag name="COMMONDATA" val="eyJoZGlkIjoiMmM4MWFlMWMyODU0N2U2NDI5NDUwM2FiZjk1NzIzMTYifQ=="/>
</p:tagLst>
</file>

<file path=ppt/theme/theme1.xml><?xml version="1.0" encoding="utf-8"?>
<a:theme xmlns:a="http://schemas.openxmlformats.org/drawingml/2006/main" name="岁寒三友-竹PPT模板">
  <a:themeElements>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岁寒三友-竹PPT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岁寒三友-竹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岁寒三友-竹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岁寒三友-竹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岁寒三友-竹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岁寒三友-竹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岁寒三友-竹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岁寒三友-竹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岁寒三友-竹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岁寒三友-竹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岁寒三友-竹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岁寒三友-竹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岁寒三友-竹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9592</Words>
  <Application>WPS 演示</Application>
  <PresentationFormat>全屏显示(16:10)</PresentationFormat>
  <Paragraphs>382</Paragraphs>
  <Slides>37</Slides>
  <Notes>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37</vt:i4>
      </vt:variant>
    </vt:vector>
  </HeadingPairs>
  <TitlesOfParts>
    <vt:vector size="56" baseType="lpstr">
      <vt:lpstr>Arial</vt:lpstr>
      <vt:lpstr>宋体</vt:lpstr>
      <vt:lpstr>Wingdings</vt:lpstr>
      <vt:lpstr>微软雅黑</vt:lpstr>
      <vt:lpstr>Calibri</vt:lpstr>
      <vt:lpstr>微软雅黑 Light</vt:lpstr>
      <vt:lpstr>华文隶书</vt:lpstr>
      <vt:lpstr>楷体</vt:lpstr>
      <vt:lpstr>Comic Sans MS</vt:lpstr>
      <vt:lpstr>Times New Roman</vt:lpstr>
      <vt:lpstr>Arial Unicode MS</vt:lpstr>
      <vt:lpstr>华文楷体</vt:lpstr>
      <vt:lpstr>Helvetica</vt:lpstr>
      <vt:lpstr>隶书</vt:lpstr>
      <vt:lpstr>黑体</vt:lpstr>
      <vt:lpstr>华文彩云</vt:lpstr>
      <vt:lpstr>Arial Black</vt:lpstr>
      <vt:lpstr>岁寒三友-竹PPT模板</vt:lpstr>
      <vt:lpstr>第一PPT，www.1ppt.com</vt:lpstr>
      <vt:lpstr>PowerPoint 演示文稿</vt:lpstr>
      <vt:lpstr> 阅读技巧（二）</vt:lpstr>
      <vt:lpstr> 篇章理解真题练习</vt:lpstr>
      <vt:lpstr> </vt:lpstr>
      <vt:lpstr> </vt:lpstr>
      <vt:lpstr>PowerPoint 演示文稿</vt:lpstr>
      <vt:lpstr>PowerPoint 演示文稿</vt:lpstr>
      <vt:lpstr>PowerPoint 演示文稿</vt:lpstr>
      <vt:lpstr>PowerPoint 演示文稿</vt:lpstr>
      <vt:lpstr>翻译技巧（一）</vt:lpstr>
      <vt:lpstr>PowerPoint 演示文稿</vt:lpstr>
      <vt:lpstr> 目录 </vt:lpstr>
      <vt:lpstr>1. 转译法</vt:lpstr>
      <vt:lpstr>例如：</vt:lpstr>
      <vt:lpstr>PowerPoint 演示文稿</vt:lpstr>
      <vt:lpstr>PowerPoint 演示文稿</vt:lpstr>
      <vt:lpstr> 词类转译 真题演练：</vt:lpstr>
      <vt:lpstr> 词类转译 真题演练：</vt:lpstr>
      <vt:lpstr>  1. 2 物称主语转译为人称主语</vt:lpstr>
      <vt:lpstr>PowerPoint 演示文稿</vt:lpstr>
      <vt:lpstr>PowerPoint 演示文稿</vt:lpstr>
      <vt:lpstr>物称主语转译为人称主语 真题演练：</vt:lpstr>
      <vt:lpstr>1.3  “反正转换”法</vt:lpstr>
      <vt:lpstr>如何翻译下面的句子？</vt:lpstr>
      <vt:lpstr>PowerPoint 演示文稿</vt:lpstr>
      <vt:lpstr>2）反说正译</vt:lpstr>
      <vt:lpstr>“反正转换”法  真题演练</vt:lpstr>
      <vt:lpstr> 2. 增译</vt:lpstr>
      <vt:lpstr>PowerPoint 演示文稿</vt:lpstr>
      <vt:lpstr> </vt:lpstr>
      <vt:lpstr>2.2 增加表示逻辑关系的词</vt:lpstr>
      <vt:lpstr>增译 真题演练：</vt:lpstr>
      <vt:lpstr> 3. 省译法</vt:lpstr>
      <vt:lpstr>PowerPoint 演示文稿</vt:lpstr>
      <vt:lpstr> 省译 真题演练：</vt:lpstr>
      <vt:lpstr>  结语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windflower</cp:lastModifiedBy>
  <cp:revision>308</cp:revision>
  <dcterms:created xsi:type="dcterms:W3CDTF">2013-01-25T01:44:00Z</dcterms:created>
  <dcterms:modified xsi:type="dcterms:W3CDTF">2025-04-12T02:23:02Z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118C3D8BC4914AB4851F9CE593839EE0_13</vt:lpwstr>
  </property>
</Properties>
</file>