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507" r:id="rId3"/>
    <p:sldId id="2767" r:id="rId5"/>
    <p:sldId id="2768" r:id="rId6"/>
    <p:sldId id="2426" r:id="rId7"/>
    <p:sldId id="2611" r:id="rId8"/>
    <p:sldId id="2612" r:id="rId9"/>
    <p:sldId id="2613" r:id="rId10"/>
    <p:sldId id="2623" r:id="rId11"/>
    <p:sldId id="2624" r:id="rId12"/>
    <p:sldId id="2625" r:id="rId13"/>
    <p:sldId id="2626" r:id="rId14"/>
    <p:sldId id="2627" r:id="rId15"/>
    <p:sldId id="2628" r:id="rId16"/>
    <p:sldId id="2632" r:id="rId17"/>
    <p:sldId id="2716" r:id="rId18"/>
    <p:sldId id="2629" r:id="rId19"/>
    <p:sldId id="2631" r:id="rId20"/>
    <p:sldId id="2633" r:id="rId21"/>
    <p:sldId id="2635" r:id="rId22"/>
    <p:sldId id="2636" r:id="rId23"/>
    <p:sldId id="2717" r:id="rId24"/>
    <p:sldId id="2718" r:id="rId25"/>
    <p:sldId id="2719" r:id="rId26"/>
    <p:sldId id="2720" r:id="rId27"/>
    <p:sldId id="2721" r:id="rId28"/>
    <p:sldId id="2722" r:id="rId29"/>
    <p:sldId id="2723" r:id="rId30"/>
    <p:sldId id="2724" r:id="rId31"/>
    <p:sldId id="2725" r:id="rId32"/>
    <p:sldId id="2620" r:id="rId33"/>
    <p:sldId id="2615" r:id="rId34"/>
    <p:sldId id="2616" r:id="rId35"/>
    <p:sldId id="2406" r:id="rId36"/>
    <p:sldId id="2481" r:id="rId37"/>
    <p:sldId id="2408" r:id="rId38"/>
    <p:sldId id="2409" r:id="rId39"/>
    <p:sldId id="2705" r:id="rId40"/>
    <p:sldId id="2731" r:id="rId41"/>
    <p:sldId id="2405" r:id="rId42"/>
  </p:sldIdLst>
  <p:sldSz cx="9144000" cy="5715000" type="screen16x1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2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4" d="100"/>
          <a:sy n="124" d="100"/>
        </p:scale>
        <p:origin x="1224" y="108"/>
      </p:cViewPr>
      <p:guideLst>
        <p:guide orient="horz" pos="172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7389A2-1F97-473D-AF0F-10B38888C7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 name="幻灯片编号占位符 1"/>
          <p:cNvSpPr>
            <a:spLocks noGrp="1"/>
          </p:cNvSpPr>
          <p:nvPr>
            <p:ph type="sldNum" sz="quarter" idx="5"/>
          </p:nvPr>
        </p:nvSpPr>
        <p:spPr/>
        <p:txBody>
          <a:bodyPr/>
          <a:lstStyle/>
          <a:p>
            <a:pPr>
              <a:defRPr/>
            </a:pPr>
            <a:fld id="{21F9FE4A-F1B9-42B6-95D0-1A8AD6D3A1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 name="幻灯片编号占位符 1"/>
          <p:cNvSpPr>
            <a:spLocks noGrp="1"/>
          </p:cNvSpPr>
          <p:nvPr>
            <p:ph type="sldNum" sz="quarter" idx="5"/>
          </p:nvPr>
        </p:nvSpPr>
        <p:spPr/>
        <p:txBody>
          <a:bodyPr/>
          <a:lstStyle/>
          <a:p>
            <a:pPr>
              <a:defRPr/>
            </a:pPr>
            <a:fld id="{6BB6DD1C-70C2-4EFD-A8A8-14D55827F27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4"/>
            <a:ext cx="7772400" cy="1225021"/>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2DC173-665B-4A26-91FC-4A9F67B205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E23A92-3574-469A-9CC7-E6DE8C54450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1"/>
            <a:ext cx="3008313" cy="968376"/>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F90C214F-32FD-440C-B92C-F006DA56BA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81203-2A17-4E80-BEE9-EDD8BC1647D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3"/>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1"/>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1636843A-020A-462F-8B6B-6D1363F54C5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C6CE6-AF45-4367-97BA-3D96EC06756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7FF310-10A4-4D6A-8284-069B6ECCE9A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A9BDA-5D35-42B6-8E29-FCA66843DBA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319451-2499-45BE-AFDB-DE7D03AEF6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F37C2A-AA4B-4897-BFF7-45A5072FED9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6"/>
          <p:cNvCxnSpPr/>
          <p:nvPr userDrawn="1"/>
        </p:nvCxnSpPr>
        <p:spPr>
          <a:xfrm>
            <a:off x="755650" y="694973"/>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7"/>
          <p:cNvGrpSpPr/>
          <p:nvPr userDrawn="1"/>
        </p:nvGrpSpPr>
        <p:grpSpPr bwMode="auto">
          <a:xfrm>
            <a:off x="323850" y="326320"/>
            <a:ext cx="390525" cy="227541"/>
            <a:chOff x="0" y="0"/>
            <a:chExt cx="1041399" cy="549275"/>
          </a:xfrm>
        </p:grpSpPr>
        <p:sp>
          <p:nvSpPr>
            <p:cNvPr id="4" name="Freeform 16"/>
            <p:cNvSpPr/>
            <p:nvPr/>
          </p:nvSpPr>
          <p:spPr bwMode="auto">
            <a:xfrm>
              <a:off x="0" y="0"/>
              <a:ext cx="364066"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pPr fontAlgn="auto">
                <a:spcBef>
                  <a:spcPts val="0"/>
                </a:spcBef>
                <a:spcAft>
                  <a:spcPts val="0"/>
                </a:spcAft>
                <a:defRPr/>
              </a:pPr>
              <a:endParaRPr lang="zh-CN" altLang="en-US" sz="1800">
                <a:latin typeface="+mn-lt"/>
                <a:ea typeface="+mn-ea"/>
              </a:endParaRPr>
            </a:p>
          </p:txBody>
        </p:sp>
        <p:sp>
          <p:nvSpPr>
            <p:cNvPr id="5" name="Freeform 17"/>
            <p:cNvSpPr/>
            <p:nvPr/>
          </p:nvSpPr>
          <p:spPr bwMode="auto">
            <a:xfrm>
              <a:off x="338666" y="0"/>
              <a:ext cx="359834"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pPr fontAlgn="auto">
                <a:spcBef>
                  <a:spcPts val="0"/>
                </a:spcBef>
                <a:spcAft>
                  <a:spcPts val="0"/>
                </a:spcAft>
                <a:defRPr/>
              </a:pPr>
              <a:endParaRPr lang="zh-CN" altLang="en-US" sz="1800">
                <a:latin typeface="+mn-lt"/>
                <a:ea typeface="+mn-ea"/>
              </a:endParaRPr>
            </a:p>
          </p:txBody>
        </p:sp>
        <p:sp>
          <p:nvSpPr>
            <p:cNvPr id="6" name="Freeform 18"/>
            <p:cNvSpPr/>
            <p:nvPr/>
          </p:nvSpPr>
          <p:spPr bwMode="auto">
            <a:xfrm>
              <a:off x="681567" y="0"/>
              <a:ext cx="35983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pPr fontAlgn="auto">
                <a:spcBef>
                  <a:spcPts val="0"/>
                </a:spcBef>
                <a:spcAft>
                  <a:spcPts val="0"/>
                </a:spcAft>
                <a:defRPr/>
              </a:pPr>
              <a:endParaRPr lang="zh-CN" altLang="en-US" sz="1800">
                <a:latin typeface="+mn-lt"/>
                <a:ea typeface="+mn-ea"/>
              </a:endParaRPr>
            </a:p>
          </p:txBody>
        </p:sp>
      </p:grpSp>
      <p:sp>
        <p:nvSpPr>
          <p:cNvPr id="7" name="TextBox 15"/>
          <p:cNvSpPr txBox="1"/>
          <p:nvPr userDrawn="1"/>
        </p:nvSpPr>
        <p:spPr>
          <a:xfrm>
            <a:off x="8101013" y="268111"/>
            <a:ext cx="671512" cy="368300"/>
          </a:xfrm>
          <a:prstGeom prst="rect">
            <a:avLst/>
          </a:prstGeom>
          <a:noFill/>
        </p:spPr>
        <p:txBody>
          <a:bodyPr>
            <a:spAutoFit/>
          </a:bodyPr>
          <a:lstStyle/>
          <a:p>
            <a:pPr algn="ctr" fontAlgn="auto">
              <a:spcBef>
                <a:spcPts val="0"/>
              </a:spcBef>
              <a:spcAft>
                <a:spcPts val="0"/>
              </a:spcAft>
              <a:defRPr/>
            </a:pPr>
            <a:r>
              <a:rPr lang="zh-CN" altLang="en-US" sz="1800" dirty="0">
                <a:solidFill>
                  <a:schemeClr val="accent1"/>
                </a:solidFill>
                <a:latin typeface="微软雅黑 Light" panose="020B0502040204020203" pitchFamily="34" charset="-122"/>
                <a:ea typeface="微软雅黑 Light" panose="020B0502040204020203" pitchFamily="34" charset="-122"/>
              </a:rPr>
              <a:t> </a:t>
            </a:r>
            <a:endParaRPr lang="zh-CN" altLang="en-US" sz="180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A09D11F-E716-44B8-8FA2-B23B49EABB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6D5A9B-347D-4579-B22F-8DCBB002A6F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38B1D-1BC3-426A-A310-4624521F4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8E634B-DC27-4ACA-834C-DF698BE00BC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72A3881-ADD1-4450-8C90-00F07505A66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1D3073-AF49-4419-8D5E-CEEE6BB1507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F4DD16-33DD-47FC-893D-DF51A2EDB84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D54AD5F-69AD-4271-9648-DA70AC05B56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563A42-19F0-40F1-A6DD-6B142903B2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C89407-44AC-418D-B556-BE41A0BAAF9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9306"/>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333500"/>
            <a:ext cx="8229600" cy="3771194"/>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5296959"/>
            <a:ext cx="2133600" cy="30515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5860AD-FAF2-4382-B98A-FFD2EB969518}" type="datetimeFigureOut">
              <a:rPr lang="zh-CN" altLang="en-US"/>
            </a:fld>
            <a:endParaRPr lang="zh-CN" altLang="en-US"/>
          </a:p>
        </p:txBody>
      </p:sp>
      <p:sp>
        <p:nvSpPr>
          <p:cNvPr id="5" name="页脚占位符 4"/>
          <p:cNvSpPr>
            <a:spLocks noGrp="1"/>
          </p:cNvSpPr>
          <p:nvPr>
            <p:ph type="ftr" sz="quarter" idx="3"/>
          </p:nvPr>
        </p:nvSpPr>
        <p:spPr>
          <a:xfrm>
            <a:off x="3124200" y="5296959"/>
            <a:ext cx="2895600" cy="30515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515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43B11AB-A67D-49E2-9A24-FC472F57096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tags" Target="../tags/tag2.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6100" y="300038"/>
            <a:ext cx="774700" cy="229870"/>
          </a:xfrm>
          <a:prstGeom prst="rect">
            <a:avLst/>
          </a:prstGeom>
        </p:spPr>
        <p:txBody>
          <a:bodyPr>
            <a:spAutoFit/>
          </a:bodyPr>
          <a:lstStyle/>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模板下载：</a:t>
            </a:r>
            <a:r>
              <a:rPr lang="en-US" altLang="zh-CN" sz="100" kern="0" dirty="0">
                <a:solidFill>
                  <a:sysClr val="window" lastClr="FFFFFF"/>
                </a:solidFill>
                <a:latin typeface="+mn-lt"/>
                <a:ea typeface="+mn-ea"/>
              </a:rPr>
              <a:t>www.1ppt.com/moban/     </a:t>
            </a:r>
            <a:r>
              <a:rPr lang="zh-CN" altLang="en-US" sz="100" kern="0" dirty="0">
                <a:solidFill>
                  <a:sysClr val="window" lastClr="FFFFFF"/>
                </a:solidFill>
                <a:latin typeface="+mn-lt"/>
                <a:ea typeface="+mn-ea"/>
              </a:rPr>
              <a:t>行业</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www.1ppt.com/hangye/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节日</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www.1ppt.com/jieri/           PPT</a:t>
            </a:r>
            <a:r>
              <a:rPr lang="zh-CN" altLang="en-US" sz="100" kern="0" dirty="0">
                <a:solidFill>
                  <a:sysClr val="window" lastClr="FFFFFF"/>
                </a:solidFill>
                <a:latin typeface="+mn-lt"/>
                <a:ea typeface="+mn-ea"/>
              </a:rPr>
              <a:t>素材下载：</a:t>
            </a:r>
            <a:r>
              <a:rPr lang="en-US" altLang="zh-CN" sz="100" kern="0" dirty="0">
                <a:solidFill>
                  <a:sysClr val="window" lastClr="FFFFFF"/>
                </a:solidFill>
                <a:latin typeface="+mn-lt"/>
                <a:ea typeface="+mn-ea"/>
              </a:rPr>
              <a:t>www.1ppt.com/sucai/</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背景图片：</a:t>
            </a:r>
            <a:r>
              <a:rPr lang="en-US" altLang="zh-CN" sz="100" kern="0" dirty="0">
                <a:solidFill>
                  <a:sysClr val="window" lastClr="FFFFFF"/>
                </a:solidFill>
                <a:latin typeface="+mn-lt"/>
                <a:ea typeface="+mn-ea"/>
              </a:rPr>
              <a:t>www.1ppt.com/beijing/      PPT</a:t>
            </a:r>
            <a:r>
              <a:rPr lang="zh-CN" altLang="en-US" sz="100" kern="0" dirty="0">
                <a:solidFill>
                  <a:sysClr val="window" lastClr="FFFFFF"/>
                </a:solidFill>
                <a:latin typeface="+mn-lt"/>
                <a:ea typeface="+mn-ea"/>
              </a:rPr>
              <a:t>图表下载：</a:t>
            </a:r>
            <a:r>
              <a:rPr lang="en-US" altLang="zh-CN" sz="100" kern="0" dirty="0">
                <a:solidFill>
                  <a:sysClr val="window" lastClr="FFFFFF"/>
                </a:solidFill>
                <a:latin typeface="+mn-lt"/>
                <a:ea typeface="+mn-ea"/>
              </a:rPr>
              <a:t>www.1ppt.com/tubiao/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优秀</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下载：</a:t>
            </a:r>
            <a:r>
              <a:rPr lang="en-US" altLang="zh-CN" sz="100" kern="0" dirty="0">
                <a:solidFill>
                  <a:sysClr val="window" lastClr="FFFFFF"/>
                </a:solidFill>
                <a:latin typeface="+mn-lt"/>
                <a:ea typeface="+mn-ea"/>
              </a:rPr>
              <a:t>www.1ppt.com/xiazai/        PPT</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www.1ppt.com/powerpoint/      </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Word</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www.1ppt.com/word/              Excel</a:t>
            </a:r>
            <a:r>
              <a:rPr lang="zh-CN" altLang="en-US" sz="100" kern="0" dirty="0">
                <a:solidFill>
                  <a:sysClr val="window" lastClr="FFFFFF"/>
                </a:solidFill>
                <a:latin typeface="+mn-lt"/>
                <a:ea typeface="+mn-ea"/>
              </a:rPr>
              <a:t>教程：</a:t>
            </a:r>
            <a:r>
              <a:rPr lang="en-US" altLang="zh-CN" sz="100" kern="0" dirty="0">
                <a:solidFill>
                  <a:sysClr val="window" lastClr="FFFFFF"/>
                </a:solidFill>
                <a:latin typeface="+mn-lt"/>
                <a:ea typeface="+mn-ea"/>
              </a:rPr>
              <a:t>www.1ppt.com/excel/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资料下载：</a:t>
            </a:r>
            <a:r>
              <a:rPr lang="en-US" altLang="zh-CN" sz="100" kern="0" dirty="0">
                <a:solidFill>
                  <a:sysClr val="window" lastClr="FFFFFF"/>
                </a:solidFill>
                <a:latin typeface="+mn-lt"/>
                <a:ea typeface="+mn-ea"/>
              </a:rPr>
              <a:t>www.1ppt.com/ziliao/                PPT</a:t>
            </a:r>
            <a:r>
              <a:rPr lang="zh-CN" altLang="en-US" sz="100" kern="0" dirty="0">
                <a:solidFill>
                  <a:sysClr val="window" lastClr="FFFFFF"/>
                </a:solidFill>
                <a:latin typeface="+mn-lt"/>
                <a:ea typeface="+mn-ea"/>
              </a:rPr>
              <a:t>课件下载：</a:t>
            </a:r>
            <a:r>
              <a:rPr lang="en-US" altLang="zh-CN" sz="100" kern="0" dirty="0">
                <a:solidFill>
                  <a:sysClr val="window" lastClr="FFFFFF"/>
                </a:solidFill>
                <a:latin typeface="+mn-lt"/>
                <a:ea typeface="+mn-ea"/>
              </a:rPr>
              <a:t>www.1ppt.com/kejian/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范文下载：</a:t>
            </a:r>
            <a:r>
              <a:rPr lang="en-US" altLang="zh-CN" sz="100" kern="0" dirty="0">
                <a:solidFill>
                  <a:sysClr val="window" lastClr="FFFFFF"/>
                </a:solidFill>
                <a:latin typeface="+mn-lt"/>
                <a:ea typeface="+mn-ea"/>
              </a:rPr>
              <a:t>www.1ppt.com/fanwen/             </a:t>
            </a:r>
            <a:r>
              <a:rPr lang="zh-CN" altLang="en-US" sz="100" kern="0" dirty="0">
                <a:solidFill>
                  <a:sysClr val="window" lastClr="FFFFFF"/>
                </a:solidFill>
                <a:latin typeface="+mn-lt"/>
                <a:ea typeface="+mn-ea"/>
              </a:rPr>
              <a:t>试卷下载：</a:t>
            </a:r>
            <a:r>
              <a:rPr lang="en-US" altLang="zh-CN" sz="100" kern="0" dirty="0">
                <a:solidFill>
                  <a:sysClr val="window" lastClr="FFFFFF"/>
                </a:solidFill>
                <a:latin typeface="+mn-lt"/>
                <a:ea typeface="+mn-ea"/>
              </a:rPr>
              <a:t>www.1ppt.com/shiti/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教案下载：</a:t>
            </a:r>
            <a:r>
              <a:rPr lang="en-US" altLang="zh-CN" sz="100" kern="0" dirty="0">
                <a:solidFill>
                  <a:sysClr val="window" lastClr="FFFFFF"/>
                </a:solidFill>
                <a:latin typeface="+mn-lt"/>
                <a:ea typeface="+mn-ea"/>
              </a:rPr>
              <a:t>www.1ppt.com/jiaoan/        PPT</a:t>
            </a:r>
            <a:r>
              <a:rPr lang="zh-CN" altLang="en-US" sz="100" kern="0" dirty="0">
                <a:solidFill>
                  <a:sysClr val="window" lastClr="FFFFFF"/>
                </a:solidFill>
                <a:latin typeface="+mn-lt"/>
                <a:ea typeface="+mn-ea"/>
              </a:rPr>
              <a:t>论坛：</a:t>
            </a:r>
            <a:r>
              <a:rPr lang="en-US" altLang="zh-CN" sz="100" kern="0" dirty="0">
                <a:solidFill>
                  <a:sysClr val="window" lastClr="FFFFFF"/>
                </a:solidFill>
                <a:latin typeface="+mn-lt"/>
                <a:ea typeface="+mn-ea"/>
              </a:rPr>
              <a:t>www.1ppt.cn</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 </a:t>
            </a:r>
            <a:endParaRPr lang="zh-CN" altLang="en-US" sz="100" kern="0" dirty="0">
              <a:solidFill>
                <a:sysClr val="window" lastClr="FFFFFF"/>
              </a:solidFill>
              <a:latin typeface="+mn-lt"/>
              <a:ea typeface="+mn-ea"/>
            </a:endParaRPr>
          </a:p>
        </p:txBody>
      </p:sp>
      <p:sp>
        <p:nvSpPr>
          <p:cNvPr id="3" name="矩形 2"/>
          <p:cNvSpPr/>
          <p:nvPr/>
        </p:nvSpPr>
        <p:spPr>
          <a:xfrm>
            <a:off x="-19050" y="293688"/>
            <a:ext cx="9144000" cy="31750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411" name="图片 1"/>
          <p:cNvPicPr>
            <a:picLocks noChangeAspect="1"/>
          </p:cNvPicPr>
          <p:nvPr>
            <p:custDataLst>
              <p:tags r:id="rId1"/>
            </p:custDataLst>
          </p:nvPr>
        </p:nvPicPr>
        <p:blipFill>
          <a:blip r:embed="rId2">
            <a:lum bright="70000" contrast="-70000"/>
            <a:extLst>
              <a:ext uri="{BEBA8EAE-BF5A-486C-A8C5-ECC9F3942E4B}">
                <a14:imgProps xmlns:a14="http://schemas.microsoft.com/office/drawing/2010/main">
                  <a14:imgLayer r:embed="rId3">
                    <a14:imgEffect>
                      <a14:artisticBlur/>
                    </a14:imgEffect>
                    <a14:imgEffect>
                      <a14:colorTemperature colorTemp="5900"/>
                    </a14:imgEffect>
                  </a14:imgLayer>
                </a14:imgProps>
              </a:ext>
            </a:extLst>
          </a:blip>
          <a:srcRect/>
          <a:stretch>
            <a:fillRect/>
          </a:stretch>
        </p:blipFill>
        <p:spPr bwMode="auto">
          <a:xfrm>
            <a:off x="5438776" y="415925"/>
            <a:ext cx="3103562" cy="3040063"/>
          </a:xfrm>
          <a:prstGeom prst="rect">
            <a:avLst/>
          </a:prstGeom>
          <a:noFill/>
          <a:ln w="9525">
            <a:noFill/>
            <a:miter lim="800000"/>
            <a:headEnd/>
            <a:tailEnd/>
          </a:ln>
        </p:spPr>
      </p:pic>
      <p:sp>
        <p:nvSpPr>
          <p:cNvPr id="17412" name="Rectangle 3"/>
          <p:cNvSpPr txBox="1">
            <a:spLocks noChangeArrowheads="1"/>
          </p:cNvSpPr>
          <p:nvPr/>
        </p:nvSpPr>
        <p:spPr bwMode="auto">
          <a:xfrm>
            <a:off x="1034415" y="1881505"/>
            <a:ext cx="7198360" cy="1219835"/>
          </a:xfrm>
          <a:prstGeom prst="rect">
            <a:avLst/>
          </a:prstGeom>
          <a:noFill/>
          <a:ln w="9525">
            <a:noFill/>
            <a:miter lim="800000"/>
          </a:ln>
        </p:spPr>
        <p:txBody>
          <a:bodyPr anchor="ctr"/>
          <a:lstStyle/>
          <a:p>
            <a:pPr eaLnBrk="1" hangingPunct="1">
              <a:buClrTx/>
              <a:buSzTx/>
              <a:buFontTx/>
            </a:pPr>
            <a:r>
              <a:rPr lang="zh-CN" altLang="en-US" sz="3600" dirty="0">
                <a:latin typeface="+mj-lt"/>
                <a:ea typeface="+mj-ea"/>
                <a:cs typeface="+mj-cs"/>
                <a:sym typeface="+mn-ea"/>
              </a:rPr>
              <a:t> </a:t>
            </a:r>
            <a:r>
              <a:rPr lang="en-US" altLang="zh-CN" sz="3600" dirty="0">
                <a:latin typeface="+mj-lt"/>
                <a:ea typeface="+mj-ea"/>
                <a:cs typeface="+mj-cs"/>
                <a:sym typeface="+mn-ea"/>
              </a:rPr>
              <a:t>                       </a:t>
            </a:r>
            <a:endParaRPr lang="zh-CN" altLang="en-US" sz="3600" b="1" dirty="0">
              <a:latin typeface="+mn-lt"/>
              <a:ea typeface="+mn-ea"/>
              <a:cs typeface="+mn-cs"/>
            </a:endParaRPr>
          </a:p>
          <a:p>
            <a:pPr eaLnBrk="1" hangingPunct="1">
              <a:buClrTx/>
              <a:buSzTx/>
              <a:buFontTx/>
            </a:pPr>
            <a:r>
              <a:rPr lang="en-US" altLang="zh-CN" sz="3200" dirty="0">
                <a:latin typeface="+mj-lt"/>
                <a:ea typeface="+mj-ea"/>
                <a:cs typeface="+mj-cs"/>
                <a:sym typeface="+mn-ea"/>
              </a:rPr>
              <a:t> </a:t>
            </a:r>
            <a:r>
              <a:rPr sz="3200" b="1" dirty="0">
                <a:latin typeface="微软雅黑" panose="020B0503020204020204" pitchFamily="34" charset="-122"/>
                <a:ea typeface="微软雅黑" panose="020B0503020204020204" pitchFamily="34" charset="-122"/>
                <a:cs typeface="微软雅黑" panose="020B0503020204020204" pitchFamily="34" charset="-122"/>
                <a:sym typeface="+mn-ea"/>
              </a:rPr>
              <a:t>同等学力申请硕士人员英语水平考试</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辅导课程</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之六</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en-US" altLang="zh-CN" sz="3600" b="1" dirty="0">
                <a:latin typeface="+mj-lt"/>
                <a:ea typeface="+mj-ea"/>
                <a:cs typeface="+mj-cs"/>
                <a:sym typeface="+mn-ea"/>
              </a:rPr>
              <a:t>                  </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p:txBody>
      </p:sp>
      <p:sp>
        <p:nvSpPr>
          <p:cNvPr id="17413" name="Rectangle 4"/>
          <p:cNvSpPr txBox="1">
            <a:spLocks noChangeArrowheads="1"/>
          </p:cNvSpPr>
          <p:nvPr/>
        </p:nvSpPr>
        <p:spPr bwMode="auto">
          <a:xfrm>
            <a:off x="3251199" y="3662363"/>
            <a:ext cx="2320925" cy="322262"/>
          </a:xfrm>
          <a:prstGeom prst="rect">
            <a:avLst/>
          </a:prstGeom>
          <a:noFill/>
          <a:ln w="9525">
            <a:noFill/>
            <a:miter lim="800000"/>
          </a:ln>
        </p:spPr>
        <p:txBody>
          <a:bodyPr anchor="ctr"/>
          <a:lstStyle/>
          <a:p>
            <a:pPr>
              <a:spcBef>
                <a:spcPct val="20000"/>
              </a:spcBef>
              <a:buFont typeface="Arial" panose="020B0604020202020204" pitchFamily="34" charset="0"/>
              <a:buNone/>
            </a:pP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教师：</a:t>
            </a:r>
            <a:r>
              <a:rPr lang="zh-CN" altLang="en-US" sz="2400" b="1" dirty="0">
                <a:solidFill>
                  <a:schemeClr val="accent1">
                    <a:lumMod val="75000"/>
                  </a:schemeClr>
                </a:solidFill>
                <a:latin typeface="楷体" panose="02010609060101010101" charset="-122"/>
                <a:ea typeface="楷体" panose="02010609060101010101" charset="-122"/>
              </a:rPr>
              <a:t>田华平</a:t>
            </a:r>
            <a:endParaRPr lang="zh-CN" altLang="en-US" sz="2400" b="1" dirty="0">
              <a:solidFill>
                <a:schemeClr val="accent1">
                  <a:lumMod val="75000"/>
                </a:schemeClr>
              </a:solidFill>
              <a:latin typeface="楷体" panose="02010609060101010101" charset="-122"/>
              <a:ea typeface="楷体" panose="02010609060101010101" charset="-122"/>
            </a:endParaRPr>
          </a:p>
        </p:txBody>
      </p:sp>
      <p:pic>
        <p:nvPicPr>
          <p:cNvPr id="17415" name="图片 3"/>
          <p:cNvPicPr>
            <a:picLocks noChangeAspect="1"/>
          </p:cNvPicPr>
          <p:nvPr/>
        </p:nvPicPr>
        <p:blipFill>
          <a:blip r:embed="rId4"/>
          <a:srcRect/>
          <a:stretch>
            <a:fillRect/>
          </a:stretch>
        </p:blipFill>
        <p:spPr bwMode="auto">
          <a:xfrm>
            <a:off x="433388" y="531813"/>
            <a:ext cx="765175" cy="749300"/>
          </a:xfrm>
          <a:prstGeom prst="rect">
            <a:avLst/>
          </a:prstGeom>
          <a:noFill/>
          <a:ln w="9525">
            <a:noFill/>
            <a:miter lim="800000"/>
            <a:headEnd/>
            <a:tailEnd/>
          </a:ln>
        </p:spPr>
      </p:pic>
      <p:pic>
        <p:nvPicPr>
          <p:cNvPr id="17416" name="图片 4"/>
          <p:cNvPicPr>
            <a:picLocks noChangeAspect="1"/>
          </p:cNvPicPr>
          <p:nvPr>
            <p:custDataLst>
              <p:tags r:id="rId5"/>
            </p:custDataLst>
          </p:nvPr>
        </p:nvPicPr>
        <p:blipFill>
          <a:blip r:embed="rId6"/>
          <a:srcRect/>
          <a:stretch>
            <a:fillRect/>
          </a:stretch>
        </p:blipFill>
        <p:spPr bwMode="auto">
          <a:xfrm>
            <a:off x="1277938" y="700088"/>
            <a:ext cx="1871662" cy="487362"/>
          </a:xfrm>
          <a:prstGeom prst="rect">
            <a:avLst/>
          </a:prstGeom>
          <a:noFill/>
          <a:ln w="9525">
            <a:noFill/>
            <a:miter lim="800000"/>
            <a:headEnd/>
            <a:tailEnd/>
          </a:ln>
        </p:spPr>
      </p:pic>
    </p:spTree>
  </p:cSld>
  <p:clrMapOvr>
    <a:masterClrMapping/>
  </p:clrMapOvr>
  <p:transition spd="med" advClick="0">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40740"/>
            <a:ext cx="8229600" cy="4874260"/>
          </a:xfrm>
        </p:spPr>
        <p:txBody>
          <a:bodyPr/>
          <a:lstStyle/>
          <a:p>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扩展句</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扩展句是用来说明，解释，引申，或论证主题句。</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b="1" dirty="0">
              <a:sym typeface="+mn-ea"/>
            </a:endParaRPr>
          </a:p>
          <a:p>
            <a:r>
              <a:rPr sz="2400" dirty="0">
                <a:solidFill>
                  <a:schemeClr val="tx1"/>
                </a:solidFill>
                <a:latin typeface="Comic Sans MS" panose="030F0702030302020204" pitchFamily="66" charset="0"/>
                <a:cs typeface="Comic Sans MS" panose="030F0702030302020204" pitchFamily="66" charset="0"/>
                <a:sym typeface="+mn-ea"/>
              </a:rPr>
              <a:t>It is not difficult to make a right choice between buying a house in the low-rise area and buying one in the high-rise area.</a:t>
            </a:r>
            <a:r>
              <a:rPr sz="2400" dirty="0">
                <a:solidFill>
                  <a:srgbClr val="FF0000"/>
                </a:solidFill>
                <a:latin typeface="Comic Sans MS" panose="030F0702030302020204" pitchFamily="66" charset="0"/>
                <a:cs typeface="Comic Sans MS" panose="030F0702030302020204" pitchFamily="66" charset="0"/>
                <a:sym typeface="+mn-ea"/>
              </a:rPr>
              <a:t> If we want to economize and get more personal area , we can choose the low-rise</a:t>
            </a:r>
            <a:r>
              <a:rPr lang="en-US" sz="2400" dirty="0">
                <a:solidFill>
                  <a:srgbClr val="FF0000"/>
                </a:solidFill>
                <a:latin typeface="Comic Sans MS" panose="030F0702030302020204" pitchFamily="66" charset="0"/>
                <a:cs typeface="Comic Sans MS" panose="030F0702030302020204" pitchFamily="66" charset="0"/>
                <a:sym typeface="+mn-ea"/>
              </a:rPr>
              <a:t>;</a:t>
            </a:r>
            <a:r>
              <a:rPr sz="2400" dirty="0">
                <a:solidFill>
                  <a:srgbClr val="FF0000"/>
                </a:solidFill>
                <a:latin typeface="Comic Sans MS" panose="030F0702030302020204" pitchFamily="66" charset="0"/>
                <a:cs typeface="Comic Sans MS" panose="030F0702030302020204" pitchFamily="66" charset="0"/>
                <a:sym typeface="+mn-ea"/>
              </a:rPr>
              <a:t> but if we want to live more comfortably, we will choose the high-rise.</a:t>
            </a:r>
            <a:r>
              <a:rPr sz="2400" dirty="0">
                <a:latin typeface="Comic Sans MS" panose="030F0702030302020204" pitchFamily="66" charset="0"/>
                <a:cs typeface="Comic Sans MS" panose="030F0702030302020204" pitchFamily="66" charset="0"/>
                <a:sym typeface="+mn-ea"/>
              </a:rPr>
              <a:t> </a:t>
            </a:r>
            <a:r>
              <a:rPr sz="2400" dirty="0">
                <a:solidFill>
                  <a:srgbClr val="0070C0"/>
                </a:solidFill>
                <a:latin typeface="Comic Sans MS" panose="030F0702030302020204" pitchFamily="66" charset="0"/>
                <a:cs typeface="Comic Sans MS" panose="030F0702030302020204" pitchFamily="66" charset="0"/>
                <a:sym typeface="+mn-ea"/>
              </a:rPr>
              <a:t>In a word, the key lies in the alternative of economy and comfort.</a:t>
            </a:r>
            <a:endParaRPr sz="2400" dirty="0">
              <a:solidFill>
                <a:srgbClr val="0070C0"/>
              </a:solidFill>
              <a:latin typeface="Comic Sans MS" panose="030F0702030302020204" pitchFamily="66" charset="0"/>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2095" y="943610"/>
            <a:ext cx="8229600" cy="4874260"/>
          </a:xfrm>
        </p:spPr>
        <p:txBody>
          <a:bodyPr/>
          <a:lstStyle/>
          <a:p>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结尾句</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结尾句是用一句话对段落的主题进行重述</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评论</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或总结</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借以强化主题</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加深读者的印象</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b="1" dirty="0">
              <a:sym typeface="+mn-ea"/>
            </a:endParaRPr>
          </a:p>
          <a:p>
            <a:r>
              <a:rPr sz="2400" dirty="0">
                <a:solidFill>
                  <a:srgbClr val="0070C0"/>
                </a:solidFill>
                <a:latin typeface="Comic Sans MS" panose="030F0702030302020204" pitchFamily="66" charset="0"/>
                <a:cs typeface="Comic Sans MS" panose="030F0702030302020204" pitchFamily="66" charset="0"/>
                <a:sym typeface="+mn-ea"/>
              </a:rPr>
              <a:t>English is favored on the following grounds. </a:t>
            </a:r>
            <a:r>
              <a:rPr sz="2400" dirty="0">
                <a:solidFill>
                  <a:schemeClr val="tx1"/>
                </a:solidFill>
                <a:latin typeface="Comic Sans MS" panose="030F0702030302020204" pitchFamily="66" charset="0"/>
                <a:cs typeface="Comic Sans MS" panose="030F0702030302020204" pitchFamily="66" charset="0"/>
                <a:sym typeface="+mn-ea"/>
              </a:rPr>
              <a:t>It is the official language of a number of countries. Of other countries, it is their second language. In still others</a:t>
            </a:r>
            <a:r>
              <a:rPr lang="en-US" sz="2400" dirty="0">
                <a:solidFill>
                  <a:schemeClr val="tx1"/>
                </a:solidFill>
                <a:latin typeface="Comic Sans MS" panose="030F0702030302020204" pitchFamily="66" charset="0"/>
                <a:cs typeface="Comic Sans MS" panose="030F0702030302020204" pitchFamily="66" charset="0"/>
                <a:sym typeface="+mn-ea"/>
              </a:rPr>
              <a:t>, </a:t>
            </a:r>
            <a:r>
              <a:rPr sz="2400" dirty="0">
                <a:solidFill>
                  <a:schemeClr val="tx1"/>
                </a:solidFill>
                <a:latin typeface="Comic Sans MS" panose="030F0702030302020204" pitchFamily="66" charset="0"/>
                <a:cs typeface="Comic Sans MS" panose="030F0702030302020204" pitchFamily="66" charset="0"/>
                <a:sym typeface="+mn-ea"/>
              </a:rPr>
              <a:t>English is spoken as their major foreign language. </a:t>
            </a:r>
            <a:r>
              <a:rPr sz="2400" dirty="0">
                <a:solidFill>
                  <a:srgbClr val="FF0000"/>
                </a:solidFill>
                <a:latin typeface="Comic Sans MS" panose="030F0702030302020204" pitchFamily="66" charset="0"/>
                <a:cs typeface="Comic Sans MS" panose="030F0702030302020204" pitchFamily="66" charset="0"/>
                <a:sym typeface="+mn-ea"/>
              </a:rPr>
              <a:t>That</a:t>
            </a:r>
            <a:r>
              <a:rPr lang="en-US" sz="2400" dirty="0">
                <a:solidFill>
                  <a:srgbClr val="FF0000"/>
                </a:solidFill>
                <a:latin typeface="Comic Sans MS" panose="030F0702030302020204" pitchFamily="66" charset="0"/>
                <a:cs typeface="Comic Sans MS" panose="030F0702030302020204" pitchFamily="66" charset="0"/>
                <a:sym typeface="+mn-ea"/>
              </a:rPr>
              <a:t>’</a:t>
            </a:r>
            <a:r>
              <a:rPr sz="2400" dirty="0">
                <a:solidFill>
                  <a:srgbClr val="FF0000"/>
                </a:solidFill>
                <a:latin typeface="Comic Sans MS" panose="030F0702030302020204" pitchFamily="66" charset="0"/>
                <a:cs typeface="Comic Sans MS" panose="030F0702030302020204" pitchFamily="66" charset="0"/>
                <a:sym typeface="+mn-ea"/>
              </a:rPr>
              <a:t>s why English is so popular in our present world</a:t>
            </a:r>
            <a:r>
              <a:rPr sz="2400" dirty="0">
                <a:latin typeface="Comic Sans MS" panose="030F0702030302020204" pitchFamily="66" charset="0"/>
                <a:cs typeface="Comic Sans MS" panose="030F0702030302020204" pitchFamily="66" charset="0"/>
                <a:sym typeface="+mn-ea"/>
              </a:rPr>
              <a:t>.</a:t>
            </a:r>
            <a:endParaRPr sz="2400" dirty="0">
              <a:latin typeface="Comic Sans MS" panose="030F0702030302020204" pitchFamily="66" charset="0"/>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9675"/>
            <a:ext cx="8229600" cy="4874260"/>
          </a:xfrm>
        </p:spPr>
        <p:txBody>
          <a:bodyPr/>
          <a:lstStyle/>
          <a:p>
            <a:r>
              <a:rPr lang="en-US" b="1" dirty="0">
                <a:latin typeface="微软雅黑" panose="020B0503020204020204" pitchFamily="34" charset="-122"/>
                <a:ea typeface="微软雅黑" panose="020B0503020204020204" pitchFamily="34" charset="-122"/>
                <a:cs typeface="微软雅黑" panose="020B0503020204020204" pitchFamily="34" charset="-122"/>
                <a:sym typeface="+mn-ea"/>
              </a:rPr>
              <a:t>2.2 </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段落的基本特征</a:t>
            </a:r>
            <a:endParaRPr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好段落应具</a:t>
            </a:r>
            <a:r>
              <a:rPr lang="zh-CN" sz="2400" dirty="0">
                <a:latin typeface="Comic Sans MS" panose="030F0702030302020204" pitchFamily="66" charset="0"/>
                <a:ea typeface="微软雅黑" panose="020B0503020204020204" pitchFamily="34" charset="-122"/>
                <a:cs typeface="Comic Sans MS" panose="030F0702030302020204" pitchFamily="66" charset="0"/>
                <a:sym typeface="+mn-ea"/>
              </a:rPr>
              <a:t>以下</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基本特征</a:t>
            </a:r>
            <a:r>
              <a:rPr lang="zh-CN" sz="24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统一性</a:t>
            </a:r>
            <a:r>
              <a:rPr lang="en-US"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unity )</a:t>
            </a:r>
            <a:r>
              <a:rPr 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简洁性</a:t>
            </a:r>
            <a:r>
              <a:rPr lang="en-US"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conciseness )</a:t>
            </a:r>
            <a:r>
              <a:rPr 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连贯性</a:t>
            </a:r>
            <a:r>
              <a:rPr lang="en-US"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coherence )</a:t>
            </a:r>
            <a:r>
              <a:rPr 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重点突出</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emphasis )</a:t>
            </a:r>
            <a:r>
              <a:rPr lang="zh-CN" sz="24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lang="zh-CN" sz="2400" dirty="0">
                <a:latin typeface="Comic Sans MS" panose="030F0702030302020204" pitchFamily="66" charset="0"/>
                <a:ea typeface="微软雅黑" panose="020B0503020204020204" pitchFamily="34" charset="-122"/>
                <a:cs typeface="Comic Sans MS" panose="030F0702030302020204" pitchFamily="66" charset="0"/>
                <a:sym typeface="+mn-ea"/>
              </a:rPr>
              <a:t>遣词造句</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有变换</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variety )</a:t>
            </a:r>
            <a:r>
              <a:rPr lang="zh-CN" sz="24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0030" y="690245"/>
            <a:ext cx="8229600" cy="4874260"/>
          </a:xfrm>
        </p:spPr>
        <p:txBody>
          <a:bodyPr/>
          <a:lstStyle/>
          <a:p>
            <a:r>
              <a:rPr 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2.2.1 </a:t>
            </a:r>
            <a:r>
              <a:rPr sz="2800" b="1" dirty="0">
                <a:latin typeface="微软雅黑" panose="020B0503020204020204" pitchFamily="34" charset="-122"/>
                <a:ea typeface="微软雅黑" panose="020B0503020204020204" pitchFamily="34" charset="-122"/>
                <a:cs typeface="微软雅黑" panose="020B0503020204020204" pitchFamily="34" charset="-122"/>
                <a:sym typeface="+mn-ea"/>
              </a:rPr>
              <a:t>统一性</a:t>
            </a:r>
            <a:endParaRPr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一个段落只有一个主题。组成该段落的所有句子都应为这个主题服务</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任何与主题无关的内容，任何不能支持段落主题的内容都必须舍弃。</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除了内容统一外，一般</a:t>
            </a:r>
            <a:r>
              <a:rPr 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人称和时态也应该统一</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b="1" dirty="0">
              <a:sym typeface="+mn-ea"/>
            </a:endParaRPr>
          </a:p>
          <a:p>
            <a:r>
              <a:rPr sz="2400" dirty="0">
                <a:solidFill>
                  <a:srgbClr val="FF0000"/>
                </a:solidFill>
                <a:latin typeface="Comic Sans MS" panose="030F0702030302020204" pitchFamily="66" charset="0"/>
                <a:cs typeface="Comic Sans MS" panose="030F0702030302020204" pitchFamily="66" charset="0"/>
                <a:sym typeface="+mn-ea"/>
              </a:rPr>
              <a:t>Autumn is a good season for picnic.</a:t>
            </a:r>
            <a:r>
              <a:rPr sz="2400" dirty="0">
                <a:latin typeface="Comic Sans MS" panose="030F0702030302020204" pitchFamily="66" charset="0"/>
                <a:cs typeface="Comic Sans MS" panose="030F0702030302020204" pitchFamily="66" charset="0"/>
                <a:sym typeface="+mn-ea"/>
              </a:rPr>
              <a:t> The weather is fine and it is not as hot as it is in the summer. People feel cool and comfortable. The scenery is very beautiful with all kinds of flowers here and there. </a:t>
            </a:r>
            <a:r>
              <a:rPr sz="2400" dirty="0">
                <a:solidFill>
                  <a:srgbClr val="0070C0"/>
                </a:solidFill>
                <a:latin typeface="Comic Sans MS" panose="030F0702030302020204" pitchFamily="66" charset="0"/>
                <a:cs typeface="Comic Sans MS" panose="030F0702030302020204" pitchFamily="66" charset="0"/>
                <a:sym typeface="+mn-ea"/>
              </a:rPr>
              <a:t>And there are various kinds of fruits. The peasants begin to gather in crops and fruits.</a:t>
            </a:r>
            <a:endParaRPr sz="2400" dirty="0">
              <a:solidFill>
                <a:srgbClr val="0070C0"/>
              </a:solidFill>
              <a:latin typeface="Comic Sans MS" panose="030F0702030302020204" pitchFamily="66" charset="0"/>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7980" y="1294130"/>
            <a:ext cx="8229600" cy="4874260"/>
          </a:xfrm>
        </p:spPr>
        <p:txBody>
          <a:bodyPr/>
          <a:lstStyle/>
          <a:p>
            <a:r>
              <a:rPr sz="2400" b="1" dirty="0">
                <a:latin typeface="微软雅黑" panose="020B0503020204020204" pitchFamily="34" charset="-122"/>
                <a:ea typeface="微软雅黑" panose="020B0503020204020204" pitchFamily="34" charset="-122"/>
                <a:sym typeface="+mn-ea"/>
              </a:rPr>
              <a:t>修改后的段落为：</a:t>
            </a:r>
            <a:endParaRPr sz="2400" dirty="0">
              <a:latin typeface="微软雅黑" panose="020B0503020204020204" pitchFamily="34" charset="-122"/>
              <a:ea typeface="微软雅黑" panose="020B0503020204020204" pitchFamily="34" charset="-122"/>
              <a:sym typeface="+mn-ea"/>
            </a:endParaRPr>
          </a:p>
          <a:p>
            <a:r>
              <a:rPr sz="2400" dirty="0">
                <a:solidFill>
                  <a:srgbClr val="FF0000"/>
                </a:solidFill>
                <a:latin typeface="Comic Sans MS" panose="030F0702030302020204" pitchFamily="66" charset="0"/>
                <a:cs typeface="Comic Sans MS" panose="030F0702030302020204" pitchFamily="66" charset="0"/>
                <a:sym typeface="+mn-ea"/>
              </a:rPr>
              <a:t>Autumn is a good season for picnic.</a:t>
            </a:r>
            <a:r>
              <a:rPr sz="2400" dirty="0">
                <a:latin typeface="Comic Sans MS" panose="030F0702030302020204" pitchFamily="66" charset="0"/>
                <a:cs typeface="Comic Sans MS" panose="030F0702030302020204" pitchFamily="66" charset="0"/>
                <a:sym typeface="+mn-ea"/>
              </a:rPr>
              <a:t> It is easy for people to choose a fine day for an outing because the weather is always nice, neither too hot nor too cold. The scenery is beautiful, too. The red leaves covering the mountains, the wild flowers booming in the fields and colorful fruits hanging on the trees are all pleasant to look at. </a:t>
            </a:r>
            <a:r>
              <a:rPr sz="2400" dirty="0">
                <a:solidFill>
                  <a:srgbClr val="0070C0"/>
                </a:solidFill>
                <a:latin typeface="Comic Sans MS" panose="030F0702030302020204" pitchFamily="66" charset="0"/>
                <a:cs typeface="Comic Sans MS" panose="030F0702030302020204" pitchFamily="66" charset="0"/>
                <a:sym typeface="+mn-ea"/>
              </a:rPr>
              <a:t>A picnic in the open air in autumn will certainly be en</a:t>
            </a:r>
            <a:r>
              <a:rPr lang="en-US" sz="2400" dirty="0">
                <a:solidFill>
                  <a:srgbClr val="0070C0"/>
                </a:solidFill>
                <a:latin typeface="Comic Sans MS" panose="030F0702030302020204" pitchFamily="66" charset="0"/>
                <a:cs typeface="Comic Sans MS" panose="030F0702030302020204" pitchFamily="66" charset="0"/>
                <a:sym typeface="+mn-ea"/>
              </a:rPr>
              <a:t>j</a:t>
            </a:r>
            <a:r>
              <a:rPr sz="2400" dirty="0">
                <a:solidFill>
                  <a:srgbClr val="0070C0"/>
                </a:solidFill>
                <a:latin typeface="Comic Sans MS" panose="030F0702030302020204" pitchFamily="66" charset="0"/>
                <a:cs typeface="Comic Sans MS" panose="030F0702030302020204" pitchFamily="66" charset="0"/>
                <a:sym typeface="+mn-ea"/>
              </a:rPr>
              <a:t>o</a:t>
            </a:r>
            <a:r>
              <a:rPr lang="en-US" sz="2400" dirty="0">
                <a:solidFill>
                  <a:srgbClr val="0070C0"/>
                </a:solidFill>
                <a:latin typeface="Comic Sans MS" panose="030F0702030302020204" pitchFamily="66" charset="0"/>
                <a:cs typeface="Comic Sans MS" panose="030F0702030302020204" pitchFamily="66" charset="0"/>
                <a:sym typeface="+mn-ea"/>
              </a:rPr>
              <a:t>y</a:t>
            </a:r>
            <a:r>
              <a:rPr sz="2400" dirty="0">
                <a:solidFill>
                  <a:srgbClr val="0070C0"/>
                </a:solidFill>
                <a:latin typeface="Comic Sans MS" panose="030F0702030302020204" pitchFamily="66" charset="0"/>
                <a:cs typeface="Comic Sans MS" panose="030F0702030302020204" pitchFamily="66" charset="0"/>
                <a:sym typeface="+mn-ea"/>
              </a:rPr>
              <a:t>ed b</a:t>
            </a:r>
            <a:r>
              <a:rPr lang="en-US" sz="2400" dirty="0">
                <a:solidFill>
                  <a:srgbClr val="0070C0"/>
                </a:solidFill>
                <a:latin typeface="Comic Sans MS" panose="030F0702030302020204" pitchFamily="66" charset="0"/>
                <a:cs typeface="Comic Sans MS" panose="030F0702030302020204" pitchFamily="66" charset="0"/>
                <a:sym typeface="+mn-ea"/>
              </a:rPr>
              <a:t>y</a:t>
            </a:r>
            <a:r>
              <a:rPr sz="2400" dirty="0">
                <a:solidFill>
                  <a:srgbClr val="0070C0"/>
                </a:solidFill>
                <a:latin typeface="Comic Sans MS" panose="030F0702030302020204" pitchFamily="66" charset="0"/>
                <a:cs typeface="Comic Sans MS" panose="030F0702030302020204" pitchFamily="66" charset="0"/>
                <a:sym typeface="+mn-ea"/>
              </a:rPr>
              <a:t> ever</a:t>
            </a:r>
            <a:r>
              <a:rPr lang="en-US" sz="2400" dirty="0">
                <a:solidFill>
                  <a:srgbClr val="0070C0"/>
                </a:solidFill>
                <a:latin typeface="Comic Sans MS" panose="030F0702030302020204" pitchFamily="66" charset="0"/>
                <a:cs typeface="Comic Sans MS" panose="030F0702030302020204" pitchFamily="66" charset="0"/>
                <a:sym typeface="+mn-ea"/>
              </a:rPr>
              <a:t>y</a:t>
            </a:r>
            <a:r>
              <a:rPr sz="2400" dirty="0">
                <a:solidFill>
                  <a:srgbClr val="0070C0"/>
                </a:solidFill>
                <a:latin typeface="Comic Sans MS" panose="030F0702030302020204" pitchFamily="66" charset="0"/>
                <a:cs typeface="Comic Sans MS" panose="030F0702030302020204" pitchFamily="66" charset="0"/>
                <a:sym typeface="+mn-ea"/>
              </a:rPr>
              <a:t>one.</a:t>
            </a:r>
            <a:endParaRPr sz="2400" dirty="0">
              <a:solidFill>
                <a:srgbClr val="0070C0"/>
              </a:solidFill>
              <a:latin typeface="Comic Sans MS" panose="030F0702030302020204" pitchFamily="66" charset="0"/>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title"/>
          </p:nvPr>
        </p:nvSpPr>
        <p:spPr>
          <a:xfrm>
            <a:off x="687070" y="41981"/>
            <a:ext cx="8229600" cy="952500"/>
          </a:xfrm>
        </p:spPr>
        <p:txBody>
          <a:bodyPr vert="horz" wrap="square" lIns="76199" tIns="38099" rIns="76199" bIns="38099" anchor="ctr" anchorCtr="0"/>
          <a:lstStyle/>
          <a:p>
            <a:pPr algn="l"/>
            <a:r>
              <a:rPr lang="en-US" sz="3200" b="1" dirty="0">
                <a:latin typeface="Comic Sans MS" panose="030F0702030302020204" pitchFamily="66" charset="0"/>
                <a:ea typeface="微软雅黑" panose="020B0503020204020204" pitchFamily="34" charset="-122"/>
                <a:cs typeface="Comic Sans MS" panose="030F0702030302020204" pitchFamily="66" charset="0"/>
                <a:sym typeface="+mn-ea"/>
              </a:rPr>
              <a:t>2.2.2 </a:t>
            </a:r>
            <a:r>
              <a:rPr sz="3200" b="1" dirty="0">
                <a:latin typeface="Comic Sans MS" panose="030F0702030302020204" pitchFamily="66" charset="0"/>
                <a:ea typeface="微软雅黑" panose="020B0503020204020204" pitchFamily="34" charset="-122"/>
                <a:cs typeface="Comic Sans MS" panose="030F0702030302020204" pitchFamily="66" charset="0"/>
                <a:sym typeface="+mn-ea"/>
              </a:rPr>
              <a:t>简洁性</a:t>
            </a:r>
            <a:endParaRPr lang="zh-CN" altLang="en-US"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2" name="内容占位符 2"/>
          <p:cNvSpPr>
            <a:spLocks noGrp="1"/>
          </p:cNvSpPr>
          <p:nvPr>
            <p:ph idx="1"/>
          </p:nvPr>
        </p:nvSpPr>
        <p:spPr>
          <a:xfrm>
            <a:off x="457835" y="994410"/>
            <a:ext cx="8228965" cy="4403090"/>
          </a:xfrm>
        </p:spPr>
        <p:txBody>
          <a:bodyPr vert="horz" wrap="square" lIns="76199" tIns="38099" rIns="76199" bIns="38099" anchor="t" anchorCtr="0"/>
          <a:lstStyle/>
          <a:p>
            <a:r>
              <a:rPr lang="zh-CN" altLang="en-US" sz="2400" dirty="0">
                <a:latin typeface="Comic Sans MS" panose="030F0702030302020204" pitchFamily="66" charset="0"/>
                <a:ea typeface="微软雅黑" panose="020B0503020204020204" pitchFamily="34" charset="-122"/>
                <a:cs typeface="Comic Sans MS" panose="030F0702030302020204" pitchFamily="66" charset="0"/>
              </a:rPr>
              <a:t>越来越多的人开始骑自行车。</a:t>
            </a:r>
            <a:endParaRPr lang="zh-CN" altLang="en-US" sz="2400" dirty="0">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400" dirty="0">
                <a:latin typeface="Comic Sans MS" panose="030F0702030302020204" pitchFamily="66" charset="0"/>
                <a:ea typeface="微软雅黑" panose="020B0503020204020204" pitchFamily="34" charset="-122"/>
                <a:cs typeface="Comic Sans MS" panose="030F0702030302020204" pitchFamily="66" charset="0"/>
              </a:rPr>
              <a:t>学沫版：</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rPr>
              <a:t>More and more people begin to ride bikes.</a:t>
            </a:r>
            <a:endPar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400" dirty="0">
                <a:latin typeface="Comic Sans MS" panose="030F0702030302020204" pitchFamily="66" charset="0"/>
                <a:ea typeface="微软雅黑" panose="020B0503020204020204" pitchFamily="34" charset="-122"/>
                <a:cs typeface="Comic Sans MS" panose="030F0702030302020204" pitchFamily="66" charset="0"/>
              </a:rPr>
              <a:t>学渣版：</a:t>
            </a:r>
            <a:r>
              <a:rPr lang="en-US" altLang="zh-CN" sz="2400" dirty="0">
                <a:latin typeface="Comic Sans MS" panose="030F0702030302020204" pitchFamily="66" charset="0"/>
                <a:ea typeface="微软雅黑" panose="020B0503020204020204" pitchFamily="34" charset="-122"/>
                <a:cs typeface="Comic Sans MS" panose="030F0702030302020204" pitchFamily="66" charset="0"/>
              </a:rPr>
              <a:t>An increasing/growing/expanding number of people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begin to ride bikes.</a:t>
            </a:r>
            <a:endPar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400" dirty="0">
                <a:latin typeface="Comic Sans MS" panose="030F0702030302020204" pitchFamily="66" charset="0"/>
                <a:ea typeface="微软雅黑" panose="020B0503020204020204" pitchFamily="34" charset="-122"/>
                <a:cs typeface="Comic Sans MS" panose="030F0702030302020204" pitchFamily="66" charset="0"/>
              </a:rPr>
              <a:t>伪学霸版：</a:t>
            </a:r>
            <a:r>
              <a:rPr lang="en-US" altLang="zh-CN" sz="2400" dirty="0">
                <a:latin typeface="Comic Sans MS" panose="030F0702030302020204" pitchFamily="66" charset="0"/>
                <a:ea typeface="微软雅黑" panose="020B0503020204020204" pitchFamily="34" charset="-122"/>
                <a:cs typeface="Comic Sans MS" panose="030F0702030302020204" pitchFamily="66" charset="0"/>
              </a:rPr>
              <a:t>Cycling attracts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rPr>
              <a:t>more and more people.</a:t>
            </a:r>
            <a:endPar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400" dirty="0">
                <a:latin typeface="Comic Sans MS" panose="030F0702030302020204" pitchFamily="66" charset="0"/>
                <a:ea typeface="微软雅黑" panose="020B0503020204020204" pitchFamily="34" charset="-122"/>
                <a:cs typeface="Comic Sans MS" panose="030F0702030302020204" pitchFamily="66" charset="0"/>
              </a:rPr>
              <a:t>学霸版：</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rPr>
              <a:t>Cycling</a:t>
            </a:r>
            <a:r>
              <a:rPr lang="en-US" altLang="zh-CN" sz="2400" dirty="0">
                <a:latin typeface="Comic Sans MS" panose="030F0702030302020204" pitchFamily="66" charset="0"/>
                <a:ea typeface="微软雅黑" panose="020B0503020204020204" pitchFamily="34" charset="-122"/>
                <a:cs typeface="Comic Sans MS" panose="030F0702030302020204" pitchFamily="66" charset="0"/>
              </a:rPr>
              <a:t> is now adding its appeal for many citizens</a:t>
            </a:r>
            <a:endParaRPr lang="en-US" altLang="zh-CN" sz="2400" dirty="0">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400" dirty="0">
                <a:latin typeface="Comic Sans MS" panose="030F0702030302020204" pitchFamily="66" charset="0"/>
                <a:ea typeface="微软雅黑" panose="020B0503020204020204" pitchFamily="34" charset="-122"/>
                <a:cs typeface="Comic Sans MS" panose="030F0702030302020204" pitchFamily="66" charset="0"/>
              </a:rPr>
              <a:t>学神版：</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rPr>
              <a:t>Cycling gains its popularity.</a:t>
            </a:r>
            <a:endPar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4810" y="239395"/>
            <a:ext cx="8229600" cy="4874260"/>
          </a:xfrm>
        </p:spPr>
        <p:txBody>
          <a:bodyPr/>
          <a:lstStyle/>
          <a:p>
            <a:r>
              <a:rPr 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2.2.3 </a:t>
            </a:r>
            <a:r>
              <a:rPr sz="2800" b="1" dirty="0">
                <a:latin typeface="微软雅黑" panose="020B0503020204020204" pitchFamily="34" charset="-122"/>
                <a:ea typeface="微软雅黑" panose="020B0503020204020204" pitchFamily="34" charset="-122"/>
                <a:cs typeface="微软雅黑" panose="020B0503020204020204" pitchFamily="34" charset="-122"/>
                <a:sym typeface="+mn-ea"/>
              </a:rPr>
              <a:t>连贯性</a:t>
            </a:r>
            <a:endParaRPr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一个段落除了内容统一，意思完整之外，与句之间还必须按一个清晰</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合乎逻辑的</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顺</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序安排内容，转折自然，结构紧凑</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b="1" dirty="0">
              <a:sym typeface="+mn-ea"/>
            </a:endParaRPr>
          </a:p>
          <a:p>
            <a:r>
              <a:rPr sz="2400" dirty="0">
                <a:solidFill>
                  <a:srgbClr val="FF0000"/>
                </a:solidFill>
                <a:latin typeface="Comic Sans MS" panose="030F0702030302020204" pitchFamily="66" charset="0"/>
                <a:cs typeface="Comic Sans MS" panose="030F0702030302020204" pitchFamily="66" charset="0"/>
                <a:sym typeface="+mn-ea"/>
              </a:rPr>
              <a:t>Since she lost her weight, Carole[ˈkærəl] has changed her image.</a:t>
            </a:r>
            <a:r>
              <a:rPr sz="2400" dirty="0">
                <a:latin typeface="Comic Sans MS" panose="030F0702030302020204" pitchFamily="66" charset="0"/>
                <a:cs typeface="Comic Sans MS" panose="030F0702030302020204" pitchFamily="66" charset="0"/>
                <a:sym typeface="+mn-ea"/>
              </a:rPr>
              <a:t> She no longer wears dark-colored clothes. In fact, she often wears red, pink, and even bright orange. </a:t>
            </a:r>
            <a:r>
              <a:rPr lang="en-US" sz="2400" dirty="0">
                <a:latin typeface="Comic Sans MS" panose="030F0702030302020204" pitchFamily="66" charset="0"/>
                <a:cs typeface="Comic Sans MS" panose="030F0702030302020204" pitchFamily="66" charset="0"/>
                <a:sym typeface="+mn-ea"/>
              </a:rPr>
              <a:t>In </a:t>
            </a:r>
            <a:r>
              <a:rPr sz="2400" dirty="0">
                <a:latin typeface="Comic Sans MS" panose="030F0702030302020204" pitchFamily="66" charset="0"/>
                <a:cs typeface="Comic Sans MS" panose="030F0702030302020204" pitchFamily="66" charset="0"/>
                <a:sym typeface="+mn-ea"/>
              </a:rPr>
              <a:t>addition to wearing bright clothes, she h</a:t>
            </a:r>
            <a:r>
              <a:rPr lang="en-US" sz="2400" dirty="0">
                <a:latin typeface="Comic Sans MS" panose="030F0702030302020204" pitchFamily="66" charset="0"/>
                <a:cs typeface="Comic Sans MS" panose="030F0702030302020204" pitchFamily="66" charset="0"/>
                <a:sym typeface="+mn-ea"/>
              </a:rPr>
              <a:t>as</a:t>
            </a:r>
            <a:r>
              <a:rPr sz="2400" dirty="0">
                <a:latin typeface="Comic Sans MS" panose="030F0702030302020204" pitchFamily="66" charset="0"/>
                <a:cs typeface="Comic Sans MS" panose="030F0702030302020204" pitchFamily="66" charset="0"/>
                <a:sym typeface="+mn-ea"/>
              </a:rPr>
              <a:t> lighted the color of her hair. From mous</a:t>
            </a:r>
            <a:r>
              <a:rPr lang="en-US" sz="2400" dirty="0">
                <a:latin typeface="Comic Sans MS" panose="030F0702030302020204" pitchFamily="66" charset="0"/>
                <a:cs typeface="Comic Sans MS" panose="030F0702030302020204" pitchFamily="66" charset="0"/>
                <a:sym typeface="+mn-ea"/>
              </a:rPr>
              <a:t>y ([ˈmaʊsi]暗灰褐色的)</a:t>
            </a:r>
            <a:r>
              <a:rPr sz="2400" dirty="0">
                <a:latin typeface="Comic Sans MS" panose="030F0702030302020204" pitchFamily="66" charset="0"/>
                <a:cs typeface="Comic Sans MS" panose="030F0702030302020204" pitchFamily="66" charset="0"/>
                <a:sym typeface="+mn-ea"/>
              </a:rPr>
              <a:t> brown, she has progressed to sun-streake</a:t>
            </a:r>
            <a:r>
              <a:rPr lang="en-US" sz="2400" dirty="0">
                <a:latin typeface="Comic Sans MS" panose="030F0702030302020204" pitchFamily="66" charset="0"/>
                <a:cs typeface="Comic Sans MS" panose="030F0702030302020204" pitchFamily="66" charset="0"/>
                <a:sym typeface="+mn-ea"/>
              </a:rPr>
              <a:t>d</a:t>
            </a:r>
            <a:r>
              <a:rPr sz="2400" dirty="0">
                <a:latin typeface="Comic Sans MS" panose="030F0702030302020204" pitchFamily="66" charset="0"/>
                <a:cs typeface="Comic Sans MS" panose="030F0702030302020204" pitchFamily="66" charset="0"/>
                <a:sym typeface="+mn-ea"/>
              </a:rPr>
              <a:t> </a:t>
            </a:r>
            <a:r>
              <a:rPr lang="en-US" sz="2400" dirty="0">
                <a:latin typeface="Comic Sans MS" panose="030F0702030302020204" pitchFamily="66" charset="0"/>
                <a:cs typeface="Comic Sans MS" panose="030F0702030302020204" pitchFamily="66" charset="0"/>
                <a:sym typeface="+mn-ea"/>
              </a:rPr>
              <a:t>(</a:t>
            </a:r>
            <a:r>
              <a:rPr sz="2400" dirty="0">
                <a:latin typeface="Comic Sans MS" panose="030F0702030302020204" pitchFamily="66" charset="0"/>
                <a:cs typeface="Comic Sans MS" panose="030F0702030302020204" pitchFamily="66" charset="0"/>
                <a:sym typeface="+mn-ea"/>
              </a:rPr>
              <a:t>[striːkt]</a:t>
            </a:r>
            <a:r>
              <a:rPr lang="en-US" sz="2400" dirty="0">
                <a:latin typeface="Comic Sans MS" panose="030F0702030302020204" pitchFamily="66" charset="0"/>
                <a:cs typeface="Comic Sans MS" panose="030F0702030302020204" pitchFamily="66" charset="0"/>
                <a:sym typeface="+mn-ea"/>
              </a:rPr>
              <a:t>) </a:t>
            </a:r>
            <a:r>
              <a:rPr sz="2400" dirty="0">
                <a:latin typeface="Comic Sans MS" panose="030F0702030302020204" pitchFamily="66" charset="0"/>
                <a:cs typeface="Comic Sans MS" panose="030F0702030302020204" pitchFamily="66" charset="0"/>
                <a:sym typeface="+mn-ea"/>
              </a:rPr>
              <a:t>blonde.</a:t>
            </a:r>
            <a:endParaRPr sz="2400" dirty="0">
              <a:latin typeface="Comic Sans MS" panose="030F0702030302020204" pitchFamily="66" charset="0"/>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8615" y="967740"/>
            <a:ext cx="8229600" cy="4874260"/>
          </a:xfrm>
        </p:spPr>
        <p:txBody>
          <a:bodyPr/>
          <a:lstStyle/>
          <a:p>
            <a:r>
              <a:rPr lang="en-US" sz="2400" b="1" dirty="0">
                <a:latin typeface="Calibri" panose="020F0502020204030204" pitchFamily="34" charset="0"/>
                <a:ea typeface="微软雅黑" panose="020B0503020204020204" pitchFamily="34" charset="-122"/>
                <a:cs typeface="微软雅黑" panose="020B0503020204020204" pitchFamily="34" charset="-122"/>
                <a:sym typeface="+mn-ea"/>
              </a:rPr>
              <a:t>①</a:t>
            </a:r>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段落内外的衔接过渡</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为确保段落内容的连贯性，除了内容安排要符合一定的顺序外，句子与句子之间还应使用过渡句型或者是连接语。</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To develop tourism has advantages.</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 Tourism helps develop a nation</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s commerce and contribute to one nation</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s economy. Tourism provides jobs for many people and helps us solve or ease the social problem of unemployment. Tourism helps increase</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understanding between peoples and helps people learn about different cultures of the world.</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7070" y="666115"/>
            <a:ext cx="8229600" cy="4874260"/>
          </a:xfrm>
        </p:spPr>
        <p:txBody>
          <a:bodyPr/>
          <a:lstStyle/>
          <a:p>
            <a:r>
              <a:rPr sz="2400" b="1" dirty="0">
                <a:latin typeface="微软雅黑" panose="020B0503020204020204" pitchFamily="34" charset="-122"/>
                <a:ea typeface="微软雅黑" panose="020B0503020204020204" pitchFamily="34" charset="-122"/>
                <a:sym typeface="+mn-ea"/>
              </a:rPr>
              <a:t>修改后的段落为：</a:t>
            </a:r>
            <a:endParaRPr sz="2400" b="1" dirty="0">
              <a:latin typeface="微软雅黑" panose="020B0503020204020204" pitchFamily="34" charset="-122"/>
              <a:ea typeface="微软雅黑" panose="020B0503020204020204" pitchFamily="34" charset="-122"/>
              <a:sym typeface="+mn-ea"/>
            </a:endParaRPr>
          </a:p>
          <a:p>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To develop tourism has many advantages. </a:t>
            </a:r>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In the first place</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 tourism helps develop a nation</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s commerce and contribute to one nation</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s economy. </a:t>
            </a:r>
            <a:r>
              <a:rPr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In the second place</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 tourism provides jobs for many people and helps us solve or ease the social problem of unemployment. </a:t>
            </a:r>
            <a:r>
              <a:rPr lang="en-US"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Finally</a:t>
            </a:r>
            <a:r>
              <a:rPr lang="en-US" sz="24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400" dirty="0">
                <a:latin typeface="Comic Sans MS" panose="030F0702030302020204" pitchFamily="66" charset="0"/>
                <a:ea typeface="微软雅黑" panose="020B0503020204020204" pitchFamily="34" charset="-122"/>
                <a:cs typeface="Comic Sans MS" panose="030F0702030302020204" pitchFamily="66" charset="0"/>
                <a:sym typeface="+mn-ea"/>
              </a:rPr>
              <a:t> tourism helps increase understanding between peoples and helps people learn about different cultures of the world.</a:t>
            </a:r>
            <a:endParaRPr sz="2400" dirty="0">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57200" y="67945"/>
            <a:ext cx="8229600" cy="589915"/>
          </a:xfrm>
        </p:spPr>
        <p:txBody>
          <a:bodyPr vert="horz" wrap="square" lIns="76199" tIns="38099" rIns="76199" bIns="38099" anchor="b" anchorCtr="0"/>
          <a:lstStyle/>
          <a:p>
            <a:pPr algn="l" eaLnBrk="1" hangingPunct="1"/>
            <a:r>
              <a:rPr lang="en-US" altLang="zh-CN" sz="3200" b="1" dirty="0">
                <a:latin typeface="Calibri" panose="020F0502020204030204" pitchFamily="34" charset="0"/>
                <a:ea typeface="微软雅黑" panose="020B0503020204020204" pitchFamily="34" charset="-122"/>
                <a:cs typeface="微软雅黑" panose="020B0503020204020204" pitchFamily="34" charset="-122"/>
                <a:sym typeface="+mn-ea"/>
              </a:rPr>
              <a:t>②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常用过渡语</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1"/>
          </p:cNvSpPr>
          <p:nvPr>
            <p:ph idx="1"/>
          </p:nvPr>
        </p:nvSpPr>
        <p:spPr>
          <a:xfrm>
            <a:off x="504190" y="684530"/>
            <a:ext cx="7720330" cy="4933950"/>
          </a:xfrm>
        </p:spPr>
        <p:txBody>
          <a:bodyPr vert="horz" wrap="square" lIns="76199" tIns="38099" rIns="76199" bIns="38099"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在英文写作中，要使句子与句子之间结构紧凑，逻辑严谨，连贯性强，使读者能顺着作者的思路理解原文，使用过渡</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语</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必不可少。过渡</a:t>
            </a:r>
            <a:r>
              <a:rPr lang="zh-CN" altLang="en-US" sz="2000" kern="0" noProof="0" dirty="0">
                <a:ln>
                  <a:noFill/>
                </a:ln>
                <a:effectLst/>
                <a:uLnTx/>
                <a:uFillTx/>
                <a:latin typeface="Comic Sans MS" panose="030F0702030302020204" pitchFamily="66" charset="0"/>
                <a:ea typeface="微软雅黑" panose="020B0503020204020204" pitchFamily="34" charset="-122"/>
                <a:cs typeface="Comic Sans MS" panose="030F0702030302020204" pitchFamily="66" charset="0"/>
                <a:sym typeface="+mn-ea"/>
              </a:rPr>
              <a:t>语</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就是句子之间</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段落的前后之间起连接或承上启下作用的词。</a:t>
            </a:r>
            <a:endPar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alibri" panose="020F0502020204030204" pitchFamily="34" charset="0"/>
                <a:ea typeface="微软雅黑" panose="020B0503020204020204" pitchFamily="34" charset="-122"/>
                <a:cs typeface="Comic Sans MS" panose="030F0702030302020204" pitchFamily="66" charset="0"/>
              </a:rPr>
              <a:t>① </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表文章结构顺序，列举：</a:t>
            </a: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First of all</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Firstly/First; Secondly/Second…And then; Finally</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In the end</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last.</a:t>
            </a:r>
            <a:endPar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alibri" panose="020F0502020204030204" pitchFamily="34" charset="0"/>
                <a:ea typeface="微软雅黑" panose="020B0503020204020204" pitchFamily="34" charset="-122"/>
                <a:cs typeface="Comic Sans MS" panose="030F0702030302020204" pitchFamily="66" charset="0"/>
              </a:rPr>
              <a:t>② </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表并列补充关系的，另外：</a:t>
            </a: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What is more</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Besides</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Moreover</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Furthermore</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In addition.</a:t>
            </a:r>
            <a:endPar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alibri" panose="020F0502020204030204" pitchFamily="34" charset="0"/>
                <a:ea typeface="微软雅黑" panose="020B0503020204020204" pitchFamily="34" charset="-122"/>
                <a:cs typeface="Comic Sans MS" panose="030F0702030302020204" pitchFamily="66" charset="0"/>
              </a:rPr>
              <a:t>③ </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表转折对比关系的：</a:t>
            </a: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However</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Although +clause(</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从句</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 </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On one hand…; On the other hand….</a:t>
            </a: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p:txBody>
      </p:sp>
      <p:sp>
        <p:nvSpPr>
          <p:cNvPr id="4" name="灯片编号占位符 3"/>
          <p:cNvSpPr txBox="1">
            <a:spLocks noGrp="1"/>
          </p:cNvSpPr>
          <p:nvPr>
            <p:ph type="sldNum" sz="quarter" idx="12"/>
          </p:nvPr>
        </p:nvSpPr>
        <p:spPr bwMode="auto"/>
        <p:txBody>
          <a:bodyPr vert="horz" wrap="square" lIns="76199" tIns="38099" rIns="76199" bIns="38099"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endParaRPr lang="en-US" altLang="zh-CN" sz="1165" dirty="0">
              <a:latin typeface="Tahoma" panose="020B0604030504040204" pitchFamily="34" charset="0"/>
            </a:endParaRPr>
          </a:p>
        </p:txBody>
      </p:sp>
    </p:spTree>
  </p:cSld>
  <p:clrMapOvr>
    <a:masterClrMapping/>
  </p:clrMapOvr>
  <p:transitio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145415"/>
            <a:ext cx="7645400" cy="633095"/>
          </a:xfrm>
        </p:spPr>
        <p:txBody>
          <a:bodyPr vert="horz" wrap="square" lIns="76199" tIns="38099" rIns="76199" bIns="38099" anchor="t" anchorCtr="0"/>
          <a:lstStyle/>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完型填空解题技巧</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777875"/>
            <a:ext cx="8538210" cy="4331335"/>
          </a:xfrm>
        </p:spPr>
        <p:txBody>
          <a:bodyPr vert="horz" wrap="square" lIns="76199" tIns="38099" rIns="76199" bIns="38099" anchor="t" anchorCtr="0"/>
          <a:lstStyle/>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根据并列关系解题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因果关系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同类关系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类属关系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1.4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相对关系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根据语义复现解题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2.1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同词复现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同义复现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结构复现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根据前后搭配解题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动介搭配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动宾搭配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句式搭配</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3">
                                            <p:txEl>
                                              <p:pRg st="11" end="11"/>
                                            </p:txEl>
                                          </p:spTgt>
                                        </p:tgtEl>
                                        <p:attrNameLst>
                                          <p:attrName>style.visibility</p:attrName>
                                        </p:attrNameLst>
                                      </p:cBhvr>
                                      <p:to>
                                        <p:strVal val="visible"/>
                                      </p:to>
                                    </p:set>
                                    <p:animEffect transition="in" filter="fade">
                                      <p:cBhvr>
                                        <p:cTn id="84" dur="1000"/>
                                        <p:tgtEl>
                                          <p:spTgt spid="5123">
                                            <p:txEl>
                                              <p:pRg st="11" end="11"/>
                                            </p:txEl>
                                          </p:spTgt>
                                        </p:tgtEl>
                                      </p:cBhvr>
                                    </p:animEffect>
                                    <p:anim calcmode="lin" valueType="num">
                                      <p:cBhvr>
                                        <p:cTn id="85"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123">
                                            <p:txEl>
                                              <p:pRg st="12" end="12"/>
                                            </p:txEl>
                                          </p:spTgt>
                                        </p:tgtEl>
                                        <p:attrNameLst>
                                          <p:attrName>style.visibility</p:attrName>
                                        </p:attrNameLst>
                                      </p:cBhvr>
                                      <p:to>
                                        <p:strVal val="visible"/>
                                      </p:to>
                                    </p:set>
                                    <p:animEffect transition="in" filter="fade">
                                      <p:cBhvr>
                                        <p:cTn id="91" dur="1000"/>
                                        <p:tgtEl>
                                          <p:spTgt spid="5123">
                                            <p:txEl>
                                              <p:pRg st="12" end="12"/>
                                            </p:txEl>
                                          </p:spTgt>
                                        </p:tgtEl>
                                      </p:cBhvr>
                                    </p:animEffect>
                                    <p:anim calcmode="lin" valueType="num">
                                      <p:cBhvr>
                                        <p:cTn id="9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idx="1"/>
          </p:nvPr>
        </p:nvSpPr>
        <p:spPr>
          <a:xfrm>
            <a:off x="614680" y="338455"/>
            <a:ext cx="7766685" cy="5376545"/>
          </a:xfrm>
        </p:spPr>
        <p:txBody>
          <a:bodyPr vert="horz" wrap="square" lIns="76199" tIns="38099" rIns="76199" bIns="38099" anchor="t" anchorCtr="0"/>
          <a:lstStyle/>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rPr>
              <a:t>④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表因果关系的：</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Because</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Thus</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Therefore</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As a result.</a:t>
            </a:r>
            <a:endParaRPr lang="en-US" altLang="zh-CN"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zh-CN" altLang="en-US" sz="2335" dirty="0">
                <a:latin typeface="微软雅黑" panose="020B0503020204020204" pitchFamily="34" charset="-122"/>
                <a:ea typeface="微软雅黑" panose="020B0503020204020204" pitchFamily="34" charset="-122"/>
                <a:cs typeface="Comic Sans MS" panose="030F0702030302020204" pitchFamily="66" charset="0"/>
              </a:rPr>
              <a:t>⑤</a:t>
            </a:r>
            <a:r>
              <a:rPr lang="en-US" altLang="zh-CN" sz="2335" dirty="0">
                <a:latin typeface="微软雅黑" panose="020B0503020204020204" pitchFamily="34" charset="-122"/>
                <a:ea typeface="微软雅黑" panose="020B0503020204020204" pitchFamily="34" charset="-122"/>
                <a:cs typeface="Comic Sans MS" panose="030F0702030302020204" pitchFamily="66" charset="0"/>
              </a:rPr>
              <a:t>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表进行举例说明：</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For example</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，句子</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    For instance</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，句子</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    such as+n/doing.</a:t>
            </a:r>
            <a:endParaRPr lang="en-US" altLang="zh-CN"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sym typeface="+mn-ea"/>
              </a:rPr>
              <a:t>⑥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表陈述事实：</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In fact</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 </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as a matter of fact.</a:t>
            </a:r>
            <a:endParaRPr lang="en-US" altLang="zh-CN"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sym typeface="+mn-ea"/>
              </a:rPr>
              <a:t>⑦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表达自己观点：</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As far as I know</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In my opinion, As far as I am concerned, From my perspective.</a:t>
            </a:r>
            <a:endParaRPr lang="en-US" altLang="zh-CN"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sym typeface="+mn-ea"/>
              </a:rPr>
              <a:t>⑧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表总结：</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In short</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In a word</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In conclusion</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a:t>
            </a:r>
            <a:r>
              <a:rPr lang="en-US" altLang="zh-CN" sz="2335" dirty="0">
                <a:latin typeface="Comic Sans MS" panose="030F0702030302020204" pitchFamily="66" charset="0"/>
                <a:ea typeface="微软雅黑" panose="020B0503020204020204" pitchFamily="34" charset="-122"/>
                <a:cs typeface="Comic Sans MS" panose="030F0702030302020204" pitchFamily="66" charset="0"/>
              </a:rPr>
              <a:t>In summary.</a:t>
            </a:r>
            <a:endParaRPr lang="en-US" altLang="zh-CN"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endParaRPr lang="zh-CN" altLang="en-US" dirty="0">
              <a:latin typeface="Comic Sans MS" panose="030F0702030302020204" pitchFamily="66" charset="0"/>
              <a:ea typeface="微软雅黑" panose="020B0503020204020204" pitchFamily="34" charset="-122"/>
              <a:cs typeface="Comic Sans MS" panose="030F0702030302020204" pitchFamily="66" charset="0"/>
            </a:endParaRPr>
          </a:p>
        </p:txBody>
      </p:sp>
    </p:spTree>
  </p:cSld>
  <p:clrMapOvr>
    <a:masterClrMapping/>
  </p:clrMapOvr>
  <p:transitio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Effect transition="in" filter="fade">
                                      <p:cBhvr>
                                        <p:cTn id="35" dur="1000"/>
                                        <p:tgtEl>
                                          <p:spTgt spid="9219">
                                            <p:txEl>
                                              <p:pRg st="4" end="4"/>
                                            </p:txEl>
                                          </p:spTgt>
                                        </p:tgtEl>
                                      </p:cBhvr>
                                    </p:animEffect>
                                    <p:anim calcmode="lin" valueType="num">
                                      <p:cBhvr>
                                        <p:cTn id="36"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Effect transition="in" filter="fade">
                                      <p:cBhvr>
                                        <p:cTn id="42" dur="1000"/>
                                        <p:tgtEl>
                                          <p:spTgt spid="9219">
                                            <p:txEl>
                                              <p:pRg st="5" end="5"/>
                                            </p:txEl>
                                          </p:spTgt>
                                        </p:tgtEl>
                                      </p:cBhvr>
                                    </p:animEffect>
                                    <p:anim calcmode="lin" valueType="num">
                                      <p:cBhvr>
                                        <p:cTn id="43"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Effect transition="in" filter="fade">
                                      <p:cBhvr>
                                        <p:cTn id="49" dur="1000"/>
                                        <p:tgtEl>
                                          <p:spTgt spid="9219">
                                            <p:txEl>
                                              <p:pRg st="6" end="6"/>
                                            </p:txEl>
                                          </p:spTgt>
                                        </p:tgtEl>
                                      </p:cBhvr>
                                    </p:animEffect>
                                    <p:anim calcmode="lin" valueType="num">
                                      <p:cBhvr>
                                        <p:cTn id="50"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219">
                                            <p:txEl>
                                              <p:pRg st="7" end="7"/>
                                            </p:txEl>
                                          </p:spTgt>
                                        </p:tgtEl>
                                        <p:attrNameLst>
                                          <p:attrName>style.visibility</p:attrName>
                                        </p:attrNameLst>
                                      </p:cBhvr>
                                      <p:to>
                                        <p:strVal val="visible"/>
                                      </p:to>
                                    </p:set>
                                    <p:animEffect transition="in" filter="fade">
                                      <p:cBhvr>
                                        <p:cTn id="56" dur="1000"/>
                                        <p:tgtEl>
                                          <p:spTgt spid="9219">
                                            <p:txEl>
                                              <p:pRg st="7" end="7"/>
                                            </p:txEl>
                                          </p:spTgt>
                                        </p:tgtEl>
                                      </p:cBhvr>
                                    </p:animEffect>
                                    <p:anim calcmode="lin" valueType="num">
                                      <p:cBhvr>
                                        <p:cTn id="57"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219">
                                            <p:txEl>
                                              <p:pRg st="8" end="8"/>
                                            </p:txEl>
                                          </p:spTgt>
                                        </p:tgtEl>
                                        <p:attrNameLst>
                                          <p:attrName>style.visibility</p:attrName>
                                        </p:attrNameLst>
                                      </p:cBhvr>
                                      <p:to>
                                        <p:strVal val="visible"/>
                                      </p:to>
                                    </p:set>
                                    <p:animEffect transition="in" filter="fade">
                                      <p:cBhvr>
                                        <p:cTn id="63" dur="1000"/>
                                        <p:tgtEl>
                                          <p:spTgt spid="9219">
                                            <p:txEl>
                                              <p:pRg st="8" end="8"/>
                                            </p:txEl>
                                          </p:spTgt>
                                        </p:tgtEl>
                                      </p:cBhvr>
                                    </p:animEffect>
                                    <p:anim calcmode="lin" valueType="num">
                                      <p:cBhvr>
                                        <p:cTn id="64"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92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219">
                                            <p:txEl>
                                              <p:pRg st="9" end="9"/>
                                            </p:txEl>
                                          </p:spTgt>
                                        </p:tgtEl>
                                        <p:attrNameLst>
                                          <p:attrName>style.visibility</p:attrName>
                                        </p:attrNameLst>
                                      </p:cBhvr>
                                      <p:to>
                                        <p:strVal val="visible"/>
                                      </p:to>
                                    </p:set>
                                    <p:animEffect transition="in" filter="fade">
                                      <p:cBhvr>
                                        <p:cTn id="70" dur="1000"/>
                                        <p:tgtEl>
                                          <p:spTgt spid="9219">
                                            <p:txEl>
                                              <p:pRg st="9" end="9"/>
                                            </p:txEl>
                                          </p:spTgt>
                                        </p:tgtEl>
                                      </p:cBhvr>
                                    </p:animEffect>
                                    <p:anim calcmode="lin" valueType="num">
                                      <p:cBhvr>
                                        <p:cTn id="71"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19"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200025"/>
            <a:ext cx="8229600" cy="4904740"/>
          </a:xfrm>
        </p:spPr>
        <p:txBody>
          <a:bodyPr vert="horz" wrap="square" lIns="76199" tIns="38099" rIns="76199" bIns="38099" anchor="t" anchorCtr="0"/>
          <a:lstStyle/>
          <a:p>
            <a:pPr eaLnBrk="1" hangingPunct="1">
              <a:lnSpc>
                <a:spcPct val="105000"/>
              </a:lnSpc>
              <a:buClr>
                <a:schemeClr val="tx1"/>
              </a:buClr>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2. 3 段落写作常用方法</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① 列举法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② 举例法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③ 比较和对</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④ 因果法</a:t>
            </a:r>
            <a:endParaRPr lang="en-US" altLang="zh-CN" sz="2335" dirty="0">
              <a:solidFill>
                <a:srgbClr val="CC0000"/>
              </a:solidFill>
              <a:latin typeface="Arial Black" panose="020B0A04020102020204" pitchFamily="34" charset="0"/>
            </a:endParaRPr>
          </a:p>
        </p:txBody>
      </p:sp>
      <p:sp>
        <p:nvSpPr>
          <p:cNvPr id="37891" name="Text Box 3"/>
          <p:cNvSpPr txBox="1"/>
          <p:nvPr/>
        </p:nvSpPr>
        <p:spPr>
          <a:xfrm flipV="1">
            <a:off x="1369060" y="1024255"/>
            <a:ext cx="7354570" cy="76200"/>
          </a:xfrm>
          <a:prstGeom prst="rect">
            <a:avLst/>
          </a:prstGeom>
          <a:noFill/>
          <a:ln w="9525">
            <a:noFill/>
          </a:ln>
        </p:spPr>
        <p:txBody>
          <a:bodyPr wrap="square">
            <a:no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0">
                                            <p:txEl>
                                              <p:pRg st="4" end="4"/>
                                            </p:txEl>
                                          </p:spTgt>
                                        </p:tgtEl>
                                        <p:attrNameLst>
                                          <p:attrName>style.visibility</p:attrName>
                                        </p:attrNameLst>
                                      </p:cBhvr>
                                      <p:to>
                                        <p:strVal val="visible"/>
                                      </p:to>
                                    </p:set>
                                    <p:animEffect transition="in" filter="fade">
                                      <p:cBhvr>
                                        <p:cTn id="35" dur="1000"/>
                                        <p:tgtEl>
                                          <p:spTgt spid="37890">
                                            <p:txEl>
                                              <p:pRg st="4" end="4"/>
                                            </p:txEl>
                                          </p:spTgt>
                                        </p:tgtEl>
                                      </p:cBhvr>
                                    </p:animEffect>
                                    <p:anim calcmode="lin" valueType="num">
                                      <p:cBhvr>
                                        <p:cTn id="36"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89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200025"/>
            <a:ext cx="8229600" cy="4904740"/>
          </a:xfrm>
        </p:spPr>
        <p:txBody>
          <a:bodyPr vert="horz" wrap="square" lIns="76199" tIns="38099" rIns="76199" bIns="38099" anchor="t" anchorCtr="0"/>
          <a:lstStyle/>
          <a:p>
            <a:pPr eaLnBrk="1" hangingPunct="1">
              <a:lnSpc>
                <a:spcPct val="105000"/>
              </a:lnSpc>
              <a:buClr>
                <a:schemeClr val="tx1"/>
              </a:buClr>
            </a:pPr>
            <a:r>
              <a:rPr lang="en-US" altLang="zh-CN" sz="2800" dirty="0">
                <a:latin typeface="Calibri" panose="020F0502020204030204" pitchFamily="34" charset="0"/>
                <a:ea typeface="微软雅黑" panose="020B0503020204020204" pitchFamily="34" charset="-122"/>
                <a:cs typeface="微软雅黑" panose="020B0503020204020204" pitchFamily="34" charset="-122"/>
                <a:sym typeface="+mn-ea"/>
              </a:rPr>
              <a:t>①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列举法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列举法是指在主题句之后列举足够的（</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一般为</a:t>
            </a: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三个</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）足以支持主题观点的具体细节．</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sym typeface="+mn-ea"/>
              </a:rPr>
              <a:t>例如：</a:t>
            </a:r>
            <a:endParaRPr sz="2400" b="1" dirty="0">
              <a:sym typeface="+mn-ea"/>
            </a:endParaRPr>
          </a:p>
          <a:p>
            <a:pPr eaLnBrk="1" hangingPunct="1">
              <a:lnSpc>
                <a:spcPct val="105000"/>
              </a:lnSpc>
              <a:buClr>
                <a:schemeClr val="tx1"/>
              </a:buClr>
            </a:pP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Bicycle has many advantages.</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First</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it is handy and convenient. It can carry you to anywhere you like in city and does not need a large parking place.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Secondly</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it is not so expensive, and therefore, every family can afford to buy it and to repair it.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Thirdly</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it does not cause air pollution.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Finally</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it does good to your health if you ride it regularly</a:t>
            </a:r>
            <a:r>
              <a:rPr lang="en-US"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en-US" sz="2335" dirty="0">
              <a:solidFill>
                <a:srgbClr val="CC0000"/>
              </a:solidFill>
              <a:latin typeface="Comic Sans MS" panose="030F0702030302020204" pitchFamily="66" charset="0"/>
              <a:cs typeface="Comic Sans MS" panose="030F0702030302020204" pitchFamily="66" charset="0"/>
            </a:endParaRPr>
          </a:p>
        </p:txBody>
      </p:sp>
      <p:sp>
        <p:nvSpPr>
          <p:cNvPr id="37891" name="Text Box 3"/>
          <p:cNvSpPr txBox="1"/>
          <p:nvPr/>
        </p:nvSpPr>
        <p:spPr>
          <a:xfrm flipV="1">
            <a:off x="1369060" y="1024255"/>
            <a:ext cx="7354570" cy="76200"/>
          </a:xfrm>
          <a:prstGeom prst="rect">
            <a:avLst/>
          </a:prstGeom>
          <a:noFill/>
          <a:ln w="9525">
            <a:noFill/>
          </a:ln>
        </p:spPr>
        <p:txBody>
          <a:bodyPr wrap="square">
            <a:no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200025"/>
            <a:ext cx="8449945" cy="4904740"/>
          </a:xfrm>
        </p:spPr>
        <p:txBody>
          <a:bodyPr vert="horz" wrap="square" lIns="76199" tIns="38099" rIns="76199" bIns="38099" anchor="t" anchorCtr="0"/>
          <a:lstStyle/>
          <a:p>
            <a:pPr eaLnBrk="1" hangingPunct="1">
              <a:lnSpc>
                <a:spcPct val="105000"/>
              </a:lnSpc>
              <a:buClr>
                <a:schemeClr val="tx1"/>
              </a:buClr>
            </a:pPr>
            <a:r>
              <a:rPr lang="en-US" altLang="zh-CN" sz="2800" dirty="0">
                <a:latin typeface="Calibri" panose="020F0502020204030204" pitchFamily="34" charset="0"/>
                <a:ea typeface="微软雅黑" panose="020B0503020204020204" pitchFamily="34" charset="-122"/>
                <a:cs typeface="微软雅黑" panose="020B0503020204020204" pitchFamily="34" charset="-122"/>
                <a:sym typeface="+mn-ea"/>
              </a:rPr>
              <a:t>②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举例法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举例法通常指用具体的事例来阐述主题句中包含的中心思想。</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sym typeface="+mn-ea"/>
              </a:rPr>
              <a:t>例如：</a:t>
            </a:r>
            <a:endParaRPr sz="2400" b="1" dirty="0">
              <a:sym typeface="+mn-ea"/>
            </a:endParaRPr>
          </a:p>
          <a:p>
            <a:pPr eaLnBrk="1" hangingPunct="1">
              <a:lnSpc>
                <a:spcPct val="105000"/>
              </a:lnSpc>
              <a:buClr>
                <a:schemeClr val="tx1"/>
              </a:buClr>
            </a:pP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Public television </a:t>
            </a:r>
            <a:r>
              <a:rPr lang="en-US" altLang="zh-CN" sz="240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in America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presents many kinds of programs.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There are</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news and opinion programs.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There are</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films about social and historical events.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And</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there are</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shows about science and nature.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There are</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shows to teach people how to cook, grow vegetables or fix a house.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There are</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many drama programs produced in Britain.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And</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there are </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programs that present music, dance and theater of America .</a:t>
            </a:r>
            <a:br>
              <a:rPr lang="en-US" altLang="zh-CN" sz="2400" dirty="0">
                <a:solidFill>
                  <a:schemeClr val="tx1"/>
                </a:solidFill>
                <a:latin typeface="Comic Sans MS" panose="030F0702030302020204" pitchFamily="66" charset="0"/>
                <a:cs typeface="Comic Sans MS" panose="030F0702030302020204" pitchFamily="66" charset="0"/>
              </a:rPr>
            </a:br>
            <a:endParaRPr lang="en-US" altLang="zh-CN" sz="2400" dirty="0">
              <a:solidFill>
                <a:schemeClr val="tx1"/>
              </a:solidFill>
              <a:latin typeface="Comic Sans MS" panose="030F0702030302020204" pitchFamily="66" charset="0"/>
              <a:cs typeface="Comic Sans MS" panose="030F0702030302020204" pitchFamily="66" charset="0"/>
            </a:endParaRPr>
          </a:p>
        </p:txBody>
      </p:sp>
      <p:sp>
        <p:nvSpPr>
          <p:cNvPr id="37891" name="Text Box 3"/>
          <p:cNvSpPr txBox="1"/>
          <p:nvPr/>
        </p:nvSpPr>
        <p:spPr>
          <a:xfrm flipV="1">
            <a:off x="1332230" y="1024255"/>
            <a:ext cx="7354570" cy="76200"/>
          </a:xfrm>
          <a:prstGeom prst="rect">
            <a:avLst/>
          </a:prstGeom>
          <a:noFill/>
          <a:ln w="9525">
            <a:noFill/>
          </a:ln>
        </p:spPr>
        <p:txBody>
          <a:bodyPr wrap="square">
            <a:no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629920"/>
            <a:ext cx="8229600" cy="4474845"/>
          </a:xfrm>
        </p:spPr>
        <p:txBody>
          <a:bodyPr vert="horz" wrap="square" lIns="76199" tIns="38099" rIns="76199" bIns="38099" anchor="t" anchorCtr="0"/>
          <a:lstStyle/>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③ 比较和对</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比较主要是指出两个或两个以上不同种类的事物的共同点</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主要是指出两个或两个以上不同种类的事物的</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不同之处</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对比可以分为：</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整体对比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。即先描述A</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再描述B (</a:t>
            </a:r>
            <a:r>
              <a:rPr lang="en-US" altLang="zh-CN"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A1, A2, A3,...</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B1, B2, B3...)</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逐项对比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。即双方同时描述</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逐点进行比较</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A1, B1</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A2, B2</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A3, B3</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0">
                                            <p:txEl>
                                              <p:pRg st="4" end="4"/>
                                            </p:txEl>
                                          </p:spTgt>
                                        </p:tgtEl>
                                        <p:attrNameLst>
                                          <p:attrName>style.visibility</p:attrName>
                                        </p:attrNameLst>
                                      </p:cBhvr>
                                      <p:to>
                                        <p:strVal val="visible"/>
                                      </p:to>
                                    </p:set>
                                    <p:animEffect transition="in" filter="fade">
                                      <p:cBhvr>
                                        <p:cTn id="35" dur="1000"/>
                                        <p:tgtEl>
                                          <p:spTgt spid="37890">
                                            <p:txEl>
                                              <p:pRg st="4" end="4"/>
                                            </p:txEl>
                                          </p:spTgt>
                                        </p:tgtEl>
                                      </p:cBhvr>
                                    </p:animEffect>
                                    <p:anim calcmode="lin" valueType="num">
                                      <p:cBhvr>
                                        <p:cTn id="36"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8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890">
                                            <p:txEl>
                                              <p:pRg st="5" end="5"/>
                                            </p:txEl>
                                          </p:spTgt>
                                        </p:tgtEl>
                                        <p:attrNameLst>
                                          <p:attrName>style.visibility</p:attrName>
                                        </p:attrNameLst>
                                      </p:cBhvr>
                                      <p:to>
                                        <p:strVal val="visible"/>
                                      </p:to>
                                    </p:set>
                                    <p:animEffect transition="in" filter="fade">
                                      <p:cBhvr>
                                        <p:cTn id="42" dur="1000"/>
                                        <p:tgtEl>
                                          <p:spTgt spid="37890">
                                            <p:txEl>
                                              <p:pRg st="5" end="5"/>
                                            </p:txEl>
                                          </p:spTgt>
                                        </p:tgtEl>
                                      </p:cBhvr>
                                    </p:animEffect>
                                    <p:anim calcmode="lin" valueType="num">
                                      <p:cBhvr>
                                        <p:cTn id="43"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789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198755"/>
            <a:ext cx="8229600" cy="4906010"/>
          </a:xfrm>
        </p:spPr>
        <p:txBody>
          <a:bodyPr vert="horz" wrap="square" lIns="76199" tIns="38099" rIns="76199" bIns="38099" anchor="t" anchorCtr="0"/>
          <a:lstStyle/>
          <a:p>
            <a:pPr eaLnBrk="1" hangingPunct="1">
              <a:lnSpc>
                <a:spcPct val="105000"/>
              </a:lnSpc>
              <a:buClr>
                <a:schemeClr val="tx1"/>
              </a:buClr>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整体对比</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latin typeface="微软雅黑" panose="020B0503020204020204" pitchFamily="34" charset="-122"/>
                <a:ea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sym typeface="+mn-ea"/>
            </a:endParaRPr>
          </a:p>
          <a:p>
            <a:pPr eaLnBrk="1" hangingPunct="1">
              <a:lnSpc>
                <a:spcPct val="105000"/>
              </a:lnSpc>
              <a:buClr>
                <a:schemeClr val="tx1"/>
              </a:buClr>
            </a:pP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It is easy to be a winner.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 winner can show his joy publicly. He can laugh and sing and dance and celebrate his victory. People love to be with winners. Winners are never lonely. </a:t>
            </a: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Unlike winners, losers</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are the lonely ones of the world. It is difficult to face defeat with dignity. Losers can not show their disappointment publicly. They can not cry or grieve about their defeat. They must suffer privately, but they must be composed in public. They have nothing to celebrate and no one to share their sadness.</a:t>
            </a:r>
            <a:br>
              <a:rPr lang="en-US" altLang="zh-CN" sz="2400" dirty="0">
                <a:solidFill>
                  <a:schemeClr val="tx1"/>
                </a:solidFill>
                <a:latin typeface="Comic Sans MS" panose="030F0702030302020204" pitchFamily="66" charset="0"/>
                <a:cs typeface="Comic Sans MS" panose="030F0702030302020204" pitchFamily="66" charset="0"/>
              </a:rPr>
            </a:b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267970" y="115570"/>
            <a:ext cx="8597265" cy="4989195"/>
          </a:xfrm>
        </p:spPr>
        <p:txBody>
          <a:bodyPr vert="horz" wrap="square" lIns="76199" tIns="38099" rIns="76199" bIns="38099" anchor="t" anchorCtr="0"/>
          <a:lstStyle/>
          <a:p>
            <a:pPr eaLnBrk="1" hangingPunct="1">
              <a:lnSpc>
                <a:spcPct val="105000"/>
              </a:lnSpc>
              <a:buClr>
                <a:schemeClr val="tx1"/>
              </a:buClr>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逐项对比</a:t>
            </a: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latin typeface="微软雅黑" panose="020B0503020204020204" pitchFamily="34" charset="-122"/>
                <a:ea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sym typeface="+mn-ea"/>
            </a:endParaRPr>
          </a:p>
          <a:p>
            <a:pPr eaLnBrk="1" hangingPunct="1">
              <a:lnSpc>
                <a:spcPct val="105000"/>
              </a:lnSpc>
              <a:buClr>
                <a:schemeClr val="tx1"/>
              </a:buClr>
            </a:pP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My two friends have similar and different characteristics, such as </a:t>
            </a:r>
            <a:r>
              <a:rPr lang="en-US" altLang="zh-CN" sz="20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appearance, personality and hobbies.</a:t>
            </a: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0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Wendy is short and blonde. In contrast, Lisa is taller than Wendy, and Lisa‘s hair is much darker and curlier than Wendy‘s. </a:t>
            </a:r>
            <a:r>
              <a:rPr lang="en-US" altLang="zh-CN" sz="20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Wendy is the shy type and doesn‘t talk loudly when other people are there. On the other hand, Lisa is more outgoing than Wendy and likes to speak more.</a:t>
            </a:r>
            <a:r>
              <a:rPr lang="en-US" altLang="zh-CN" sz="20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Both Lisa and Wendy enjoy doing different things, and they do them well. For instance, Wendy is a folk dancer, and she dances more gracefully than Lisa, but Lisa can play baseball better than Wendy. Wendy and Lisa are friends; for this reason, other people like to compare them.</a:t>
            </a:r>
            <a:br>
              <a:rPr lang="en-US" altLang="zh-CN" sz="2400" dirty="0">
                <a:solidFill>
                  <a:srgbClr val="CC0000"/>
                </a:solidFill>
                <a:latin typeface="Comic Sans MS" panose="030F0702030302020204" pitchFamily="66" charset="0"/>
                <a:cs typeface="Comic Sans MS" panose="030F0702030302020204" pitchFamily="66"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629920"/>
            <a:ext cx="8229600" cy="4474845"/>
          </a:xfrm>
        </p:spPr>
        <p:txBody>
          <a:bodyPr vert="horz" wrap="square" lIns="76199" tIns="38099" rIns="76199" bIns="38099" anchor="t" anchorCtr="0"/>
          <a:lstStyle/>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④ 因果法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因果法是指按事物的因果关系发展段落</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可以先把结果提出来</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然后解释其（多种）原因，也可以先列出原因，再说明其（多个）结果。</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先因后果</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先果后因</a:t>
            </a: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341630" y="268605"/>
            <a:ext cx="8345170" cy="4703445"/>
          </a:xfrm>
        </p:spPr>
        <p:txBody>
          <a:bodyPr vert="horz" wrap="square" lIns="76199" tIns="38099" rIns="76199" bIns="38099" anchor="t" anchorCtr="0"/>
          <a:lstStyle/>
          <a:p>
            <a:pPr eaLnBrk="1" hangingPunct="1">
              <a:lnSpc>
                <a:spcPct val="105000"/>
              </a:lnSpc>
              <a:buClr>
                <a:schemeClr val="tx1"/>
              </a:buClr>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先因后果</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latin typeface="微软雅黑" panose="020B0503020204020204" pitchFamily="34" charset="-122"/>
                <a:ea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sym typeface="+mn-ea"/>
            </a:endParaRPr>
          </a:p>
          <a:p>
            <a:pPr eaLnBrk="1" hangingPunct="1">
              <a:lnSpc>
                <a:spcPct val="105000"/>
              </a:lnSpc>
              <a:buClr>
                <a:schemeClr val="tx1"/>
              </a:buClr>
            </a:pP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Since I have changed my curriculum to law enforcement, there have been amazing consequences.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First of all</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I am now interested in my courses. I am so interested, in fact, that I have done a lot of extra reading for the course.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Also</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my parents are much more involved with what I am doing in school since my father is a policeman.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Finally</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my grades have shown remarkable improvement. I expected better grades to result from the switch, but I never thought I would get all the A‘s I have been getting.</a:t>
            </a:r>
            <a:br>
              <a:rPr lang="en-US" altLang="zh-CN" sz="2400" dirty="0">
                <a:solidFill>
                  <a:srgbClr val="CC0000"/>
                </a:solidFill>
                <a:latin typeface="Comic Sans MS" panose="030F0702030302020204" pitchFamily="66" charset="0"/>
                <a:cs typeface="Comic Sans MS" panose="030F0702030302020204" pitchFamily="66"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629920"/>
            <a:ext cx="8229600" cy="4474845"/>
          </a:xfrm>
        </p:spPr>
        <p:txBody>
          <a:bodyPr vert="horz" wrap="square" lIns="76199" tIns="38099" rIns="76199" bIns="38099" anchor="t" anchorCtr="0"/>
          <a:lstStyle/>
          <a:p>
            <a:pPr marL="0" indent="0" eaLnBrk="1" hangingPunct="1">
              <a:lnSpc>
                <a:spcPct val="105000"/>
              </a:lnSpc>
              <a:buClr>
                <a:schemeClr val="tx1"/>
              </a:buClr>
              <a:buNone/>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先果后因</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400" dirty="0">
                <a:solidFill>
                  <a:srgbClr val="0070C0"/>
                </a:solidFill>
                <a:latin typeface="Comic Sans MS" panose="030F0702030302020204" pitchFamily="66" charset="0"/>
                <a:ea typeface="微软雅黑" panose="020B0503020204020204" pitchFamily="34" charset="-122"/>
                <a:cs typeface="Comic Sans MS" panose="030F0702030302020204" pitchFamily="66" charset="0"/>
                <a:sym typeface="+mn-ea"/>
              </a:rPr>
              <a:t>Guiyou Restaurant is losing business for three major reasons.</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First</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customers are staying away because of the unsanitary conditions in the restaurant. The tables are often messy and the floors dirty.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In addition</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the service is poor. The waiters and waitresses are generally slow and unfriendly. </a:t>
            </a:r>
            <a:r>
              <a:rPr lang="en-US" altLang="zh-CN" sz="24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Most important of all</a:t>
            </a:r>
            <a:r>
              <a:rPr lang="en-US" altLang="zh-CN"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rPr>
              <a:t>, customers are not pleased with the food at Guiyou Restaurant. The meals are of poor quality and overpriced.</a:t>
            </a:r>
            <a:br>
              <a:rPr lang="en-US" altLang="zh-CN" sz="2400" dirty="0">
                <a:solidFill>
                  <a:srgbClr val="CC0000"/>
                </a:solidFill>
                <a:latin typeface="Comic Sans MS" panose="030F0702030302020204" pitchFamily="66" charset="0"/>
                <a:cs typeface="Comic Sans MS" panose="030F0702030302020204" pitchFamily="66" charset="0"/>
              </a:rPr>
            </a:br>
            <a:endParaRPr lang="en-US" altLang="zh-CN" sz="2400" dirty="0">
              <a:solidFill>
                <a:srgbClr val="CC0000"/>
              </a:solidFill>
              <a:latin typeface="Comic Sans MS" panose="030F0702030302020204" pitchFamily="66" charset="0"/>
              <a:cs typeface="Comic Sans MS" panose="030F0702030302020204" pitchFamily="66"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398780"/>
            <a:ext cx="8538210" cy="4710430"/>
          </a:xfrm>
        </p:spPr>
        <p:txBody>
          <a:bodyPr vert="horz" wrap="square" lIns="76199" tIns="38099" rIns="76199" bIns="38099" anchor="t" anchorCtr="0"/>
          <a:lstStyle/>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根据逻辑推理解题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4.1 </a:t>
            </a:r>
            <a:r>
              <a:rPr lang="zh-CN" altLang="en-US"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根据上文信息推理</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4.2 </a:t>
            </a:r>
            <a:r>
              <a:rPr lang="zh-CN" altLang="en-US"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根据下文信息推理</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其他解题技巧</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5.1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利用语境分析解题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5.2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利用语法分析解题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5.3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利用对比结构解题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5.4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利用暗示和对应解题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5.5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利用排除法解题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90000"/>
              </a:lnSpc>
              <a:buFont typeface="Arial" panose="020B0604020202020204" pitchFamily="34" charset="0"/>
              <a:buChar char="•"/>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5.6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利用背景常识解题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nSpc>
                <a:spcPct val="90000"/>
              </a:lnSpc>
              <a:buFont typeface="Arial" panose="020B0604020202020204" pitchFamily="34" charset="0"/>
              <a:buChar char="•"/>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5.7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根据文章的感情色彩解题</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186690"/>
            <a:ext cx="7645400" cy="600710"/>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篇章布局：三段式</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17245"/>
            <a:ext cx="8538210" cy="4291965"/>
          </a:xfrm>
        </p:spPr>
        <p:txBody>
          <a:bodyPr vert="horz" wrap="square" lIns="76199" tIns="38099" rIns="76199" bIns="38099" anchor="t" anchorCtr="0"/>
          <a:lstStyle/>
          <a:p>
            <a:pPr eaLnBrk="1" hangingPunct="1"/>
            <a:r>
              <a:rPr 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3.1 </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开头段</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Introduction part</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：由现象引出观点</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或对主体内容的概括，可包括对谈论问题或现象的简单陈述然后明确提出自己的观点（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句话，约</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30-40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字）。</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r>
              <a:rPr sz="2400" b="1" dirty="0">
                <a:sym typeface="+mn-ea"/>
              </a:rPr>
              <a:t>例如：</a:t>
            </a:r>
            <a:endPar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b="1"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M</a:t>
            </a:r>
            <a:r>
              <a:rPr lang="zh-CN" altLang="en-US" sz="2400" b="1"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achine translation can not fully replace human translators</a:t>
            </a:r>
            <a:r>
              <a:rPr lang="zh-CN" altLang="en-US" sz="2400" b="1"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 </a:t>
            </a:r>
            <a:r>
              <a:rPr lang="en-US" altLang="zh-CN" sz="24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(2021</a:t>
            </a:r>
            <a:r>
              <a:rPr lang="zh-CN" altLang="en-US" sz="24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年</a:t>
            </a:r>
            <a:r>
              <a:rPr lang="en-US" altLang="zh-CN" sz="24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altLang="en-US" sz="2400" b="1"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endParaRPr>
          </a:p>
          <a:p>
            <a:pPr>
              <a:lnSpc>
                <a:spcPct val="90000"/>
              </a:lnSpc>
            </a:pPr>
            <a:r>
              <a:rPr lang="zh-CN" altLang="en-US" sz="2335"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With the development of technology and the needs of trade, machine translation is becoming more and more common in life, which has caused panic among human translators.</a:t>
            </a:r>
            <a:r>
              <a:rPr lang="zh-CN" altLang="en-US" sz="2335"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335" dirty="0">
                <a:solidFill>
                  <a:srgbClr val="0070C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However, in my opinion, machine translation </a:t>
            </a:r>
            <a:r>
              <a:rPr lang="en-US" altLang="zh-CN" sz="2335" dirty="0">
                <a:solidFill>
                  <a:srgbClr val="0070C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can</a:t>
            </a:r>
            <a:r>
              <a:rPr lang="zh-CN" altLang="en-US" sz="2335" dirty="0">
                <a:solidFill>
                  <a:srgbClr val="0070C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 not replace human translators</a:t>
            </a:r>
            <a:r>
              <a:rPr lang="en-US" altLang="zh-CN" sz="2335" dirty="0">
                <a:solidFill>
                  <a:srgbClr val="0070C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  for the following reasons</a:t>
            </a:r>
            <a:r>
              <a:rPr lang="zh-CN" altLang="en-US" sz="2335" dirty="0">
                <a:solidFill>
                  <a:srgbClr val="0070C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r>
              <a:rPr lang="zh-CN" altLang="en-US" sz="2335" dirty="0">
                <a:solidFill>
                  <a:srgbClr val="0070C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5" end="5"/>
                                            </p:txEl>
                                          </p:spTgt>
                                        </p:tgtEl>
                                        <p:attrNameLst>
                                          <p:attrName>style.visibility</p:attrName>
                                        </p:attrNameLst>
                                      </p:cBhvr>
                                      <p:to>
                                        <p:strVal val="visible"/>
                                      </p:to>
                                    </p:set>
                                    <p:animEffect transition="in" filter="fade">
                                      <p:cBhvr>
                                        <p:cTn id="35" dur="1000"/>
                                        <p:tgtEl>
                                          <p:spTgt spid="5123">
                                            <p:txEl>
                                              <p:pRg st="5" end="5"/>
                                            </p:txEl>
                                          </p:spTgt>
                                        </p:tgtEl>
                                      </p:cBhvr>
                                    </p:animEffect>
                                    <p:anim calcmode="lin" valueType="num">
                                      <p:cBhvr>
                                        <p:cTn id="36"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2570" y="626110"/>
            <a:ext cx="8444230" cy="4827905"/>
          </a:xfrm>
        </p:spPr>
        <p:txBody>
          <a:bodyPr/>
          <a:lstStyle/>
          <a:p>
            <a:pPr algn="just" eaLnBrk="1" hangingPunct="1">
              <a:lnSpc>
                <a:spcPct val="90000"/>
              </a:lnSpc>
            </a:pPr>
            <a:r>
              <a:rPr 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3.2 </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论证段</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Body part</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列举两到三条理由</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论据来</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论证观点</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条最佳，约</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80</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字）。</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hangingPunct="1">
              <a:lnSpc>
                <a:spcPct val="90000"/>
              </a:lnSpc>
            </a:pPr>
            <a:r>
              <a:rPr sz="2800" b="1" dirty="0">
                <a:sym typeface="+mn-ea"/>
              </a:rPr>
              <a:t>例如：</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90000"/>
              </a:lnSpc>
            </a:pPr>
            <a:r>
              <a:rPr lang="zh-CN" altLang="en-US" sz="2400" dirty="0">
                <a:solidFill>
                  <a:srgbClr val="FF0000"/>
                </a:solidFill>
                <a:latin typeface="Comic Sans MS" panose="030F0702030302020204" pitchFamily="66" charset="0"/>
                <a:cs typeface="Comic Sans MS" panose="030F0702030302020204" pitchFamily="66" charset="0"/>
                <a:sym typeface="+mn-ea"/>
              </a:rPr>
              <a:t>Firstly,</a:t>
            </a:r>
            <a:r>
              <a:rPr lang="zh-CN" altLang="en-US" sz="2400" dirty="0">
                <a:solidFill>
                  <a:schemeClr val="tx2"/>
                </a:solidFill>
                <a:latin typeface="Comic Sans MS" panose="030F0702030302020204" pitchFamily="66" charset="0"/>
                <a:cs typeface="Comic Sans MS" panose="030F0702030302020204" pitchFamily="66" charset="0"/>
                <a:sym typeface="+mn-ea"/>
              </a:rPr>
              <a:t> </a:t>
            </a:r>
            <a:r>
              <a:rPr lang="zh-CN" altLang="en-US" sz="2400" dirty="0">
                <a:solidFill>
                  <a:schemeClr val="tx1"/>
                </a:solidFill>
                <a:latin typeface="Comic Sans MS" panose="030F0702030302020204" pitchFamily="66" charset="0"/>
                <a:cs typeface="Comic Sans MS" panose="030F0702030302020204" pitchFamily="66" charset="0"/>
                <a:sym typeface="+mn-ea"/>
              </a:rPr>
              <a:t>machine translation is unable to translate the emotional content of people's words, and can make the performance of language impersonal, which is not conducive to emotional communication between people.</a:t>
            </a:r>
            <a:endParaRPr lang="zh-CN" altLang="en-US" sz="2400" dirty="0">
              <a:solidFill>
                <a:schemeClr val="tx1"/>
              </a:solidFill>
              <a:latin typeface="Comic Sans MS" panose="030F0702030302020204" pitchFamily="66" charset="0"/>
              <a:cs typeface="Comic Sans MS" panose="030F0702030302020204" pitchFamily="66" charset="0"/>
              <a:sym typeface="+mn-ea"/>
            </a:endParaRPr>
          </a:p>
          <a:p>
            <a:pPr algn="just" eaLnBrk="1" hangingPunct="1">
              <a:lnSpc>
                <a:spcPct val="90000"/>
              </a:lnSpc>
            </a:pPr>
            <a:r>
              <a:rPr lang="zh-CN" altLang="en-US" sz="2400" dirty="0">
                <a:solidFill>
                  <a:srgbClr val="FF0000"/>
                </a:solidFill>
                <a:latin typeface="Comic Sans MS" panose="030F0702030302020204" pitchFamily="66" charset="0"/>
                <a:cs typeface="Comic Sans MS" panose="030F0702030302020204" pitchFamily="66" charset="0"/>
                <a:sym typeface="+mn-ea"/>
              </a:rPr>
              <a:t>Secondly,</a:t>
            </a:r>
            <a:r>
              <a:rPr lang="zh-CN" altLang="en-US" sz="2400" dirty="0">
                <a:solidFill>
                  <a:schemeClr val="tx2"/>
                </a:solidFill>
                <a:latin typeface="Comic Sans MS" panose="030F0702030302020204" pitchFamily="66" charset="0"/>
                <a:cs typeface="Comic Sans MS" panose="030F0702030302020204" pitchFamily="66" charset="0"/>
                <a:sym typeface="+mn-ea"/>
              </a:rPr>
              <a:t> </a:t>
            </a:r>
            <a:r>
              <a:rPr lang="zh-CN" altLang="en-US" sz="2400" dirty="0">
                <a:solidFill>
                  <a:schemeClr val="tx1"/>
                </a:solidFill>
                <a:latin typeface="Comic Sans MS" panose="030F0702030302020204" pitchFamily="66" charset="0"/>
                <a:cs typeface="Comic Sans MS" panose="030F0702030302020204" pitchFamily="66" charset="0"/>
                <a:sym typeface="+mn-ea"/>
              </a:rPr>
              <a:t>machine translation cannot extract valid information from language in a timely manner, resulting in lengthy messages. </a:t>
            </a:r>
            <a:endParaRPr lang="zh-CN" altLang="en-US" sz="2400" dirty="0">
              <a:solidFill>
                <a:schemeClr val="tx1"/>
              </a:solidFill>
              <a:latin typeface="Comic Sans MS" panose="030F0702030302020204" pitchFamily="66" charset="0"/>
              <a:cs typeface="Comic Sans MS" panose="030F0702030302020204" pitchFamily="66" charset="0"/>
              <a:sym typeface="+mn-ea"/>
            </a:endParaRPr>
          </a:p>
          <a:p>
            <a:pPr algn="just" eaLnBrk="1" hangingPunct="1">
              <a:lnSpc>
                <a:spcPct val="90000"/>
              </a:lnSpc>
            </a:pPr>
            <a:r>
              <a:rPr lang="zh-CN" altLang="en-US" sz="2400" dirty="0">
                <a:solidFill>
                  <a:srgbClr val="FF0000"/>
                </a:solidFill>
                <a:latin typeface="Comic Sans MS" panose="030F0702030302020204" pitchFamily="66" charset="0"/>
                <a:cs typeface="Comic Sans MS" panose="030F0702030302020204" pitchFamily="66" charset="0"/>
                <a:sym typeface="+mn-ea"/>
              </a:rPr>
              <a:t>Finally,</a:t>
            </a:r>
            <a:r>
              <a:rPr lang="zh-CN" altLang="en-US" sz="2400" dirty="0">
                <a:solidFill>
                  <a:schemeClr val="tx2"/>
                </a:solidFill>
                <a:latin typeface="Comic Sans MS" panose="030F0702030302020204" pitchFamily="66" charset="0"/>
                <a:cs typeface="Comic Sans MS" panose="030F0702030302020204" pitchFamily="66" charset="0"/>
                <a:sym typeface="+mn-ea"/>
              </a:rPr>
              <a:t> </a:t>
            </a:r>
            <a:r>
              <a:rPr lang="zh-CN" altLang="en-US" sz="2400" dirty="0">
                <a:solidFill>
                  <a:schemeClr val="tx1"/>
                </a:solidFill>
                <a:latin typeface="Comic Sans MS" panose="030F0702030302020204" pitchFamily="66" charset="0"/>
                <a:cs typeface="Comic Sans MS" panose="030F0702030302020204" pitchFamily="66" charset="0"/>
                <a:sym typeface="+mn-ea"/>
              </a:rPr>
              <a:t>the excessive use of machine translation can reduce people's learning ability and cannot promote cultural communication between countries.</a:t>
            </a:r>
            <a:endParaRPr lang="zh-CN" altLang="en-US" sz="2400" dirty="0">
              <a:solidFill>
                <a:schemeClr val="tx1"/>
              </a:solidFill>
              <a:latin typeface="Comic Sans MS" panose="030F0702030302020204" pitchFamily="66" charset="0"/>
              <a:cs typeface="Comic Sans MS" panose="030F0702030302020204" pitchFamily="66" charset="0"/>
            </a:endParaRPr>
          </a:p>
          <a:p>
            <a:pPr algn="just" eaLnBrk="1" hangingPunct="1">
              <a:lnSpc>
                <a:spcPct val="90000"/>
              </a:lnSpc>
            </a:pPr>
            <a:endParaRPr lang="zh-CN" altLang="en-US" sz="2400"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92810"/>
            <a:ext cx="8229600" cy="4822190"/>
          </a:xfrm>
        </p:spPr>
        <p:txBody>
          <a:bodyPr/>
          <a:lstStyle/>
          <a:p>
            <a:pPr eaLnBrk="1" hangingPunct="1">
              <a:lnSpc>
                <a:spcPct val="80000"/>
              </a:lnSpc>
            </a:pPr>
            <a:r>
              <a:rPr 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3.3 </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结尾段</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Conclusion part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总结全文，重申观点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ym typeface="+mn-ea"/>
              </a:rPr>
              <a:t>2-3</a:t>
            </a:r>
            <a:r>
              <a:rPr lang="zh-CN" altLang="en-US" sz="2400" b="1" dirty="0">
                <a:sym typeface="+mn-ea"/>
              </a:rPr>
              <a:t>句话，约</a:t>
            </a:r>
            <a:r>
              <a:rPr lang="en-US" altLang="zh-CN" sz="2400" b="1" dirty="0">
                <a:sym typeface="+mn-ea"/>
              </a:rPr>
              <a:t>30-40</a:t>
            </a:r>
            <a:r>
              <a:rPr lang="zh-CN" altLang="en-US" sz="2400" b="1" dirty="0">
                <a:sym typeface="+mn-ea"/>
              </a:rPr>
              <a:t>字</a:t>
            </a:r>
            <a:r>
              <a:rPr lang="en-US" altLang="zh-CN" sz="2400" b="1" dirty="0">
                <a:sym typeface="+mn-ea"/>
              </a:rPr>
              <a:t>)</a:t>
            </a:r>
            <a:r>
              <a:rPr lang="zh-CN" altLang="en-US" sz="2400" b="1" dirty="0">
                <a:sym typeface="+mn-ea"/>
              </a:rPr>
              <a:t> ，可包括重复中心思想，自己的观点，在该问题上对未来的展望等。</a:t>
            </a:r>
            <a:endParaRPr lang="zh-CN" altLang="en-US" sz="2400" b="1" dirty="0">
              <a:sym typeface="+mn-ea"/>
            </a:endParaRPr>
          </a:p>
          <a:p>
            <a:pPr eaLnBrk="1" hangingPunct="1">
              <a:lnSpc>
                <a:spcPct val="80000"/>
              </a:lnSpc>
            </a:pPr>
            <a:r>
              <a:rPr lang="zh-CN" altLang="en-US" sz="2400" b="1" dirty="0">
                <a:sym typeface="+mn-ea"/>
              </a:rPr>
              <a:t>重复中心思想：对第一段换一种说法</a:t>
            </a:r>
            <a:endParaRPr lang="zh-CN" altLang="en-US" sz="2400" b="1" dirty="0"/>
          </a:p>
          <a:p>
            <a:pPr eaLnBrk="1" hangingPunct="1">
              <a:lnSpc>
                <a:spcPct val="80000"/>
              </a:lnSpc>
            </a:pPr>
            <a:r>
              <a:rPr lang="zh-CN" altLang="en-US" sz="2400" b="1" dirty="0">
                <a:sym typeface="+mn-ea"/>
              </a:rPr>
              <a:t>提出展望： 表示对将来的展望或期待</a:t>
            </a:r>
            <a:endParaRPr lang="zh-CN" altLang="en-US" sz="2400" b="1" dirty="0">
              <a:sym typeface="+mn-ea"/>
            </a:endParaRPr>
          </a:p>
          <a:p>
            <a:pPr eaLnBrk="1" hangingPunct="1">
              <a:lnSpc>
                <a:spcPct val="80000"/>
              </a:lnSpc>
            </a:pPr>
            <a:r>
              <a:rPr lang="zh-CN" altLang="en-US" sz="2400" b="1" dirty="0">
                <a:sym typeface="+mn-ea"/>
              </a:rPr>
              <a:t>亦可用格言、谚语或习语总结全文，既言简意赅又有更强的说服力。</a:t>
            </a:r>
            <a:r>
              <a:rPr lang="zh-CN" altLang="en-US" sz="2400" dirty="0">
                <a:sym typeface="+mn-ea"/>
              </a:rPr>
              <a:t> </a:t>
            </a:r>
            <a:endParaRPr lang="zh-CN" altLang="en-US" sz="2400" dirty="0">
              <a:sym typeface="+mn-ea"/>
            </a:endParaRPr>
          </a:p>
          <a:p>
            <a:pPr eaLnBrk="1" hangingPunct="1">
              <a:lnSpc>
                <a:spcPct val="80000"/>
              </a:lnSpc>
            </a:pPr>
            <a:r>
              <a:rPr sz="2400" b="1" dirty="0">
                <a:sym typeface="+mn-ea"/>
              </a:rPr>
              <a:t>例如：</a:t>
            </a:r>
            <a:endParaRPr lang="zh-CN" altLang="en-US" sz="2400" dirty="0"/>
          </a:p>
          <a:p>
            <a:r>
              <a:rPr lang="zh-CN" altLang="en-US" sz="24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In short,</a:t>
            </a:r>
            <a:r>
              <a:rPr lang="zh-CN" altLang="en-US" sz="24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machine translation produces results at high speed which sometimes save people's energy and time, but very often it is not as accurate and effective as human translation.</a:t>
            </a:r>
            <a:r>
              <a:rPr lang="zh-CN" altLang="en-US" sz="24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 </a:t>
            </a:r>
            <a:r>
              <a:rPr lang="zh-CN" altLang="en-US" sz="24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sym typeface="+mn-ea"/>
              </a:rPr>
              <a:t>Therefore, it cannot replace human translation.</a:t>
            </a:r>
            <a:endParaRPr lang="zh-CN" altLang="en-US" sz="24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endParaRPr>
          </a:p>
          <a:p>
            <a:endParaRPr lang="zh-CN" altLang="en-US" b="1" dirty="0">
              <a:latin typeface="Comic Sans MS" panose="030F0702030302020204" pitchFamily="66" charset="0"/>
              <a:ea typeface="+mj-ea"/>
              <a:cs typeface="Comic Sans MS" panose="030F0702030302020204" pitchFamily="66" charset="0"/>
              <a:sym typeface="+mn-ea"/>
            </a:endParaRPr>
          </a:p>
          <a:p>
            <a:endParaRPr lang="zh-CN" altLang="en-US" sz="3200">
              <a:latin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83820"/>
            <a:ext cx="8538210" cy="5025390"/>
          </a:xfrm>
        </p:spPr>
        <p:txBody>
          <a:bodyPr vert="horz" wrap="square" lIns="76199" tIns="38099" rIns="76199" bIns="38099" anchor="t" anchorCtr="0"/>
          <a:lstStyle/>
          <a:p>
            <a:pPr>
              <a:lnSpc>
                <a:spcPct val="90000"/>
              </a:lnSpc>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真题示例</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800" dirty="0">
                <a:latin typeface="Comic Sans MS" panose="030F0702030302020204" pitchFamily="66" charset="0"/>
                <a:cs typeface="Comic Sans MS" panose="030F0702030302020204" pitchFamily="66" charset="0"/>
              </a:rPr>
              <a:t>Directions: Write an essay in no less than 150 words on the topic "The Advantages and Disadvantages of Self-employed Jobs". Write your essay on the Answer Sheet.</a:t>
            </a:r>
            <a:r>
              <a:rPr lang="en-US" altLang="zh-CN" sz="2800" dirty="0">
                <a:latin typeface="Comic Sans MS" panose="030F0702030302020204" pitchFamily="66" charset="0"/>
                <a:cs typeface="Comic Sans MS" panose="030F0702030302020204" pitchFamily="66" charset="0"/>
              </a:rPr>
              <a:t> </a:t>
            </a:r>
            <a:r>
              <a:rPr lang="en-US" altLang="zh-CN" sz="2800" dirty="0">
                <a:latin typeface="Comic Sans MS" panose="030F0702030302020204" pitchFamily="66" charset="0"/>
                <a:cs typeface="Comic Sans MS" panose="030F0702030302020204" pitchFamily="66" charset="0"/>
                <a:sym typeface="+mn-ea"/>
              </a:rPr>
              <a:t>(2022</a:t>
            </a:r>
            <a:r>
              <a:rPr lang="zh-CN" altLang="en-US" sz="2800" dirty="0">
                <a:latin typeface="Comic Sans MS" panose="030F0702030302020204" pitchFamily="66" charset="0"/>
                <a:cs typeface="Comic Sans MS" panose="030F0702030302020204" pitchFamily="66" charset="0"/>
                <a:sym typeface="+mn-ea"/>
              </a:rPr>
              <a:t>年</a:t>
            </a:r>
            <a:r>
              <a:rPr lang="en-US" altLang="zh-CN" sz="2800" dirty="0">
                <a:latin typeface="Comic Sans MS" panose="030F0702030302020204" pitchFamily="66" charset="0"/>
                <a:cs typeface="Comic Sans MS" panose="030F0702030302020204" pitchFamily="66" charset="0"/>
                <a:sym typeface="+mn-ea"/>
              </a:rPr>
              <a:t>) </a:t>
            </a:r>
            <a:endParaRPr lang="zh-CN" altLang="en-US" sz="2800" dirty="0">
              <a:latin typeface="Comic Sans MS" panose="030F0702030302020204" pitchFamily="66" charset="0"/>
              <a:cs typeface="Comic Sans MS" panose="030F0702030302020204" pitchFamily="66" charset="0"/>
            </a:endParaRPr>
          </a:p>
          <a:p>
            <a:pPr>
              <a:lnSpc>
                <a:spcPct val="90000"/>
              </a:lnSpc>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写作指南：</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第一段点出</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因为</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政府鼓励自主创业</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，所以越来越多的人开始自主创业，</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但</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自主创业有利有弊</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第二段列举自主创业的优点</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比如</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时间灵活等</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以及自主创业的缺点</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比如</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破产风险较大等。</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第三段作出总结。</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83820"/>
            <a:ext cx="8538210" cy="5025390"/>
          </a:xfrm>
        </p:spPr>
        <p:txBody>
          <a:bodyPr vert="horz" wrap="square" lIns="76199" tIns="38099" rIns="76199" bIns="38099" anchor="t" anchorCtr="0"/>
          <a:lstStyle/>
          <a:p>
            <a:pPr>
              <a:lnSpc>
                <a:spcPct val="90000"/>
              </a:lnSpc>
            </a:pPr>
            <a:r>
              <a:rPr lang="en-US" altLang="zh-CN" sz="2800" b="1" dirty="0">
                <a:solidFill>
                  <a:srgbClr val="FF0000"/>
                </a:solidFill>
                <a:latin typeface="Comic Sans MS" panose="030F0702030302020204" pitchFamily="66" charset="0"/>
              </a:rPr>
              <a:t>The Advantages and Disadvantages of Self-employed Jobs</a:t>
            </a:r>
            <a:endParaRPr lang="en-US" altLang="zh-CN" sz="2800" b="1" dirty="0">
              <a:solidFill>
                <a:srgbClr val="FF0000"/>
              </a:solidFill>
              <a:latin typeface="Comic Sans MS" panose="030F0702030302020204" pitchFamily="66" charset="0"/>
            </a:endParaRPr>
          </a:p>
          <a:p>
            <a:pPr>
              <a:lnSpc>
                <a:spcPct val="90000"/>
              </a:lnSpc>
            </a:pPr>
            <a:r>
              <a:rPr lang="en-US" altLang="zh-CN" sz="2800" dirty="0">
                <a:solidFill>
                  <a:schemeClr val="tx1"/>
                </a:solidFill>
                <a:latin typeface="Comic Sans MS" panose="030F0702030302020204" pitchFamily="66" charset="0"/>
              </a:rPr>
              <a:t>     Nowadays, the government encourages people to look for jobs on their own or become self-employed and promotes flexible and diverse types of employment. </a:t>
            </a:r>
            <a:r>
              <a:rPr lang="en-US" altLang="zh-CN" sz="2800" dirty="0">
                <a:solidFill>
                  <a:srgbClr val="FF0000"/>
                </a:solidFill>
                <a:latin typeface="Comic Sans MS" panose="030F0702030302020204" pitchFamily="66" charset="0"/>
              </a:rPr>
              <a:t>Like everything else, self-employed jobs have both advantages and disadvantages.</a:t>
            </a:r>
            <a:endParaRPr lang="en-US" altLang="zh-CN" sz="2800" dirty="0">
              <a:solidFill>
                <a:srgbClr val="FF0000"/>
              </a:solidFill>
              <a:latin typeface="Comic Sans MS" panose="030F0702030302020204" pitchFamily="66" charset="0"/>
            </a:endParaRPr>
          </a:p>
          <a:p>
            <a:pPr>
              <a:lnSpc>
                <a:spcPct val="90000"/>
              </a:lnSpc>
            </a:pPr>
            <a:endParaRPr lang="en-US" altLang="zh-CN" sz="2800" dirty="0">
              <a:solidFill>
                <a:srgbClr val="FF0000"/>
              </a:solidFill>
            </a:endParaRPr>
          </a:p>
          <a:p>
            <a:pPr>
              <a:lnSpc>
                <a:spcPct val="90000"/>
              </a:lnSpc>
            </a:pPr>
            <a:endParaRPr lang="zh-CN" altLang="en-US" sz="28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175260"/>
            <a:ext cx="8538210" cy="4933950"/>
          </a:xfrm>
        </p:spPr>
        <p:txBody>
          <a:bodyPr vert="horz" wrap="square" lIns="76199" tIns="38099" rIns="76199" bIns="38099" anchor="t" anchorCtr="0"/>
          <a:lstStyle/>
          <a:p>
            <a:pPr>
              <a:lnSpc>
                <a:spcPct val="90000"/>
              </a:lnSpc>
            </a:pPr>
            <a:r>
              <a:rPr lang="en-US" altLang="zh-CN" sz="28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a:t>
            </a:r>
            <a:r>
              <a:rPr lang="zh-CN" altLang="en-US" sz="28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For one thing</a:t>
            </a:r>
            <a:r>
              <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a:t>
            </a:r>
            <a:r>
              <a:rPr lang="zh-CN" altLang="en-US" sz="28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a:t>
            </a:r>
            <a:r>
              <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self-employed jobs mean that you have more flexible time to do anything you want.</a:t>
            </a:r>
            <a:r>
              <a:rPr lang="zh-CN" altLang="en-US" sz="28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a:t>
            </a:r>
            <a:r>
              <a:rPr lang="zh-CN" altLang="en-US" sz="28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Also</a:t>
            </a:r>
            <a:r>
              <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a:t>
            </a:r>
            <a:r>
              <a:rPr lang="zh-CN" altLang="en-US" sz="28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a:t>
            </a:r>
            <a:r>
              <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by starting your own business, you can maximize your creativity and combine your interests with your work.</a:t>
            </a:r>
            <a:r>
              <a:rPr lang="zh-CN" altLang="en-US" sz="28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a:t>
            </a:r>
            <a:r>
              <a:rPr lang="zh-CN" altLang="en-US" sz="28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For another</a:t>
            </a:r>
            <a:r>
              <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for those who take self-employed jobs, they need to face a high risk of bankruptcy and they don't have a steady income in the preliminary stage.</a:t>
            </a:r>
            <a:r>
              <a:rPr lang="zh-CN" altLang="en-US" sz="2800" dirty="0">
                <a:solidFill>
                  <a:schemeClr val="tx2"/>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a:t>
            </a:r>
            <a:r>
              <a:rPr lang="zh-CN" altLang="en-US" sz="28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Besides</a:t>
            </a:r>
            <a:r>
              <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they need to do everything by themselves, and they may not be able to have a rest even if they are sick.</a:t>
            </a:r>
            <a:r>
              <a:rPr lang="zh-CN" altLang="en-US" sz="28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Last but not least</a:t>
            </a:r>
            <a:r>
              <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they may be under increasing pressure if the process of founding a company is slow.</a:t>
            </a:r>
            <a:endParaRPr lang="zh-CN" altLang="en-US" sz="2800" dirty="0">
              <a:solidFill>
                <a:schemeClr val="tx1"/>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endParaRPr>
          </a:p>
          <a:p>
            <a:pPr>
              <a:lnSpc>
                <a:spcPct val="90000"/>
              </a:lnSpc>
            </a:pPr>
            <a:endParaRPr lang="zh-CN" altLang="en-US" sz="2335" b="1" dirty="0">
              <a:solidFill>
                <a:schemeClr val="tx2"/>
              </a:solidFill>
              <a:latin typeface="Times New Roman" panose="02020603050405020304" pitchFamily="18" charset="0"/>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367030"/>
            <a:ext cx="8538210" cy="4742180"/>
          </a:xfrm>
        </p:spPr>
        <p:txBody>
          <a:bodyPr vert="horz" wrap="square" lIns="76199" tIns="38099" rIns="76199" bIns="38099" anchor="t" anchorCtr="0"/>
          <a:lstStyle/>
          <a:p>
            <a:pPr>
              <a:lnSpc>
                <a:spcPct val="90000"/>
              </a:lnSpc>
            </a:pPr>
            <a:r>
              <a:rPr lang="en-US" altLang="zh-CN" sz="2800" dirty="0">
                <a:solidFill>
                  <a:srgbClr val="FF0000"/>
                </a:solidFill>
                <a:latin typeface="Comic Sans MS" panose="030F0702030302020204" pitchFamily="66" charset="0"/>
                <a:cs typeface="Comic Sans MS" panose="030F0702030302020204" pitchFamily="66" charset="0"/>
              </a:rPr>
              <a:t>    </a:t>
            </a:r>
            <a:r>
              <a:rPr lang="zh-CN" altLang="en-US" sz="2800" dirty="0">
                <a:solidFill>
                  <a:srgbClr val="FF0000"/>
                </a:solidFill>
                <a:latin typeface="Comic Sans MS" panose="030F0702030302020204" pitchFamily="66" charset="0"/>
                <a:cs typeface="Comic Sans MS" panose="030F0702030302020204" pitchFamily="66" charset="0"/>
              </a:rPr>
              <a:t>Taking all these into account, we can draw a conclusion that self-employed jobs have both advantages and disadvantages,</a:t>
            </a:r>
            <a:r>
              <a:rPr lang="zh-CN" altLang="en-US" sz="2800" dirty="0">
                <a:latin typeface="Comic Sans MS" panose="030F0702030302020204" pitchFamily="66" charset="0"/>
                <a:cs typeface="Comic Sans MS" panose="030F0702030302020204" pitchFamily="66" charset="0"/>
              </a:rPr>
              <a:t> so we should not only see the favorable aspects, but also accept the unfavorable aspects. It is significant to hold an objective attitude towards it.</a:t>
            </a:r>
            <a:endParaRPr lang="zh-CN" altLang="en-US" sz="2800" dirty="0">
              <a:latin typeface="Comic Sans MS" panose="030F0702030302020204" pitchFamily="66" charset="0"/>
              <a:cs typeface="Comic Sans MS" panose="030F0702030302020204" pitchFamily="66" charset="0"/>
            </a:endParaRPr>
          </a:p>
          <a:p>
            <a:pPr>
              <a:lnSpc>
                <a:spcPct val="90000"/>
              </a:lnSpc>
            </a:pPr>
            <a:endParaRPr lang="en-US" altLang="zh-CN" sz="2800" b="1" dirty="0">
              <a:solidFill>
                <a:srgbClr val="FF0000"/>
              </a:solidFill>
              <a:latin typeface="Comic Sans MS" panose="030F0702030302020204" pitchFamily="66" charset="0"/>
              <a:cs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580390" y="113665"/>
            <a:ext cx="7456170" cy="643255"/>
          </a:xfrm>
        </p:spPr>
        <p:txBody>
          <a:bodyPr vert="horz" wrap="square" lIns="76199" tIns="38099" rIns="76199" bIns="38099" anchor="t" anchorCtr="0"/>
          <a:lstStyle/>
          <a:p>
            <a:r>
              <a:rPr lang="zh-CN" altLang="en-US" sz="3335" b="1" dirty="0">
                <a:latin typeface="微软雅黑" panose="020B0503020204020204" pitchFamily="34" charset="-122"/>
                <a:ea typeface="微软雅黑" panose="020B0503020204020204" pitchFamily="34" charset="-122"/>
                <a:cs typeface="微软雅黑" panose="020B0503020204020204" pitchFamily="34" charset="-122"/>
              </a:rPr>
              <a:t>写作技巧</a:t>
            </a:r>
            <a:r>
              <a:rPr lang="en-US" altLang="zh-CN" sz="3335"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335"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605790"/>
            <a:ext cx="8538210" cy="4503420"/>
          </a:xfrm>
        </p:spPr>
        <p:txBody>
          <a:bodyPr vert="horz" wrap="square" lIns="76199" tIns="38099" rIns="76199" bIns="38099" anchor="t" anchorCtr="0"/>
          <a:lstStyle/>
          <a:p>
            <a:pPr>
              <a:lnSpc>
                <a:spcPct val="90000"/>
              </a:lnSpc>
            </a:pP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作文评分原则及标准</a:t>
            </a:r>
            <a:endParaRPr lang="zh-CN" altLang="en-US"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1. 1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评分原则</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1. 2 </a:t>
            </a:r>
            <a:r>
              <a:rPr lang="zh-CN" altLang="en-US"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评分标准</a:t>
            </a:r>
            <a:endParaRPr lang="zh-CN" altLang="en-US"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段落的写作</a:t>
            </a: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2.1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段落的组成</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2.1.1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段首句</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2.1.2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扩展句</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2.1.3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结尾句</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2.2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段落的基本特征</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2.2.1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统一性</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          2.2.2 </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简洁性</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2.2.3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连贯性</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Calibri" panose="020F0502020204030204" pitchFamily="34" charset="0"/>
                <a:ea typeface="微软雅黑" panose="020B0503020204020204" pitchFamily="34" charset="-122"/>
                <a:cs typeface="微软雅黑" panose="020B0503020204020204" pitchFamily="34" charset="-122"/>
                <a:sym typeface="+mn-ea"/>
              </a:rPr>
              <a:t>①</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段落内外的衔接过渡</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latin typeface="Calibri" panose="020F0502020204030204" pitchFamily="34" charset="0"/>
                <a:ea typeface="微软雅黑" panose="020B0503020204020204" pitchFamily="34" charset="-122"/>
                <a:cs typeface="微软雅黑" panose="020B0503020204020204" pitchFamily="34" charset="-122"/>
                <a:sym typeface="+mn-ea"/>
              </a:rPr>
              <a:t>                     ②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常用过渡语</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4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3">
                                            <p:txEl>
                                              <p:pRg st="11" end="11"/>
                                            </p:txEl>
                                          </p:spTgt>
                                        </p:tgtEl>
                                        <p:attrNameLst>
                                          <p:attrName>style.visibility</p:attrName>
                                        </p:attrNameLst>
                                      </p:cBhvr>
                                      <p:to>
                                        <p:strVal val="visible"/>
                                      </p:to>
                                    </p:set>
                                    <p:animEffect transition="in" filter="fade">
                                      <p:cBhvr>
                                        <p:cTn id="84" dur="1000"/>
                                        <p:tgtEl>
                                          <p:spTgt spid="5123">
                                            <p:txEl>
                                              <p:pRg st="11" end="11"/>
                                            </p:txEl>
                                          </p:spTgt>
                                        </p:tgtEl>
                                      </p:cBhvr>
                                    </p:animEffect>
                                    <p:anim calcmode="lin" valueType="num">
                                      <p:cBhvr>
                                        <p:cTn id="85"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123">
                                            <p:txEl>
                                              <p:pRg st="12" end="12"/>
                                            </p:txEl>
                                          </p:spTgt>
                                        </p:tgtEl>
                                        <p:attrNameLst>
                                          <p:attrName>style.visibility</p:attrName>
                                        </p:attrNameLst>
                                      </p:cBhvr>
                                      <p:to>
                                        <p:strVal val="visible"/>
                                      </p:to>
                                    </p:set>
                                    <p:animEffect transition="in" filter="fade">
                                      <p:cBhvr>
                                        <p:cTn id="91" dur="1000"/>
                                        <p:tgtEl>
                                          <p:spTgt spid="5123">
                                            <p:txEl>
                                              <p:pRg st="12" end="12"/>
                                            </p:txEl>
                                          </p:spTgt>
                                        </p:tgtEl>
                                      </p:cBhvr>
                                    </p:animEffect>
                                    <p:anim calcmode="lin" valueType="num">
                                      <p:cBhvr>
                                        <p:cTn id="9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123">
                                            <p:txEl>
                                              <p:pRg st="13" end="13"/>
                                            </p:txEl>
                                          </p:spTgt>
                                        </p:tgtEl>
                                        <p:attrNameLst>
                                          <p:attrName>style.visibility</p:attrName>
                                        </p:attrNameLst>
                                      </p:cBhvr>
                                      <p:to>
                                        <p:strVal val="visible"/>
                                      </p:to>
                                    </p:set>
                                    <p:animEffect transition="in" filter="fade">
                                      <p:cBhvr>
                                        <p:cTn id="98" dur="1000"/>
                                        <p:tgtEl>
                                          <p:spTgt spid="5123">
                                            <p:txEl>
                                              <p:pRg st="13" end="13"/>
                                            </p:txEl>
                                          </p:spTgt>
                                        </p:tgtEl>
                                      </p:cBhvr>
                                    </p:animEffect>
                                    <p:anim calcmode="lin" valueType="num">
                                      <p:cBhvr>
                                        <p:cTn id="99"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内容占位符 2"/>
          <p:cNvSpPr>
            <a:spLocks noGrp="1" noRot="1"/>
          </p:cNvSpPr>
          <p:nvPr>
            <p:ph idx="4294967295"/>
          </p:nvPr>
        </p:nvSpPr>
        <p:spPr>
          <a:xfrm>
            <a:off x="208915" y="901700"/>
            <a:ext cx="8538210" cy="4932045"/>
          </a:xfrm>
        </p:spPr>
        <p:txBody>
          <a:bodyPr vert="horz" wrap="square" lIns="76199" tIns="38099" rIns="76199" bIns="38099" anchor="t" anchorCtr="0"/>
          <a:lstStyle/>
          <a:p>
            <a:pPr>
              <a:lnSpc>
                <a:spcPct val="90000"/>
              </a:lnSpc>
            </a:pPr>
            <a:r>
              <a:rPr lang="en-US" altLang="zh-CN" sz="24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     2. 3 段落写作常用方法</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                 ① 列举法</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                 ② 举例法</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                 ③ 比较和对</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法</a:t>
            </a:r>
            <a:endPar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                 ④ 因果法</a:t>
            </a:r>
            <a:endParaRPr lang="en-US" altLang="zh-CN" sz="1800" dirty="0">
              <a:solidFill>
                <a:srgbClr val="CC0000"/>
              </a:solidFill>
              <a:latin typeface="Arial Black" panose="020B0A04020102020204" pitchFamily="34" charset="0"/>
            </a:endParaRPr>
          </a:p>
          <a:p>
            <a:pPr eaLnBrk="1" hangingPunct="1">
              <a:lnSpc>
                <a:spcPct val="105000"/>
              </a:lnSpc>
              <a:buClr>
                <a:schemeClr val="tx1"/>
              </a:buClr>
            </a:pP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篇章布局</a:t>
            </a:r>
            <a:r>
              <a:rPr lang="zh-CN" altLang="en-US" sz="18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（议论文）</a:t>
            </a:r>
            <a:endParaRPr lang="zh-CN" altLang="en-US" sz="18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3.1</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开头段</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论证段</a:t>
            </a: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结尾段</a:t>
            </a:r>
            <a:endParaRPr lang="zh-CN" altLang="en-US" sz="1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90000"/>
              </a:lnSpc>
              <a:buNone/>
            </a:pPr>
            <a:endPar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0"/>
            <a:ext cx="9144000" cy="5715635"/>
          </a:xfrm>
          <a:prstGeom prst="rect">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52227" name="图片 1"/>
          <p:cNvPicPr>
            <a:picLocks noChangeAspect="1"/>
          </p:cNvPicPr>
          <p:nvPr/>
        </p:nvPicPr>
        <p:blipFill>
          <a:blip r:embed="rId1">
            <a:lum bright="70000" contrast="-70000"/>
          </a:blip>
          <a:srcRect/>
          <a:stretch>
            <a:fillRect/>
          </a:stretch>
        </p:blipFill>
        <p:spPr bwMode="auto">
          <a:xfrm>
            <a:off x="3203848" y="625252"/>
            <a:ext cx="2396827" cy="2347786"/>
          </a:xfrm>
          <a:prstGeom prst="rect">
            <a:avLst/>
          </a:prstGeom>
          <a:noFill/>
          <a:ln w="9525">
            <a:noFill/>
            <a:miter lim="800000"/>
            <a:headEnd/>
            <a:tailEnd/>
          </a:ln>
        </p:spPr>
      </p:pic>
      <p:sp>
        <p:nvSpPr>
          <p:cNvPr id="52229" name="矩形 47"/>
          <p:cNvSpPr>
            <a:spLocks noChangeArrowheads="1"/>
          </p:cNvSpPr>
          <p:nvPr/>
        </p:nvSpPr>
        <p:spPr bwMode="auto">
          <a:xfrm>
            <a:off x="1763688" y="2869500"/>
            <a:ext cx="5040238" cy="1174750"/>
          </a:xfrm>
          <a:prstGeom prst="rect">
            <a:avLst/>
          </a:prstGeom>
          <a:noFill/>
          <a:ln w="9525">
            <a:noFill/>
            <a:miter lim="800000"/>
          </a:ln>
        </p:spPr>
        <p:txBody>
          <a:bodyPr wrap="square" lIns="68571" tIns="34284" rIns="68571" bIns="34284">
            <a:spAutoFit/>
          </a:bodyPr>
          <a:lstStyle/>
          <a:p>
            <a:pPr algn="just"/>
            <a:r>
              <a:rPr lang="zh-CN" altLang="en-US" sz="7200" b="1" dirty="0">
                <a:solidFill>
                  <a:schemeClr val="bg1"/>
                </a:solidFill>
                <a:ea typeface="微软雅黑" panose="020B0503020204020204" pitchFamily="34" charset="-122"/>
              </a:rPr>
              <a:t>谢 谢 大 家！</a:t>
            </a:r>
            <a:endParaRPr lang="en-US" altLang="zh-CN" sz="7200" b="1" dirty="0">
              <a:solidFill>
                <a:schemeClr val="bg1"/>
              </a:solidFill>
              <a:ea typeface="微软雅黑" panose="020B0503020204020204" pitchFamily="34" charset="-122"/>
            </a:endParaRPr>
          </a:p>
        </p:txBody>
      </p:sp>
    </p:spTree>
  </p:cSld>
  <p:clrMapOvr>
    <a:masterClrMapping/>
  </p:clrMapOvr>
  <p:transition spd="med" advClick="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r>
              <a:rPr lang="zh-CN" altLang="en-US" sz="4000" b="1" dirty="0">
                <a:latin typeface="微软雅黑" panose="020B0503020204020204" pitchFamily="34" charset="-122"/>
                <a:ea typeface="微软雅黑" panose="020B0503020204020204" pitchFamily="34" charset="-122"/>
                <a:sym typeface="+mn-ea"/>
              </a:rPr>
              <a:t>写作技巧</a:t>
            </a:r>
            <a:endParaRPr lang="zh-CN" altLang="en-US" sz="4000" b="1" dirty="0">
              <a:latin typeface="微软雅黑" panose="020B0503020204020204" pitchFamily="34" charset="-122"/>
              <a:ea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lstStyle/>
          <a:p>
            <a:pPr>
              <a:lnSpc>
                <a:spcPct val="90000"/>
              </a:lnSpc>
            </a:pPr>
            <a:r>
              <a:rPr lang="en-US" altLang="zh-CN"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作文评分原则及标准</a:t>
            </a:r>
            <a:endParaRPr lang="zh-CN" altLang="en-US"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段落的写作</a:t>
            </a:r>
            <a:r>
              <a:rPr lang="en-US" altLang="zh-CN"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篇章布局</a:t>
            </a:r>
            <a:r>
              <a:rPr lang="zh-CN" altLang="en-US"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（议论文）</a:t>
            </a:r>
            <a:endParaRPr lang="zh-CN" altLang="en-US"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原题示例</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0188"/>
            <a:ext cx="8229600" cy="950912"/>
          </a:xfrm>
        </p:spPr>
        <p:txBody>
          <a:bodyPr/>
          <a:lstStyle/>
          <a:p>
            <a:r>
              <a:rPr lang="en-US" altLang="zh-CN" sz="40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40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作文评分原则及标准</a:t>
            </a:r>
            <a:br>
              <a:rPr lang="zh-CN" altLang="en-US" sz="40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4000" b="1"/>
          </a:p>
        </p:txBody>
      </p:sp>
      <p:sp>
        <p:nvSpPr>
          <p:cNvPr id="3" name="内容占位符 2"/>
          <p:cNvSpPr>
            <a:spLocks noGrp="1"/>
          </p:cNvSpPr>
          <p:nvPr>
            <p:ph idx="1"/>
          </p:nvPr>
        </p:nvSpPr>
        <p:spPr>
          <a:xfrm>
            <a:off x="457200" y="772160"/>
            <a:ext cx="8229600" cy="4333240"/>
          </a:xfrm>
        </p:spPr>
        <p:txBody>
          <a:bodyPr/>
          <a:lstStyle/>
          <a:p>
            <a:pPr>
              <a:buClrTx/>
              <a:buSzTx/>
            </a:pPr>
            <a:r>
              <a:rPr lang="en-US" altLang="zh-CN"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评分原则</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）总体评分（</a:t>
            </a:r>
            <a:r>
              <a:rPr lang="en-US" altLang="zh-CN" sz="2800" b="1"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Global Scoring</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）从内容和语言两个方面进行综合评判</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内容：是否切题；</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是否充分表达思想。</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语言：是否用英语清楚而合适地表达思想；</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语言上的错误是否造成理解上的障碍。</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buFontTx/>
            </a:pP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内容占位符 2"/>
          <p:cNvSpPr>
            <a:spLocks noGrp="1"/>
          </p:cNvSpPr>
          <p:nvPr>
            <p:ph idx="1"/>
          </p:nvPr>
        </p:nvSpPr>
        <p:spPr>
          <a:xfrm>
            <a:off x="372745" y="592455"/>
            <a:ext cx="8229600" cy="4842510"/>
          </a:xfrm>
        </p:spPr>
        <p:txBody>
          <a:bodyPr vert="horz" wrap="square" lIns="91440" tIns="45720" rIns="91440" bIns="45720" anchor="t"/>
          <a:lstStyle/>
          <a:p>
            <a:pPr marL="0" indent="0">
              <a:buNone/>
            </a:pPr>
            <a:r>
              <a:rPr lang="en-US" b="1" dirty="0">
                <a:latin typeface="微软雅黑" panose="020B0503020204020204" pitchFamily="34" charset="-122"/>
                <a:ea typeface="微软雅黑" panose="020B0503020204020204" pitchFamily="34" charset="-122"/>
                <a:cs typeface="微软雅黑" panose="020B0503020204020204" pitchFamily="34" charset="-122"/>
                <a:sym typeface="+mn-ea"/>
              </a:rPr>
              <a:t>1.2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评分标准</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buNone/>
            </a:pPr>
            <a:r>
              <a:rPr lang="en-US" altLang="zh-CN" sz="2400" b="1" dirty="0"/>
              <a:t>1</a:t>
            </a:r>
            <a:r>
              <a:rPr lang="zh-CN" altLang="en-US" sz="2400" b="1" dirty="0"/>
              <a:t>）满分为</a:t>
            </a:r>
            <a:r>
              <a:rPr lang="en-US" altLang="zh-CN" sz="2400" b="1" dirty="0"/>
              <a:t>15</a:t>
            </a:r>
            <a:r>
              <a:rPr lang="zh-CN" altLang="en-US" sz="2400" b="1" dirty="0"/>
              <a:t>分</a:t>
            </a:r>
            <a:endParaRPr lang="zh-CN" altLang="en-US" sz="2400" b="1" dirty="0"/>
          </a:p>
          <a:p>
            <a:pPr marL="0" indent="0">
              <a:buNone/>
            </a:pPr>
            <a:r>
              <a:rPr lang="en-US" altLang="zh-CN" sz="2400" b="1" dirty="0">
                <a:solidFill>
                  <a:srgbClr val="FF0000"/>
                </a:solidFill>
              </a:rPr>
              <a:t>15</a:t>
            </a:r>
            <a:r>
              <a:rPr lang="en-US" altLang="zh-CN" sz="2400" b="1" dirty="0"/>
              <a:t>    14    13   </a:t>
            </a:r>
            <a:r>
              <a:rPr lang="en-US" altLang="zh-CN" sz="2400" b="1" dirty="0">
                <a:solidFill>
                  <a:srgbClr val="FF0000"/>
                </a:solidFill>
              </a:rPr>
              <a:t>12</a:t>
            </a:r>
            <a:r>
              <a:rPr lang="en-US" altLang="zh-CN" sz="2400" b="1" dirty="0"/>
              <a:t>   11    10   </a:t>
            </a:r>
            <a:r>
              <a:rPr lang="en-US" altLang="zh-CN" sz="2400" b="1" dirty="0">
                <a:solidFill>
                  <a:srgbClr val="FF0000"/>
                </a:solidFill>
              </a:rPr>
              <a:t> 9</a:t>
            </a:r>
            <a:r>
              <a:rPr lang="en-US" altLang="zh-CN" sz="2400" b="1" dirty="0"/>
              <a:t>     8     7     6       5      4     3      2      1</a:t>
            </a:r>
            <a:endParaRPr lang="en-US" altLang="zh-CN" sz="2400" b="1" dirty="0"/>
          </a:p>
          <a:p>
            <a:pPr marL="0" indent="0">
              <a:buNone/>
            </a:pPr>
            <a:r>
              <a:rPr lang="en-US" altLang="zh-CN" sz="2400" b="1" dirty="0"/>
              <a:t>—————————————————————————————</a:t>
            </a:r>
            <a:endParaRPr lang="en-US" altLang="zh-CN" sz="2400" b="1" dirty="0"/>
          </a:p>
          <a:p>
            <a:pPr marL="0" indent="0">
              <a:buNone/>
            </a:pPr>
            <a:r>
              <a:rPr lang="en-US" altLang="zh-CN" sz="2400" b="1" dirty="0">
                <a:solidFill>
                  <a:srgbClr val="FF0000"/>
                </a:solidFill>
              </a:rPr>
              <a:t>100</a:t>
            </a:r>
            <a:r>
              <a:rPr lang="en-US" altLang="zh-CN" sz="2400" b="1" dirty="0"/>
              <a:t>  94    87  </a:t>
            </a:r>
            <a:r>
              <a:rPr lang="en-US" altLang="zh-CN" sz="2400" b="1" dirty="0">
                <a:solidFill>
                  <a:srgbClr val="FF0000"/>
                </a:solidFill>
              </a:rPr>
              <a:t> 80</a:t>
            </a:r>
            <a:r>
              <a:rPr lang="en-US" altLang="zh-CN" sz="2400" b="1" dirty="0"/>
              <a:t>   74    67   </a:t>
            </a:r>
            <a:r>
              <a:rPr lang="en-US" altLang="zh-CN" sz="2400" b="1" dirty="0">
                <a:solidFill>
                  <a:srgbClr val="FF0000"/>
                </a:solidFill>
              </a:rPr>
              <a:t>60</a:t>
            </a:r>
            <a:r>
              <a:rPr lang="en-US" altLang="zh-CN" sz="2400" b="1" dirty="0"/>
              <a:t>   54   47   40    34    27   20   14    7</a:t>
            </a:r>
            <a:endParaRPr lang="zh-CN" altLang="en-US" sz="2400" b="1" dirty="0"/>
          </a:p>
          <a:p>
            <a:pPr marL="0" indent="0">
              <a:buNone/>
            </a:pPr>
            <a:r>
              <a:rPr lang="en-US" altLang="zh-CN" sz="2400" b="1" dirty="0">
                <a:sym typeface="+mn-ea"/>
              </a:rPr>
              <a:t>2</a:t>
            </a:r>
            <a:r>
              <a:rPr lang="zh-CN" altLang="en-US" sz="2400" b="1" dirty="0">
                <a:sym typeface="+mn-ea"/>
              </a:rPr>
              <a:t>）五个档次：</a:t>
            </a:r>
            <a:endParaRPr lang="zh-CN" altLang="en-US" sz="2400" b="1" dirty="0"/>
          </a:p>
          <a:p>
            <a:pPr marL="0" indent="0">
              <a:buNone/>
            </a:pPr>
            <a:r>
              <a:rPr lang="en-US" altLang="zh-CN" sz="2400" b="1" dirty="0">
                <a:sym typeface="+mn-ea"/>
              </a:rPr>
              <a:t>      2 </a:t>
            </a:r>
            <a:r>
              <a:rPr lang="zh-CN" altLang="en-US" sz="2400" b="1" dirty="0">
                <a:sym typeface="+mn-ea"/>
              </a:rPr>
              <a:t>分：</a:t>
            </a:r>
            <a:r>
              <a:rPr lang="zh-CN" altLang="en-US" sz="2400" b="1" dirty="0">
                <a:solidFill>
                  <a:srgbClr val="FF0000"/>
                </a:solidFill>
                <a:sym typeface="+mn-ea"/>
              </a:rPr>
              <a:t>非常差</a:t>
            </a:r>
            <a:endParaRPr lang="zh-CN" altLang="en-US" sz="2400" b="1" dirty="0">
              <a:solidFill>
                <a:srgbClr val="FF0000"/>
              </a:solidFill>
            </a:endParaRPr>
          </a:p>
          <a:p>
            <a:pPr marL="0" indent="0">
              <a:buNone/>
            </a:pPr>
            <a:r>
              <a:rPr lang="en-US" altLang="zh-CN" sz="2400" b="1" dirty="0">
                <a:sym typeface="+mn-ea"/>
              </a:rPr>
              <a:t>      5 </a:t>
            </a:r>
            <a:r>
              <a:rPr lang="zh-CN" altLang="en-US" sz="2400" b="1" dirty="0">
                <a:sym typeface="+mn-ea"/>
              </a:rPr>
              <a:t>分：</a:t>
            </a:r>
            <a:r>
              <a:rPr lang="zh-CN" altLang="en-US" sz="2400" b="1" dirty="0">
                <a:solidFill>
                  <a:srgbClr val="FF0000"/>
                </a:solidFill>
                <a:sym typeface="+mn-ea"/>
              </a:rPr>
              <a:t>差</a:t>
            </a:r>
            <a:endParaRPr lang="zh-CN" altLang="en-US" sz="2400" b="1" dirty="0"/>
          </a:p>
          <a:p>
            <a:pPr marL="0" indent="0">
              <a:buNone/>
            </a:pPr>
            <a:r>
              <a:rPr lang="en-US" altLang="zh-CN" sz="2400" b="1" dirty="0">
                <a:sym typeface="+mn-ea"/>
              </a:rPr>
              <a:t>      8 </a:t>
            </a:r>
            <a:r>
              <a:rPr lang="zh-CN" altLang="en-US" sz="2400" b="1" dirty="0">
                <a:sym typeface="+mn-ea"/>
              </a:rPr>
              <a:t>分：</a:t>
            </a:r>
            <a:r>
              <a:rPr lang="zh-CN" altLang="en-US" sz="2400" b="1" dirty="0">
                <a:solidFill>
                  <a:srgbClr val="FF0000"/>
                </a:solidFill>
                <a:sym typeface="+mn-ea"/>
              </a:rPr>
              <a:t>一般</a:t>
            </a:r>
            <a:endParaRPr lang="zh-CN" altLang="en-US" sz="2400" b="1" dirty="0">
              <a:solidFill>
                <a:srgbClr val="FF0000"/>
              </a:solidFill>
            </a:endParaRPr>
          </a:p>
          <a:p>
            <a:pPr marL="0" indent="0">
              <a:buNone/>
            </a:pPr>
            <a:r>
              <a:rPr lang="en-US" altLang="zh-CN" sz="2400" b="1" dirty="0">
                <a:sym typeface="+mn-ea"/>
              </a:rPr>
              <a:t>     11 </a:t>
            </a:r>
            <a:r>
              <a:rPr lang="zh-CN" altLang="en-US" sz="2400" b="1" dirty="0">
                <a:sym typeface="+mn-ea"/>
              </a:rPr>
              <a:t>分：</a:t>
            </a:r>
            <a:r>
              <a:rPr lang="zh-CN" altLang="en-US" sz="2400" b="1" dirty="0">
                <a:solidFill>
                  <a:srgbClr val="FF0000"/>
                </a:solidFill>
                <a:sym typeface="+mn-ea"/>
              </a:rPr>
              <a:t>比较好</a:t>
            </a:r>
            <a:endParaRPr lang="zh-CN" altLang="en-US" sz="2400" b="1" dirty="0">
              <a:solidFill>
                <a:srgbClr val="FF0000"/>
              </a:solidFill>
            </a:endParaRPr>
          </a:p>
          <a:p>
            <a:pPr marL="0" indent="0">
              <a:buNone/>
            </a:pPr>
            <a:r>
              <a:rPr lang="en-US" altLang="zh-CN" sz="2400" b="1" dirty="0">
                <a:sym typeface="+mn-ea"/>
              </a:rPr>
              <a:t>     14 </a:t>
            </a:r>
            <a:r>
              <a:rPr lang="zh-CN" altLang="en-US" sz="2400" b="1" dirty="0">
                <a:sym typeface="+mn-ea"/>
              </a:rPr>
              <a:t>分：</a:t>
            </a:r>
            <a:r>
              <a:rPr lang="zh-CN" altLang="en-US" sz="2400" b="1" dirty="0">
                <a:solidFill>
                  <a:srgbClr val="FF0000"/>
                </a:solidFill>
                <a:sym typeface="+mn-ea"/>
              </a:rPr>
              <a:t>非常好</a:t>
            </a:r>
            <a:endParaRPr lang="zh-CN" altLang="en-US" sz="2400" b="1" dirty="0"/>
          </a:p>
          <a:p>
            <a:pPr marL="0" indent="0">
              <a:buNone/>
            </a:pPr>
            <a:endParaRPr lang="zh-CN" altLang="en-US" sz="2400" b="1" dirty="0"/>
          </a:p>
        </p:txBody>
      </p:sp>
      <p:sp>
        <p:nvSpPr>
          <p:cNvPr id="2" name="文本框 1"/>
          <p:cNvSpPr txBox="1"/>
          <p:nvPr/>
        </p:nvSpPr>
        <p:spPr>
          <a:xfrm>
            <a:off x="457200" y="1154430"/>
            <a:ext cx="309880" cy="368300"/>
          </a:xfrm>
          <a:prstGeom prst="rect">
            <a:avLst/>
          </a:prstGeom>
          <a:noFill/>
        </p:spPr>
        <p:txBody>
          <a:bodyPr wrap="none" rtlCol="0">
            <a:spAutoFit/>
          </a:bodyP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50">
                                            <p:txEl>
                                              <p:pRg st="2" end="2"/>
                                            </p:txEl>
                                          </p:spTgt>
                                        </p:tgtEl>
                                        <p:attrNameLst>
                                          <p:attrName>style.visibility</p:attrName>
                                        </p:attrNameLst>
                                      </p:cBhvr>
                                      <p:to>
                                        <p:strVal val="visible"/>
                                      </p:to>
                                    </p:set>
                                    <p:animEffect transition="in" filter="fade">
                                      <p:cBhvr>
                                        <p:cTn id="21" dur="1000"/>
                                        <p:tgtEl>
                                          <p:spTgt spid="27650">
                                            <p:txEl>
                                              <p:pRg st="2" end="2"/>
                                            </p:txEl>
                                          </p:spTgt>
                                        </p:tgtEl>
                                      </p:cBhvr>
                                    </p:animEffect>
                                    <p:anim calcmode="lin" valueType="num">
                                      <p:cBhvr>
                                        <p:cTn id="22"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650">
                                            <p:txEl>
                                              <p:pRg st="3" end="3"/>
                                            </p:txEl>
                                          </p:spTgt>
                                        </p:tgtEl>
                                        <p:attrNameLst>
                                          <p:attrName>style.visibility</p:attrName>
                                        </p:attrNameLst>
                                      </p:cBhvr>
                                      <p:to>
                                        <p:strVal val="visible"/>
                                      </p:to>
                                    </p:set>
                                    <p:animEffect transition="in" filter="fade">
                                      <p:cBhvr>
                                        <p:cTn id="28" dur="1000"/>
                                        <p:tgtEl>
                                          <p:spTgt spid="27650">
                                            <p:txEl>
                                              <p:pRg st="3" end="3"/>
                                            </p:txEl>
                                          </p:spTgt>
                                        </p:tgtEl>
                                      </p:cBhvr>
                                    </p:animEffect>
                                    <p:anim calcmode="lin" valueType="num">
                                      <p:cBhvr>
                                        <p:cTn id="29"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650">
                                            <p:txEl>
                                              <p:pRg st="4" end="4"/>
                                            </p:txEl>
                                          </p:spTgt>
                                        </p:tgtEl>
                                        <p:attrNameLst>
                                          <p:attrName>style.visibility</p:attrName>
                                        </p:attrNameLst>
                                      </p:cBhvr>
                                      <p:to>
                                        <p:strVal val="visible"/>
                                      </p:to>
                                    </p:set>
                                    <p:animEffect transition="in" filter="fade">
                                      <p:cBhvr>
                                        <p:cTn id="35" dur="1000"/>
                                        <p:tgtEl>
                                          <p:spTgt spid="27650">
                                            <p:txEl>
                                              <p:pRg st="4" end="4"/>
                                            </p:txEl>
                                          </p:spTgt>
                                        </p:tgtEl>
                                      </p:cBhvr>
                                    </p:animEffect>
                                    <p:anim calcmode="lin" valueType="num">
                                      <p:cBhvr>
                                        <p:cTn id="36" dur="10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6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650">
                                            <p:txEl>
                                              <p:pRg st="5" end="5"/>
                                            </p:txEl>
                                          </p:spTgt>
                                        </p:tgtEl>
                                        <p:attrNameLst>
                                          <p:attrName>style.visibility</p:attrName>
                                        </p:attrNameLst>
                                      </p:cBhvr>
                                      <p:to>
                                        <p:strVal val="visible"/>
                                      </p:to>
                                    </p:set>
                                    <p:animEffect transition="in" filter="fade">
                                      <p:cBhvr>
                                        <p:cTn id="42" dur="1000"/>
                                        <p:tgtEl>
                                          <p:spTgt spid="27650">
                                            <p:txEl>
                                              <p:pRg st="5" end="5"/>
                                            </p:txEl>
                                          </p:spTgt>
                                        </p:tgtEl>
                                      </p:cBhvr>
                                    </p:animEffect>
                                    <p:anim calcmode="lin" valueType="num">
                                      <p:cBhvr>
                                        <p:cTn id="43" dur="10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76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650">
                                            <p:txEl>
                                              <p:pRg st="6" end="6"/>
                                            </p:txEl>
                                          </p:spTgt>
                                        </p:tgtEl>
                                        <p:attrNameLst>
                                          <p:attrName>style.visibility</p:attrName>
                                        </p:attrNameLst>
                                      </p:cBhvr>
                                      <p:to>
                                        <p:strVal val="visible"/>
                                      </p:to>
                                    </p:set>
                                    <p:animEffect transition="in" filter="fade">
                                      <p:cBhvr>
                                        <p:cTn id="49" dur="1000"/>
                                        <p:tgtEl>
                                          <p:spTgt spid="27650">
                                            <p:txEl>
                                              <p:pRg st="6" end="6"/>
                                            </p:txEl>
                                          </p:spTgt>
                                        </p:tgtEl>
                                      </p:cBhvr>
                                    </p:animEffect>
                                    <p:anim calcmode="lin" valueType="num">
                                      <p:cBhvr>
                                        <p:cTn id="50" dur="10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76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650">
                                            <p:txEl>
                                              <p:pRg st="7" end="7"/>
                                            </p:txEl>
                                          </p:spTgt>
                                        </p:tgtEl>
                                        <p:attrNameLst>
                                          <p:attrName>style.visibility</p:attrName>
                                        </p:attrNameLst>
                                      </p:cBhvr>
                                      <p:to>
                                        <p:strVal val="visible"/>
                                      </p:to>
                                    </p:set>
                                    <p:animEffect transition="in" filter="fade">
                                      <p:cBhvr>
                                        <p:cTn id="56" dur="1000"/>
                                        <p:tgtEl>
                                          <p:spTgt spid="27650">
                                            <p:txEl>
                                              <p:pRg st="7" end="7"/>
                                            </p:txEl>
                                          </p:spTgt>
                                        </p:tgtEl>
                                      </p:cBhvr>
                                    </p:animEffect>
                                    <p:anim calcmode="lin" valueType="num">
                                      <p:cBhvr>
                                        <p:cTn id="57" dur="1000" fill="hold"/>
                                        <p:tgtEl>
                                          <p:spTgt spid="2765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765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650">
                                            <p:txEl>
                                              <p:pRg st="8" end="8"/>
                                            </p:txEl>
                                          </p:spTgt>
                                        </p:tgtEl>
                                        <p:attrNameLst>
                                          <p:attrName>style.visibility</p:attrName>
                                        </p:attrNameLst>
                                      </p:cBhvr>
                                      <p:to>
                                        <p:strVal val="visible"/>
                                      </p:to>
                                    </p:set>
                                    <p:animEffect transition="in" filter="fade">
                                      <p:cBhvr>
                                        <p:cTn id="63" dur="1000"/>
                                        <p:tgtEl>
                                          <p:spTgt spid="27650">
                                            <p:txEl>
                                              <p:pRg st="8" end="8"/>
                                            </p:txEl>
                                          </p:spTgt>
                                        </p:tgtEl>
                                      </p:cBhvr>
                                    </p:animEffect>
                                    <p:anim calcmode="lin" valueType="num">
                                      <p:cBhvr>
                                        <p:cTn id="64" dur="10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765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650">
                                            <p:txEl>
                                              <p:pRg st="9" end="9"/>
                                            </p:txEl>
                                          </p:spTgt>
                                        </p:tgtEl>
                                        <p:attrNameLst>
                                          <p:attrName>style.visibility</p:attrName>
                                        </p:attrNameLst>
                                      </p:cBhvr>
                                      <p:to>
                                        <p:strVal val="visible"/>
                                      </p:to>
                                    </p:set>
                                    <p:animEffect transition="in" filter="fade">
                                      <p:cBhvr>
                                        <p:cTn id="70" dur="1000"/>
                                        <p:tgtEl>
                                          <p:spTgt spid="27650">
                                            <p:txEl>
                                              <p:pRg st="9" end="9"/>
                                            </p:txEl>
                                          </p:spTgt>
                                        </p:tgtEl>
                                      </p:cBhvr>
                                    </p:animEffect>
                                    <p:anim calcmode="lin" valueType="num">
                                      <p:cBhvr>
                                        <p:cTn id="71" dur="1000" fill="hold"/>
                                        <p:tgtEl>
                                          <p:spTgt spid="27650">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765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650">
                                            <p:txEl>
                                              <p:pRg st="10" end="10"/>
                                            </p:txEl>
                                          </p:spTgt>
                                        </p:tgtEl>
                                        <p:attrNameLst>
                                          <p:attrName>style.visibility</p:attrName>
                                        </p:attrNameLst>
                                      </p:cBhvr>
                                      <p:to>
                                        <p:strVal val="visible"/>
                                      </p:to>
                                    </p:set>
                                    <p:animEffect transition="in" filter="fade">
                                      <p:cBhvr>
                                        <p:cTn id="77" dur="1000"/>
                                        <p:tgtEl>
                                          <p:spTgt spid="27650">
                                            <p:txEl>
                                              <p:pRg st="10" end="10"/>
                                            </p:txEl>
                                          </p:spTgt>
                                        </p:tgtEl>
                                      </p:cBhvr>
                                    </p:animEffect>
                                    <p:anim calcmode="lin" valueType="num">
                                      <p:cBhvr>
                                        <p:cTn id="78" dur="10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765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0"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2420" y="840740"/>
            <a:ext cx="8229600" cy="4874260"/>
          </a:xfrm>
        </p:spPr>
        <p:txBody>
          <a:bodyPr/>
          <a:lstStyle/>
          <a:p>
            <a:r>
              <a:rPr lang="en-US" altLang="zh-CN" sz="2400" b="1" dirty="0">
                <a:sym typeface="+mn-ea"/>
              </a:rPr>
              <a:t>1</a:t>
            </a:r>
            <a:r>
              <a:rPr lang="zh-CN" altLang="en-US" sz="2400" b="1" dirty="0">
                <a:sym typeface="+mn-ea"/>
              </a:rPr>
              <a:t>、</a:t>
            </a:r>
            <a:r>
              <a:rPr lang="en-US" altLang="zh-CN" sz="2400" b="1" dirty="0">
                <a:sym typeface="+mn-ea"/>
              </a:rPr>
              <a:t>  </a:t>
            </a:r>
            <a:r>
              <a:rPr lang="en-US" altLang="zh-CN" sz="2400" b="1" dirty="0">
                <a:solidFill>
                  <a:srgbClr val="FF0000"/>
                </a:solidFill>
                <a:sym typeface="+mn-ea"/>
              </a:rPr>
              <a:t>2</a:t>
            </a:r>
            <a:r>
              <a:rPr lang="zh-CN" altLang="en-US" sz="2400" b="1" dirty="0">
                <a:sym typeface="+mn-ea"/>
              </a:rPr>
              <a:t>、</a:t>
            </a:r>
            <a:r>
              <a:rPr lang="en-US" altLang="zh-CN" sz="2400" b="1" dirty="0">
                <a:sym typeface="+mn-ea"/>
              </a:rPr>
              <a:t>  3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乱七八糟，很差！</a:t>
            </a:r>
            <a:r>
              <a:rPr lang="zh-CN" altLang="en-US" sz="2400" b="1" dirty="0">
                <a:sym typeface="+mn-ea"/>
              </a:rPr>
              <a:t>）</a:t>
            </a:r>
            <a:endParaRPr lang="en-US" altLang="zh-CN" sz="2400" b="1" dirty="0"/>
          </a:p>
          <a:p>
            <a:r>
              <a:rPr lang="en-US" altLang="zh-CN" sz="2400" b="1" dirty="0">
                <a:sym typeface="+mn-ea"/>
              </a:rPr>
              <a:t> 4</a:t>
            </a:r>
            <a:r>
              <a:rPr lang="zh-CN" altLang="en-US" sz="2400" b="1" dirty="0">
                <a:sym typeface="+mn-ea"/>
              </a:rPr>
              <a:t>、</a:t>
            </a:r>
            <a:r>
              <a:rPr lang="en-US" altLang="zh-CN" sz="2400" b="1" dirty="0">
                <a:sym typeface="+mn-ea"/>
              </a:rPr>
              <a:t>  </a:t>
            </a:r>
            <a:r>
              <a:rPr lang="en-US" altLang="zh-CN" sz="2400" b="1" dirty="0">
                <a:solidFill>
                  <a:srgbClr val="FF0000"/>
                </a:solidFill>
                <a:sym typeface="+mn-ea"/>
              </a:rPr>
              <a:t>5</a:t>
            </a:r>
            <a:r>
              <a:rPr lang="zh-CN" altLang="en-US" sz="2400" b="1" dirty="0">
                <a:sym typeface="+mn-ea"/>
              </a:rPr>
              <a:t>、</a:t>
            </a:r>
            <a:r>
              <a:rPr lang="en-US" altLang="zh-CN" sz="2400" b="1" dirty="0">
                <a:sym typeface="+mn-ea"/>
              </a:rPr>
              <a:t>  6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糊里糊涂，差！</a:t>
            </a:r>
            <a:r>
              <a:rPr lang="zh-CN" altLang="en-US" sz="2400" b="1" dirty="0">
                <a:sym typeface="+mn-ea"/>
              </a:rPr>
              <a:t>）</a:t>
            </a:r>
            <a:endParaRPr lang="en-US" altLang="zh-CN" sz="2400" b="1" dirty="0"/>
          </a:p>
          <a:p>
            <a:r>
              <a:rPr lang="en-US" altLang="zh-CN" sz="2400" b="1" dirty="0">
                <a:sym typeface="+mn-ea"/>
              </a:rPr>
              <a:t> 7</a:t>
            </a:r>
            <a:r>
              <a:rPr lang="zh-CN" altLang="en-US" sz="2400" b="1" dirty="0">
                <a:sym typeface="+mn-ea"/>
              </a:rPr>
              <a:t>、</a:t>
            </a:r>
            <a:r>
              <a:rPr lang="en-US" altLang="zh-CN" sz="2400" b="1" dirty="0">
                <a:sym typeface="+mn-ea"/>
              </a:rPr>
              <a:t>  </a:t>
            </a:r>
            <a:r>
              <a:rPr lang="en-US" altLang="zh-CN" sz="2400" b="1" dirty="0">
                <a:solidFill>
                  <a:srgbClr val="FF0000"/>
                </a:solidFill>
                <a:sym typeface="+mn-ea"/>
              </a:rPr>
              <a:t>8</a:t>
            </a:r>
            <a:r>
              <a:rPr lang="zh-CN" altLang="en-US" sz="2400" b="1" dirty="0">
                <a:sym typeface="+mn-ea"/>
              </a:rPr>
              <a:t>、</a:t>
            </a:r>
            <a:r>
              <a:rPr lang="en-US" altLang="zh-CN" sz="2400" b="1" dirty="0">
                <a:sym typeface="+mn-ea"/>
              </a:rPr>
              <a:t>  9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马马虎虎，一般！</a:t>
            </a:r>
            <a:r>
              <a:rPr lang="zh-CN" altLang="en-US" sz="2400" b="1" dirty="0">
                <a:sym typeface="+mn-ea"/>
              </a:rPr>
              <a:t>）</a:t>
            </a:r>
            <a:endParaRPr lang="en-US" altLang="zh-CN" sz="2400" b="1" dirty="0"/>
          </a:p>
          <a:p>
            <a:r>
              <a:rPr lang="en-US" altLang="zh-CN" sz="2400" b="1" dirty="0">
                <a:sym typeface="+mn-ea"/>
              </a:rPr>
              <a:t>10</a:t>
            </a:r>
            <a:r>
              <a:rPr lang="zh-CN" altLang="en-US" sz="2400" b="1" dirty="0">
                <a:sym typeface="+mn-ea"/>
              </a:rPr>
              <a:t>、</a:t>
            </a:r>
            <a:r>
              <a:rPr lang="en-US" altLang="zh-CN" sz="2400" b="1" dirty="0">
                <a:solidFill>
                  <a:srgbClr val="FF0000"/>
                </a:solidFill>
                <a:sym typeface="+mn-ea"/>
              </a:rPr>
              <a:t>11</a:t>
            </a:r>
            <a:r>
              <a:rPr lang="zh-CN" altLang="en-US" sz="2400" b="1" dirty="0">
                <a:sym typeface="+mn-ea"/>
              </a:rPr>
              <a:t>、</a:t>
            </a:r>
            <a:r>
              <a:rPr lang="en-US" altLang="zh-CN" sz="2400" b="1" dirty="0">
                <a:sym typeface="+mn-ea"/>
              </a:rPr>
              <a:t>12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清清楚楚，比较好！</a:t>
            </a:r>
            <a:r>
              <a:rPr lang="zh-CN" altLang="en-US" sz="2400" b="1" dirty="0">
                <a:sym typeface="+mn-ea"/>
              </a:rPr>
              <a:t>）</a:t>
            </a:r>
            <a:endParaRPr lang="en-US" altLang="zh-CN" sz="2400" b="1" dirty="0"/>
          </a:p>
          <a:p>
            <a:r>
              <a:rPr lang="en-US" altLang="zh-CN" sz="2400" b="1" dirty="0">
                <a:sym typeface="+mn-ea"/>
              </a:rPr>
              <a:t>13</a:t>
            </a:r>
            <a:r>
              <a:rPr lang="zh-CN" altLang="en-US" sz="2400" b="1" dirty="0">
                <a:sym typeface="+mn-ea"/>
              </a:rPr>
              <a:t>、</a:t>
            </a:r>
            <a:r>
              <a:rPr lang="en-US" altLang="zh-CN" sz="2400" b="1" dirty="0">
                <a:solidFill>
                  <a:srgbClr val="FF0000"/>
                </a:solidFill>
                <a:sym typeface="+mn-ea"/>
              </a:rPr>
              <a:t>14</a:t>
            </a:r>
            <a:r>
              <a:rPr lang="zh-CN" altLang="en-US" sz="2400" b="1" dirty="0">
                <a:sym typeface="+mn-ea"/>
              </a:rPr>
              <a:t>、</a:t>
            </a:r>
            <a:r>
              <a:rPr lang="en-US" altLang="zh-CN" sz="2400" b="1" dirty="0">
                <a:sym typeface="+mn-ea"/>
              </a:rPr>
              <a:t>15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漂漂亮亮，很好！</a:t>
            </a:r>
            <a:r>
              <a:rPr lang="zh-CN" altLang="en-US" sz="2400" b="1" dirty="0">
                <a:sym typeface="+mn-ea"/>
              </a:rPr>
              <a:t>）</a:t>
            </a:r>
            <a:endParaRPr lang="zh-CN" altLang="en-US" sz="2400" b="1" dirty="0"/>
          </a:p>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2745" y="840740"/>
            <a:ext cx="8229600" cy="4874260"/>
          </a:xfrm>
        </p:spPr>
        <p:txBody>
          <a:bodyPr/>
          <a:lstStyle/>
          <a:p>
            <a:r>
              <a:rPr lang="en-US" b="1"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段落写作</a:t>
            </a:r>
            <a:endParaRPr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sz="2800" dirty="0">
                <a:latin typeface="Comic Sans MS" panose="030F0702030302020204" pitchFamily="66" charset="0"/>
                <a:ea typeface="微软雅黑" panose="020B0503020204020204" pitchFamily="34" charset="-122"/>
                <a:cs typeface="Comic Sans MS" panose="030F0702030302020204" pitchFamily="66" charset="0"/>
                <a:sym typeface="+mn-ea"/>
              </a:rPr>
              <a:t>2.1 </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段落的组成</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段落大多由三个部分组成：</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主题句（ Topic sentence );</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扩展句（ Developing sentences );</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结尾句（ Ending sentence ).</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0495" y="1064895"/>
            <a:ext cx="8355330" cy="4874260"/>
          </a:xfrm>
        </p:spPr>
        <p:txBody>
          <a:bodyPr/>
          <a:lstStyle/>
          <a:p>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主题句</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主题句</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就是</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全段</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的</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中心句，明确地表示全段要展开的中心点</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写作中最好是把主题句放在段首。</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r>
              <a:rPr sz="2400" dirty="0">
                <a:solidFill>
                  <a:srgbClr val="FF0000"/>
                </a:solidFill>
                <a:latin typeface="Comic Sans MS" panose="030F0702030302020204" pitchFamily="66" charset="0"/>
                <a:cs typeface="Comic Sans MS" panose="030F0702030302020204" pitchFamily="66" charset="0"/>
                <a:sym typeface="+mn-ea"/>
              </a:rPr>
              <a:t>Smoking is harmful to people</a:t>
            </a:r>
            <a:r>
              <a:rPr lang="en-US" sz="2400" dirty="0">
                <a:solidFill>
                  <a:srgbClr val="FF0000"/>
                </a:solidFill>
                <a:latin typeface="Comic Sans MS" panose="030F0702030302020204" pitchFamily="66" charset="0"/>
                <a:cs typeface="Comic Sans MS" panose="030F0702030302020204" pitchFamily="66" charset="0"/>
                <a:sym typeface="+mn-ea"/>
              </a:rPr>
              <a:t>’</a:t>
            </a:r>
            <a:r>
              <a:rPr sz="2400" dirty="0">
                <a:solidFill>
                  <a:srgbClr val="FF0000"/>
                </a:solidFill>
                <a:latin typeface="Comic Sans MS" panose="030F0702030302020204" pitchFamily="66" charset="0"/>
                <a:cs typeface="Comic Sans MS" panose="030F0702030302020204" pitchFamily="66" charset="0"/>
                <a:sym typeface="+mn-ea"/>
              </a:rPr>
              <a:t> s health.</a:t>
            </a:r>
            <a:r>
              <a:rPr sz="2400" dirty="0">
                <a:latin typeface="Comic Sans MS" panose="030F0702030302020204" pitchFamily="66" charset="0"/>
                <a:cs typeface="Comic Sans MS" panose="030F0702030302020204" pitchFamily="66" charset="0"/>
                <a:sym typeface="+mn-ea"/>
              </a:rPr>
              <a:t> </a:t>
            </a:r>
            <a:r>
              <a:rPr sz="2400" dirty="0">
                <a:solidFill>
                  <a:srgbClr val="0070C0"/>
                </a:solidFill>
                <a:latin typeface="Comic Sans MS" panose="030F0702030302020204" pitchFamily="66" charset="0"/>
                <a:cs typeface="Comic Sans MS" panose="030F0702030302020204" pitchFamily="66" charset="0"/>
                <a:sym typeface="+mn-ea"/>
              </a:rPr>
              <a:t>Medical science has now proved that smoking can cause lung cancer and other diseases such as emphysema</a:t>
            </a:r>
            <a:r>
              <a:rPr lang="en-US" sz="2400" dirty="0">
                <a:solidFill>
                  <a:srgbClr val="0070C0"/>
                </a:solidFill>
                <a:latin typeface="Comic Sans MS" panose="030F0702030302020204" pitchFamily="66" charset="0"/>
                <a:cs typeface="Comic Sans MS" panose="030F0702030302020204" pitchFamily="66" charset="0"/>
                <a:sym typeface="+mn-ea"/>
              </a:rPr>
              <a:t>([ˌemfɪˈsiːmə]</a:t>
            </a:r>
            <a:r>
              <a:rPr lang="zh-CN" altLang="en-US" sz="2400" dirty="0">
                <a:solidFill>
                  <a:srgbClr val="0070C0"/>
                </a:solidFill>
                <a:latin typeface="Comic Sans MS" panose="030F0702030302020204" pitchFamily="66" charset="0"/>
                <a:cs typeface="Comic Sans MS" panose="030F0702030302020204" pitchFamily="66" charset="0"/>
                <a:sym typeface="+mn-ea"/>
              </a:rPr>
              <a:t>肺气肿</a:t>
            </a:r>
            <a:r>
              <a:rPr lang="en-US" sz="2400" dirty="0">
                <a:solidFill>
                  <a:srgbClr val="0070C0"/>
                </a:solidFill>
                <a:latin typeface="Comic Sans MS" panose="030F0702030302020204" pitchFamily="66" charset="0"/>
                <a:cs typeface="Comic Sans MS" panose="030F0702030302020204" pitchFamily="66" charset="0"/>
                <a:sym typeface="+mn-ea"/>
              </a:rPr>
              <a:t>)</a:t>
            </a:r>
            <a:r>
              <a:rPr sz="2400" dirty="0">
                <a:solidFill>
                  <a:srgbClr val="0070C0"/>
                </a:solidFill>
                <a:latin typeface="Comic Sans MS" panose="030F0702030302020204" pitchFamily="66" charset="0"/>
                <a:cs typeface="Comic Sans MS" panose="030F0702030302020204" pitchFamily="66" charset="0"/>
                <a:sym typeface="+mn-ea"/>
              </a:rPr>
              <a:t>. Your chances of having a heart attack also increase</a:t>
            </a:r>
            <a:r>
              <a:rPr lang="en-US" sz="2400" dirty="0">
                <a:solidFill>
                  <a:srgbClr val="0070C0"/>
                </a:solidFill>
                <a:latin typeface="Comic Sans MS" panose="030F0702030302020204" pitchFamily="66" charset="0"/>
                <a:cs typeface="Comic Sans MS" panose="030F0702030302020204" pitchFamily="66" charset="0"/>
                <a:sym typeface="+mn-ea"/>
              </a:rPr>
              <a:t> as</a:t>
            </a:r>
            <a:r>
              <a:rPr sz="2400" dirty="0">
                <a:solidFill>
                  <a:srgbClr val="0070C0"/>
                </a:solidFill>
                <a:latin typeface="Comic Sans MS" panose="030F0702030302020204" pitchFamily="66" charset="0"/>
                <a:cs typeface="Comic Sans MS" panose="030F0702030302020204" pitchFamily="66" charset="0"/>
                <a:sym typeface="+mn-ea"/>
              </a:rPr>
              <a:t> you smoke</a:t>
            </a:r>
            <a:r>
              <a:rPr lang="en-US" sz="2400" dirty="0">
                <a:solidFill>
                  <a:srgbClr val="0070C0"/>
                </a:solidFill>
                <a:latin typeface="Comic Sans MS" panose="030F0702030302020204" pitchFamily="66" charset="0"/>
                <a:cs typeface="Comic Sans MS" panose="030F0702030302020204" pitchFamily="66" charset="0"/>
                <a:sym typeface="+mn-ea"/>
              </a:rPr>
              <a:t> more</a:t>
            </a:r>
            <a:r>
              <a:rPr sz="2400" dirty="0">
                <a:solidFill>
                  <a:srgbClr val="0070C0"/>
                </a:solidFill>
                <a:latin typeface="Comic Sans MS" panose="030F0702030302020204" pitchFamily="66" charset="0"/>
                <a:cs typeface="Comic Sans MS" panose="030F0702030302020204" pitchFamily="66" charset="0"/>
                <a:sym typeface="+mn-ea"/>
              </a:rPr>
              <a:t>. </a:t>
            </a:r>
            <a:r>
              <a:rPr sz="2400" dirty="0">
                <a:latin typeface="Comic Sans MS" panose="030F0702030302020204" pitchFamily="66" charset="0"/>
                <a:cs typeface="Comic Sans MS" panose="030F0702030302020204" pitchFamily="66" charset="0"/>
                <a:sym typeface="+mn-ea"/>
              </a:rPr>
              <a:t>Smoking is definitely a health hazard.</a:t>
            </a:r>
            <a:endParaRPr sz="2400" dirty="0">
              <a:latin typeface="Comic Sans MS" panose="030F0702030302020204" pitchFamily="66" charset="0"/>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ags/tag1.xml><?xml version="1.0" encoding="utf-8"?>
<p:tagLst xmlns:p="http://schemas.openxmlformats.org/presentationml/2006/main">
  <p:tag name="KSO_WM_UNIT_PLACING_PICTURE_USER_VIEWPORT" val="{&quot;height&quot;:4787.500787401575,&quot;width&quot;:4887.499212598425}"/>
</p:tagLst>
</file>

<file path=ppt/tags/tag2.xml><?xml version="1.0" encoding="utf-8"?>
<p:tagLst xmlns:p="http://schemas.openxmlformats.org/presentationml/2006/main">
  <p:tag name="KSO_WM_UNIT_PLACING_PICTURE_USER_VIEWPORT" val="{&quot;height&quot;:767.4992125984252,&quot;width&quot;:2947.499212598425}"/>
</p:tagLst>
</file>

<file path=ppt/tags/tag3.xml><?xml version="1.0" encoding="utf-8"?>
<p:tagLst xmlns:p="http://schemas.openxmlformats.org/presentationml/2006/main">
  <p:tag name="KSO_WM_SLIDE_MODEL_TYPE" val="timeline"/>
</p:tagLst>
</file>

<file path=ppt/tags/tag4.xml><?xml version="1.0" encoding="utf-8"?>
<p:tagLst xmlns:p="http://schemas.openxmlformats.org/presentationml/2006/main">
  <p:tag name="KSO_WPP_MARK_KEY" val="9861e0c3-1282-4526-a045-26fb6c2ddf92"/>
  <p:tag name="COMMONDATA" val="eyJoZGlkIjoiMmM4MWFlMWMyODU0N2U2NDI5NDUwM2FiZjk1NzIzMTYifQ=="/>
  <p:tag name="commondata" val="eyJoZGlkIjoiODc3Mzg3NTJmMGM2N2IxMDBkYmZmMzVlNGYyZGQyMGUifQ=="/>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12061</Words>
  <Application>WPS 演示</Application>
  <PresentationFormat>全屏显示(16:10)</PresentationFormat>
  <Paragraphs>334</Paragraphs>
  <Slides>39</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微软雅黑</vt:lpstr>
      <vt:lpstr>Calibri</vt:lpstr>
      <vt:lpstr>微软雅黑 Light</vt:lpstr>
      <vt:lpstr>黑体</vt:lpstr>
      <vt:lpstr>华文隶书</vt:lpstr>
      <vt:lpstr>楷体</vt:lpstr>
      <vt:lpstr>Comic Sans MS</vt:lpstr>
      <vt:lpstr>Arial Unicode MS</vt:lpstr>
      <vt:lpstr>Tahoma</vt:lpstr>
      <vt:lpstr>Arial Black</vt:lpstr>
      <vt:lpstr>Times New Roman</vt:lpstr>
      <vt:lpstr>第一PPT，www.1ppt.com</vt:lpstr>
      <vt:lpstr>PowerPoint 演示文稿</vt:lpstr>
      <vt:lpstr> 完型填空解题技巧</vt:lpstr>
      <vt:lpstr> </vt:lpstr>
      <vt:lpstr>  写作技巧</vt:lpstr>
      <vt:lpstr>1. 作文评分原则及标准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2.2.2 简洁性</vt:lpstr>
      <vt:lpstr>PowerPoint 演示文稿</vt:lpstr>
      <vt:lpstr>PowerPoint 演示文稿</vt:lpstr>
      <vt:lpstr>PowerPoint 演示文稿</vt:lpstr>
      <vt:lpstr>② 常用过渡语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3. 篇章布局：三段式</vt:lpstr>
      <vt:lpstr>PowerPoint 演示文稿</vt:lpstr>
      <vt:lpstr>PowerPoint 演示文稿</vt:lpstr>
      <vt:lpstr>  </vt:lpstr>
      <vt:lpstr>  </vt:lpstr>
      <vt:lpstr>  </vt:lpstr>
      <vt:lpstr>  </vt:lpstr>
      <vt:lpstr>写作技巧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教务办13398171834</cp:lastModifiedBy>
  <cp:revision>330</cp:revision>
  <dcterms:created xsi:type="dcterms:W3CDTF">2013-01-25T01:44:00Z</dcterms:created>
  <dcterms:modified xsi:type="dcterms:W3CDTF">2024-05-10T02:56:06Z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CB7C39AFD8214C738D90F48106B81233_13</vt:lpwstr>
  </property>
</Properties>
</file>