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507" r:id="rId3"/>
    <p:sldId id="2521" r:id="rId5"/>
    <p:sldId id="2522" r:id="rId6"/>
    <p:sldId id="2426" r:id="rId7"/>
    <p:sldId id="2523" r:id="rId8"/>
    <p:sldId id="2524" r:id="rId9"/>
    <p:sldId id="2460" r:id="rId10"/>
    <p:sldId id="2497" r:id="rId11"/>
    <p:sldId id="2556" r:id="rId12"/>
    <p:sldId id="2599" r:id="rId13"/>
    <p:sldId id="2558" r:id="rId14"/>
    <p:sldId id="2559" r:id="rId15"/>
    <p:sldId id="2560" r:id="rId16"/>
    <p:sldId id="2561" r:id="rId17"/>
    <p:sldId id="2569" r:id="rId18"/>
    <p:sldId id="2570" r:id="rId19"/>
    <p:sldId id="2568" r:id="rId20"/>
    <p:sldId id="2571" r:id="rId21"/>
    <p:sldId id="2572" r:id="rId22"/>
    <p:sldId id="2574" r:id="rId23"/>
    <p:sldId id="2573" r:id="rId24"/>
    <p:sldId id="2575" r:id="rId25"/>
    <p:sldId id="2576" r:id="rId26"/>
    <p:sldId id="2577" r:id="rId27"/>
    <p:sldId id="2578" r:id="rId28"/>
    <p:sldId id="2580" r:id="rId29"/>
    <p:sldId id="2579" r:id="rId30"/>
    <p:sldId id="2581" r:id="rId31"/>
    <p:sldId id="2461" r:id="rId32"/>
    <p:sldId id="2462" r:id="rId33"/>
    <p:sldId id="2465" r:id="rId34"/>
    <p:sldId id="2467" r:id="rId35"/>
    <p:sldId id="2468" r:id="rId36"/>
    <p:sldId id="2473" r:id="rId37"/>
    <p:sldId id="2474" r:id="rId38"/>
    <p:sldId id="2602" r:id="rId39"/>
    <p:sldId id="2494" r:id="rId40"/>
    <p:sldId id="2548" r:id="rId41"/>
    <p:sldId id="2405" r:id="rId42"/>
  </p:sldIdLst>
  <p:sldSz cx="9144000" cy="5715000" type="screen16x10"/>
  <p:notesSz cx="6858000" cy="9144000"/>
  <p:custDataLst>
    <p:tags r:id="rId46"/>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00" userDrawn="1">
          <p15:clr>
            <a:srgbClr val="A4A3A4"/>
          </p15:clr>
        </p15:guide>
        <p15:guide id="2" pos="28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129" d="100"/>
          <a:sy n="129" d="100"/>
        </p:scale>
        <p:origin x="-456" y="-96"/>
      </p:cViewPr>
      <p:guideLst>
        <p:guide orient="horz" pos="1800"/>
        <p:guide pos="28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gs" Target="tags/tag7.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07389A2-1F97-473D-AF0F-10B38888C79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 name="幻灯片编号占位符 1"/>
          <p:cNvSpPr>
            <a:spLocks noGrp="1"/>
          </p:cNvSpPr>
          <p:nvPr>
            <p:ph type="sldNum" sz="quarter" idx="5"/>
          </p:nvPr>
        </p:nvSpPr>
        <p:spPr/>
        <p:txBody>
          <a:bodyPr/>
          <a:lstStyle/>
          <a:p>
            <a:pPr>
              <a:defRPr/>
            </a:pPr>
            <a:fld id="{21F9FE4A-F1B9-42B6-95D0-1A8AD6D3A18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 name="幻灯片编号占位符 1"/>
          <p:cNvSpPr>
            <a:spLocks noGrp="1"/>
          </p:cNvSpPr>
          <p:nvPr>
            <p:ph type="sldNum" sz="quarter" idx="5"/>
          </p:nvPr>
        </p:nvSpPr>
        <p:spPr/>
        <p:txBody>
          <a:bodyPr/>
          <a:lstStyle/>
          <a:p>
            <a:pPr>
              <a:defRPr/>
            </a:pPr>
            <a:fld id="{6BB6DD1C-70C2-4EFD-A8A8-14D55827F27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4"/>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22DC173-665B-4A26-91FC-4A9F67B2056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AE23A92-3574-469A-9CC7-E6DE8C54450E}"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1"/>
            <a:ext cx="3008313" cy="968376"/>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90C214F-32FD-440C-B92C-F006DA56BA3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481203-2A17-4E80-BEE9-EDD8BC1647D5}"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1"/>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1636843A-020A-462F-8B6B-6D1363F54C5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AC6CE6-AF45-4367-97BA-3D96EC067567}"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67FF310-10A4-4D6A-8284-069B6ECCE9A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0A9BDA-5D35-42B6-8E29-FCA66843DBA0}"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6"/>
            <a:ext cx="6019800" cy="48762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319451-2499-45BE-AFDB-DE7D03AEF66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F37C2A-AA4B-4897-BFF7-45A5072FED9F}"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 name="直接连接符 6"/>
          <p:cNvCxnSpPr/>
          <p:nvPr userDrawn="1"/>
        </p:nvCxnSpPr>
        <p:spPr>
          <a:xfrm>
            <a:off x="755650" y="694973"/>
            <a:ext cx="7848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7"/>
          <p:cNvGrpSpPr/>
          <p:nvPr userDrawn="1"/>
        </p:nvGrpSpPr>
        <p:grpSpPr bwMode="auto">
          <a:xfrm>
            <a:off x="323850" y="326320"/>
            <a:ext cx="390525" cy="227541"/>
            <a:chOff x="0" y="0"/>
            <a:chExt cx="1041399" cy="549275"/>
          </a:xfrm>
        </p:grpSpPr>
        <p:sp>
          <p:nvSpPr>
            <p:cNvPr id="4" name="Freeform 16"/>
            <p:cNvSpPr/>
            <p:nvPr/>
          </p:nvSpPr>
          <p:spPr bwMode="auto">
            <a:xfrm>
              <a:off x="0" y="0"/>
              <a:ext cx="364066"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lstStyle/>
            <a:p>
              <a:pPr fontAlgn="auto">
                <a:spcBef>
                  <a:spcPts val="0"/>
                </a:spcBef>
                <a:spcAft>
                  <a:spcPts val="0"/>
                </a:spcAft>
                <a:defRPr/>
              </a:pPr>
              <a:endParaRPr lang="zh-CN" altLang="en-US" sz="1800">
                <a:latin typeface="+mn-lt"/>
                <a:ea typeface="+mn-ea"/>
              </a:endParaRPr>
            </a:p>
          </p:txBody>
        </p:sp>
        <p:sp>
          <p:nvSpPr>
            <p:cNvPr id="5" name="Freeform 17"/>
            <p:cNvSpPr/>
            <p:nvPr/>
          </p:nvSpPr>
          <p:spPr bwMode="auto">
            <a:xfrm>
              <a:off x="338666" y="0"/>
              <a:ext cx="359834"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lstStyle/>
            <a:p>
              <a:pPr fontAlgn="auto">
                <a:spcBef>
                  <a:spcPts val="0"/>
                </a:spcBef>
                <a:spcAft>
                  <a:spcPts val="0"/>
                </a:spcAft>
                <a:defRPr/>
              </a:pPr>
              <a:endParaRPr lang="zh-CN" altLang="en-US" sz="1800">
                <a:latin typeface="+mn-lt"/>
                <a:ea typeface="+mn-ea"/>
              </a:endParaRPr>
            </a:p>
          </p:txBody>
        </p:sp>
        <p:sp>
          <p:nvSpPr>
            <p:cNvPr id="6" name="Freeform 18"/>
            <p:cNvSpPr/>
            <p:nvPr/>
          </p:nvSpPr>
          <p:spPr bwMode="auto">
            <a:xfrm>
              <a:off x="681567" y="0"/>
              <a:ext cx="35983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lstStyle/>
            <a:p>
              <a:pPr fontAlgn="auto">
                <a:spcBef>
                  <a:spcPts val="0"/>
                </a:spcBef>
                <a:spcAft>
                  <a:spcPts val="0"/>
                </a:spcAft>
                <a:defRPr/>
              </a:pPr>
              <a:endParaRPr lang="zh-CN" altLang="en-US" sz="1800">
                <a:latin typeface="+mn-lt"/>
                <a:ea typeface="+mn-ea"/>
              </a:endParaRPr>
            </a:p>
          </p:txBody>
        </p:sp>
      </p:grpSp>
      <p:sp>
        <p:nvSpPr>
          <p:cNvPr id="7" name="TextBox 15"/>
          <p:cNvSpPr txBox="1"/>
          <p:nvPr userDrawn="1"/>
        </p:nvSpPr>
        <p:spPr>
          <a:xfrm>
            <a:off x="8101013" y="268111"/>
            <a:ext cx="671512" cy="368300"/>
          </a:xfrm>
          <a:prstGeom prst="rect">
            <a:avLst/>
          </a:prstGeom>
          <a:noFill/>
        </p:spPr>
        <p:txBody>
          <a:bodyPr>
            <a:spAutoFit/>
          </a:bodyPr>
          <a:lstStyle/>
          <a:p>
            <a:pPr algn="ctr" fontAlgn="auto">
              <a:spcBef>
                <a:spcPts val="0"/>
              </a:spcBef>
              <a:spcAft>
                <a:spcPts val="0"/>
              </a:spcAft>
              <a:defRPr/>
            </a:pPr>
            <a:r>
              <a:rPr lang="zh-CN" altLang="en-US" sz="1800" dirty="0">
                <a:solidFill>
                  <a:schemeClr val="accent1"/>
                </a:solidFill>
                <a:latin typeface="微软雅黑 Light" panose="020B0502040204020203" pitchFamily="34" charset="-122"/>
                <a:ea typeface="微软雅黑 Light" panose="020B0502040204020203" pitchFamily="34" charset="-122"/>
              </a:rPr>
              <a:t> </a:t>
            </a:r>
            <a:endParaRPr lang="zh-CN" altLang="en-US" sz="180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4A09D11F-E716-44B8-8FA2-B23B49EABBA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F6D5A9B-347D-4579-B22F-8DCBB002A6F0}"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2C38B1D-1BC3-426A-A310-4624521F40E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88E634B-DC27-4ACA-834C-DF698BE00BC8}"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72A3881-ADD1-4450-8C90-00F07505A66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71D3073-AF49-4419-8D5E-CEEE6BB15075}"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DF4DD16-33DD-47FC-893D-DF51A2EDB84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D54AD5F-69AD-4271-9648-DA70AC05B56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5563A42-19F0-40F1-A6DD-6B142903B28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9C89407-44AC-418D-B556-BE41A0BAAF95}"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29306"/>
            <a:ext cx="8229600" cy="9525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333500"/>
            <a:ext cx="8229600" cy="3771194"/>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5296959"/>
            <a:ext cx="2133600" cy="30515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15860AD-FAF2-4382-B98A-FFD2EB969518}" type="datetimeFigureOut">
              <a:rPr lang="zh-CN" altLang="en-US"/>
            </a:fld>
            <a:endParaRPr lang="zh-CN" altLang="en-US"/>
          </a:p>
        </p:txBody>
      </p:sp>
      <p:sp>
        <p:nvSpPr>
          <p:cNvPr id="5" name="页脚占位符 4"/>
          <p:cNvSpPr>
            <a:spLocks noGrp="1"/>
          </p:cNvSpPr>
          <p:nvPr>
            <p:ph type="ftr" sz="quarter" idx="3"/>
          </p:nvPr>
        </p:nvSpPr>
        <p:spPr>
          <a:xfrm>
            <a:off x="3124200" y="5296959"/>
            <a:ext cx="2895600" cy="30515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5296959"/>
            <a:ext cx="2133600" cy="30515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43B11AB-A67D-49E2-9A24-FC472F57096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tags" Target="../tags/tag2.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audio2.wav"/><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audio" Target="../media/audio2.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56100" y="300038"/>
            <a:ext cx="774700" cy="229870"/>
          </a:xfrm>
          <a:prstGeom prst="rect">
            <a:avLst/>
          </a:prstGeom>
        </p:spPr>
        <p:txBody>
          <a:bodyPr>
            <a:spAutoFit/>
          </a:bodyPr>
          <a:lstStyle/>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模板下载：</a:t>
            </a:r>
            <a:r>
              <a:rPr lang="en-US" altLang="zh-CN" sz="100" kern="0" dirty="0">
                <a:solidFill>
                  <a:sysClr val="window" lastClr="FFFFFF"/>
                </a:solidFill>
                <a:latin typeface="+mn-lt"/>
                <a:ea typeface="+mn-ea"/>
              </a:rPr>
              <a:t>www.1ppt.com/moban/     </a:t>
            </a:r>
            <a:r>
              <a:rPr lang="zh-CN" altLang="en-US" sz="100" kern="0" dirty="0">
                <a:solidFill>
                  <a:sysClr val="window" lastClr="FFFFFF"/>
                </a:solidFill>
                <a:latin typeface="+mn-lt"/>
                <a:ea typeface="+mn-ea"/>
              </a:rPr>
              <a:t>行业</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www.1ppt.com/hangye/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节日</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www.1ppt.com/jieri/           PPT</a:t>
            </a:r>
            <a:r>
              <a:rPr lang="zh-CN" altLang="en-US" sz="100" kern="0" dirty="0">
                <a:solidFill>
                  <a:sysClr val="window" lastClr="FFFFFF"/>
                </a:solidFill>
                <a:latin typeface="+mn-lt"/>
                <a:ea typeface="+mn-ea"/>
              </a:rPr>
              <a:t>素材下载：</a:t>
            </a:r>
            <a:r>
              <a:rPr lang="en-US" altLang="zh-CN" sz="100" kern="0" dirty="0">
                <a:solidFill>
                  <a:sysClr val="window" lastClr="FFFFFF"/>
                </a:solidFill>
                <a:latin typeface="+mn-lt"/>
                <a:ea typeface="+mn-ea"/>
              </a:rPr>
              <a:t>www.1ppt.com/sucai/</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背景图片：</a:t>
            </a:r>
            <a:r>
              <a:rPr lang="en-US" altLang="zh-CN" sz="100" kern="0" dirty="0">
                <a:solidFill>
                  <a:sysClr val="window" lastClr="FFFFFF"/>
                </a:solidFill>
                <a:latin typeface="+mn-lt"/>
                <a:ea typeface="+mn-ea"/>
              </a:rPr>
              <a:t>www.1ppt.com/beijing/      PPT</a:t>
            </a:r>
            <a:r>
              <a:rPr lang="zh-CN" altLang="en-US" sz="100" kern="0" dirty="0">
                <a:solidFill>
                  <a:sysClr val="window" lastClr="FFFFFF"/>
                </a:solidFill>
                <a:latin typeface="+mn-lt"/>
                <a:ea typeface="+mn-ea"/>
              </a:rPr>
              <a:t>图表下载：</a:t>
            </a:r>
            <a:r>
              <a:rPr lang="en-US" altLang="zh-CN" sz="100" kern="0" dirty="0">
                <a:solidFill>
                  <a:sysClr val="window" lastClr="FFFFFF"/>
                </a:solidFill>
                <a:latin typeface="+mn-lt"/>
                <a:ea typeface="+mn-ea"/>
              </a:rPr>
              <a:t>www.1ppt.com/tubiao/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优秀</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下载：</a:t>
            </a:r>
            <a:r>
              <a:rPr lang="en-US" altLang="zh-CN" sz="100" kern="0" dirty="0">
                <a:solidFill>
                  <a:sysClr val="window" lastClr="FFFFFF"/>
                </a:solidFill>
                <a:latin typeface="+mn-lt"/>
                <a:ea typeface="+mn-ea"/>
              </a:rPr>
              <a:t>www.1ppt.com/xiazai/        PPT</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www.1ppt.com/powerpoint/      </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Word</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www.1ppt.com/word/              Excel</a:t>
            </a:r>
            <a:r>
              <a:rPr lang="zh-CN" altLang="en-US" sz="100" kern="0" dirty="0">
                <a:solidFill>
                  <a:sysClr val="window" lastClr="FFFFFF"/>
                </a:solidFill>
                <a:latin typeface="+mn-lt"/>
                <a:ea typeface="+mn-ea"/>
              </a:rPr>
              <a:t>教程：</a:t>
            </a:r>
            <a:r>
              <a:rPr lang="en-US" altLang="zh-CN" sz="100" kern="0" dirty="0">
                <a:solidFill>
                  <a:sysClr val="window" lastClr="FFFFFF"/>
                </a:solidFill>
                <a:latin typeface="+mn-lt"/>
                <a:ea typeface="+mn-ea"/>
              </a:rPr>
              <a:t>www.1ppt.com/excel/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资料下载：</a:t>
            </a:r>
            <a:r>
              <a:rPr lang="en-US" altLang="zh-CN" sz="100" kern="0" dirty="0">
                <a:solidFill>
                  <a:sysClr val="window" lastClr="FFFFFF"/>
                </a:solidFill>
                <a:latin typeface="+mn-lt"/>
                <a:ea typeface="+mn-ea"/>
              </a:rPr>
              <a:t>www.1ppt.com/ziliao/                PPT</a:t>
            </a:r>
            <a:r>
              <a:rPr lang="zh-CN" altLang="en-US" sz="100" kern="0" dirty="0">
                <a:solidFill>
                  <a:sysClr val="window" lastClr="FFFFFF"/>
                </a:solidFill>
                <a:latin typeface="+mn-lt"/>
                <a:ea typeface="+mn-ea"/>
              </a:rPr>
              <a:t>课件下载：</a:t>
            </a:r>
            <a:r>
              <a:rPr lang="en-US" altLang="zh-CN" sz="100" kern="0" dirty="0">
                <a:solidFill>
                  <a:sysClr val="window" lastClr="FFFFFF"/>
                </a:solidFill>
                <a:latin typeface="+mn-lt"/>
                <a:ea typeface="+mn-ea"/>
              </a:rPr>
              <a:t>www.1ppt.com/kejian/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范文下载：</a:t>
            </a:r>
            <a:r>
              <a:rPr lang="en-US" altLang="zh-CN" sz="100" kern="0" dirty="0">
                <a:solidFill>
                  <a:sysClr val="window" lastClr="FFFFFF"/>
                </a:solidFill>
                <a:latin typeface="+mn-lt"/>
                <a:ea typeface="+mn-ea"/>
              </a:rPr>
              <a:t>www.1ppt.com/fanwen/             </a:t>
            </a:r>
            <a:r>
              <a:rPr lang="zh-CN" altLang="en-US" sz="100" kern="0" dirty="0">
                <a:solidFill>
                  <a:sysClr val="window" lastClr="FFFFFF"/>
                </a:solidFill>
                <a:latin typeface="+mn-lt"/>
                <a:ea typeface="+mn-ea"/>
              </a:rPr>
              <a:t>试卷下载：</a:t>
            </a:r>
            <a:r>
              <a:rPr lang="en-US" altLang="zh-CN" sz="100" kern="0" dirty="0">
                <a:solidFill>
                  <a:sysClr val="window" lastClr="FFFFFF"/>
                </a:solidFill>
                <a:latin typeface="+mn-lt"/>
                <a:ea typeface="+mn-ea"/>
              </a:rPr>
              <a:t>www.1ppt.com/shiti/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教案下载：</a:t>
            </a:r>
            <a:r>
              <a:rPr lang="en-US" altLang="zh-CN" sz="100" kern="0" dirty="0">
                <a:solidFill>
                  <a:sysClr val="window" lastClr="FFFFFF"/>
                </a:solidFill>
                <a:latin typeface="+mn-lt"/>
                <a:ea typeface="+mn-ea"/>
              </a:rPr>
              <a:t>www.1ppt.com/jiaoan/        PPT</a:t>
            </a:r>
            <a:r>
              <a:rPr lang="zh-CN" altLang="en-US" sz="100" kern="0" dirty="0">
                <a:solidFill>
                  <a:sysClr val="window" lastClr="FFFFFF"/>
                </a:solidFill>
                <a:latin typeface="+mn-lt"/>
                <a:ea typeface="+mn-ea"/>
              </a:rPr>
              <a:t>论坛：</a:t>
            </a:r>
            <a:r>
              <a:rPr lang="en-US" altLang="zh-CN" sz="100" kern="0" dirty="0">
                <a:solidFill>
                  <a:sysClr val="window" lastClr="FFFFFF"/>
                </a:solidFill>
                <a:latin typeface="+mn-lt"/>
                <a:ea typeface="+mn-ea"/>
              </a:rPr>
              <a:t>www.1ppt.cn</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 </a:t>
            </a:r>
            <a:endParaRPr lang="zh-CN" altLang="en-US" sz="100" kern="0" dirty="0">
              <a:solidFill>
                <a:sysClr val="window" lastClr="FFFFFF"/>
              </a:solidFill>
              <a:latin typeface="+mn-lt"/>
              <a:ea typeface="+mn-ea"/>
            </a:endParaRPr>
          </a:p>
        </p:txBody>
      </p:sp>
      <p:sp>
        <p:nvSpPr>
          <p:cNvPr id="3" name="矩形 2"/>
          <p:cNvSpPr/>
          <p:nvPr/>
        </p:nvSpPr>
        <p:spPr>
          <a:xfrm>
            <a:off x="-19050" y="293688"/>
            <a:ext cx="9144000" cy="3175000"/>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411" name="图片 1"/>
          <p:cNvPicPr>
            <a:picLocks noChangeAspect="1"/>
          </p:cNvPicPr>
          <p:nvPr>
            <p:custDataLst>
              <p:tags r:id="rId1"/>
            </p:custDataLst>
          </p:nvPr>
        </p:nvPicPr>
        <p:blipFill>
          <a:blip r:embed="rId2">
            <a:lum bright="70000" contrast="-70000"/>
            <a:extLst>
              <a:ext uri="{BEBA8EAE-BF5A-486C-A8C5-ECC9F3942E4B}">
                <a14:imgProps xmlns:a14="http://schemas.microsoft.com/office/drawing/2010/main">
                  <a14:imgLayer r:embed="rId3">
                    <a14:imgEffect>
                      <a14:artisticBlur/>
                    </a14:imgEffect>
                    <a14:imgEffect>
                      <a14:colorTemperature colorTemp="5900"/>
                    </a14:imgEffect>
                  </a14:imgLayer>
                </a14:imgProps>
              </a:ext>
            </a:extLst>
          </a:blip>
          <a:srcRect/>
          <a:stretch>
            <a:fillRect/>
          </a:stretch>
        </p:blipFill>
        <p:spPr bwMode="auto">
          <a:xfrm>
            <a:off x="5438776" y="415925"/>
            <a:ext cx="3103562" cy="3040063"/>
          </a:xfrm>
          <a:prstGeom prst="rect">
            <a:avLst/>
          </a:prstGeom>
          <a:noFill/>
          <a:ln w="9525">
            <a:noFill/>
            <a:miter lim="800000"/>
            <a:headEnd/>
            <a:tailEnd/>
          </a:ln>
        </p:spPr>
      </p:pic>
      <p:sp>
        <p:nvSpPr>
          <p:cNvPr id="17412" name="Rectangle 3"/>
          <p:cNvSpPr txBox="1">
            <a:spLocks noChangeArrowheads="1"/>
          </p:cNvSpPr>
          <p:nvPr/>
        </p:nvSpPr>
        <p:spPr bwMode="auto">
          <a:xfrm>
            <a:off x="590548" y="1881188"/>
            <a:ext cx="7642225" cy="501650"/>
          </a:xfrm>
          <a:prstGeom prst="rect">
            <a:avLst/>
          </a:prstGeom>
          <a:noFill/>
          <a:ln w="9525">
            <a:noFill/>
            <a:miter lim="800000"/>
          </a:ln>
        </p:spPr>
        <p:txBody>
          <a:bodyPr anchor="ctr"/>
          <a:lstStyle/>
          <a:p>
            <a:pPr eaLnBrk="1" hangingPunct="1">
              <a:buClrTx/>
              <a:buSzTx/>
              <a:buFontTx/>
            </a:pPr>
            <a:r>
              <a:rPr lang="zh-CN" altLang="en-US" sz="3600" dirty="0">
                <a:latin typeface="+mj-lt"/>
                <a:ea typeface="+mj-ea"/>
                <a:cs typeface="+mj-cs"/>
                <a:sym typeface="+mn-ea"/>
              </a:rPr>
              <a:t> </a:t>
            </a:r>
            <a:r>
              <a:rPr lang="en-US" altLang="zh-CN" sz="3600" dirty="0">
                <a:latin typeface="+mj-lt"/>
                <a:ea typeface="+mj-ea"/>
                <a:cs typeface="+mj-cs"/>
                <a:sym typeface="+mn-ea"/>
              </a:rPr>
              <a:t>                       </a:t>
            </a:r>
            <a:endParaRPr lang="zh-CN" altLang="en-US" sz="3600" b="1" dirty="0">
              <a:latin typeface="+mn-lt"/>
              <a:ea typeface="+mn-ea"/>
              <a:cs typeface="+mn-cs"/>
            </a:endParaRPr>
          </a:p>
          <a:p>
            <a:pPr eaLnBrk="1" hangingPunct="1">
              <a:buClrTx/>
              <a:buSzTx/>
              <a:buFontTx/>
            </a:pPr>
            <a:r>
              <a:rPr lang="en-US" altLang="zh-CN" sz="3600" dirty="0">
                <a:latin typeface="+mj-lt"/>
                <a:ea typeface="+mj-ea"/>
                <a:cs typeface="+mj-cs"/>
                <a:sym typeface="+mn-ea"/>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同等学力申硕全国统考</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英语</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buClrTx/>
              <a:buSzTx/>
              <a:buFontTx/>
            </a:pP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辅导课程</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之五</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600" b="1" dirty="0">
                <a:latin typeface="+mj-lt"/>
                <a:ea typeface="+mj-ea"/>
                <a:cs typeface="+mj-cs"/>
                <a:sym typeface="+mn-ea"/>
              </a:rPr>
              <a:t>                </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华文隶书"/>
            </a:endParaRPr>
          </a:p>
        </p:txBody>
      </p:sp>
      <p:sp>
        <p:nvSpPr>
          <p:cNvPr id="17413" name="Rectangle 4"/>
          <p:cNvSpPr txBox="1">
            <a:spLocks noChangeArrowheads="1"/>
          </p:cNvSpPr>
          <p:nvPr/>
        </p:nvSpPr>
        <p:spPr bwMode="auto">
          <a:xfrm>
            <a:off x="3251199" y="3662363"/>
            <a:ext cx="2320925" cy="322262"/>
          </a:xfrm>
          <a:prstGeom prst="rect">
            <a:avLst/>
          </a:prstGeom>
          <a:noFill/>
          <a:ln w="9525">
            <a:noFill/>
            <a:miter lim="800000"/>
          </a:ln>
        </p:spPr>
        <p:txBody>
          <a:bodyPr anchor="ctr"/>
          <a:lstStyle/>
          <a:p>
            <a:pPr>
              <a:spcBef>
                <a:spcPct val="20000"/>
              </a:spcBef>
              <a:buFont typeface="Arial" panose="020B0604020202020204" pitchFamily="34" charset="0"/>
              <a:buNone/>
            </a:pPr>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教师：</a:t>
            </a:r>
            <a:r>
              <a:rPr lang="zh-CN" altLang="en-US" sz="2400" b="1" dirty="0" smtClean="0">
                <a:solidFill>
                  <a:schemeClr val="accent1">
                    <a:lumMod val="75000"/>
                  </a:schemeClr>
                </a:solidFill>
                <a:latin typeface="楷体" panose="02010609060101010101" charset="-122"/>
                <a:ea typeface="楷体" panose="02010609060101010101" charset="-122"/>
              </a:rPr>
              <a:t>田华平</a:t>
            </a:r>
            <a:endParaRPr lang="zh-CN" altLang="en-US" sz="2400" b="1" dirty="0" smtClean="0">
              <a:solidFill>
                <a:schemeClr val="accent1">
                  <a:lumMod val="75000"/>
                </a:schemeClr>
              </a:solidFill>
              <a:latin typeface="楷体" panose="02010609060101010101" charset="-122"/>
              <a:ea typeface="楷体" panose="02010609060101010101" charset="-122"/>
            </a:endParaRPr>
          </a:p>
        </p:txBody>
      </p:sp>
      <p:pic>
        <p:nvPicPr>
          <p:cNvPr id="17415" name="图片 3"/>
          <p:cNvPicPr>
            <a:picLocks noChangeAspect="1"/>
          </p:cNvPicPr>
          <p:nvPr/>
        </p:nvPicPr>
        <p:blipFill>
          <a:blip r:embed="rId4"/>
          <a:srcRect/>
          <a:stretch>
            <a:fillRect/>
          </a:stretch>
        </p:blipFill>
        <p:spPr bwMode="auto">
          <a:xfrm>
            <a:off x="433388" y="531813"/>
            <a:ext cx="765175" cy="749300"/>
          </a:xfrm>
          <a:prstGeom prst="rect">
            <a:avLst/>
          </a:prstGeom>
          <a:noFill/>
          <a:ln w="9525">
            <a:noFill/>
            <a:miter lim="800000"/>
            <a:headEnd/>
            <a:tailEnd/>
          </a:ln>
        </p:spPr>
      </p:pic>
      <p:pic>
        <p:nvPicPr>
          <p:cNvPr id="17416" name="图片 4"/>
          <p:cNvPicPr>
            <a:picLocks noChangeAspect="1"/>
          </p:cNvPicPr>
          <p:nvPr>
            <p:custDataLst>
              <p:tags r:id="rId5"/>
            </p:custDataLst>
          </p:nvPr>
        </p:nvPicPr>
        <p:blipFill>
          <a:blip r:embed="rId6"/>
          <a:srcRect/>
          <a:stretch>
            <a:fillRect/>
          </a:stretch>
        </p:blipFill>
        <p:spPr bwMode="auto">
          <a:xfrm>
            <a:off x="1277938" y="700088"/>
            <a:ext cx="1871662" cy="487362"/>
          </a:xfrm>
          <a:prstGeom prst="rect">
            <a:avLst/>
          </a:prstGeom>
          <a:noFill/>
          <a:ln w="9525">
            <a:noFill/>
            <a:miter lim="800000"/>
            <a:headEnd/>
            <a:tailEnd/>
          </a:ln>
        </p:spPr>
      </p:pic>
    </p:spTree>
  </p:cSld>
  <p:clrMapOvr>
    <a:masterClrMapping/>
  </p:clrMapOvr>
  <p:transition spd="med" advClick="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15"/>
          <p:cNvSpPr>
            <a:spLocks noChangeArrowheads="1"/>
          </p:cNvSpPr>
          <p:nvPr/>
        </p:nvSpPr>
        <p:spPr bwMode="auto">
          <a:xfrm>
            <a:off x="3552032" y="637646"/>
            <a:ext cx="1714500" cy="553085"/>
          </a:xfrm>
          <a:prstGeom prst="rect">
            <a:avLst/>
          </a:prstGeom>
          <a:noFill/>
          <a:ln w="9525">
            <a:noFill/>
            <a:miter lim="800000"/>
          </a:ln>
        </p:spPr>
        <p:txBody>
          <a:bodyPr wrap="none">
            <a:spAutoFit/>
          </a:bodyPr>
          <a:lstStyle/>
          <a:p>
            <a:pPr eaLnBrk="1" hangingPunct="1"/>
            <a:r>
              <a:rPr lang="zh-CN" altLang="en-US" sz="3000" b="1" dirty="0">
                <a:solidFill>
                  <a:srgbClr val="FF3300"/>
                </a:solidFill>
              </a:rPr>
              <a:t>因果关系</a:t>
            </a:r>
            <a:endParaRPr lang="zh-CN" altLang="en-US" sz="3000" b="1" dirty="0">
              <a:solidFill>
                <a:srgbClr val="FF3300"/>
              </a:solidFill>
            </a:endParaRPr>
          </a:p>
        </p:txBody>
      </p:sp>
      <p:sp>
        <p:nvSpPr>
          <p:cNvPr id="5136" name="Rectangle 16"/>
          <p:cNvSpPr>
            <a:spLocks noChangeArrowheads="1"/>
          </p:cNvSpPr>
          <p:nvPr/>
        </p:nvSpPr>
        <p:spPr bwMode="auto">
          <a:xfrm>
            <a:off x="3557270" y="1597025"/>
            <a:ext cx="1829435" cy="553085"/>
          </a:xfrm>
          <a:prstGeom prst="rect">
            <a:avLst/>
          </a:prstGeom>
          <a:noFill/>
          <a:ln w="9525">
            <a:noFill/>
            <a:miter lim="800000"/>
          </a:ln>
        </p:spPr>
        <p:txBody>
          <a:bodyPr wrap="square">
            <a:spAutoFit/>
          </a:bodyPr>
          <a:lstStyle/>
          <a:p>
            <a:pPr eaLnBrk="1" hangingPunct="1"/>
            <a:r>
              <a:rPr lang="zh-CN" altLang="en-US" sz="3000" b="1" dirty="0">
                <a:solidFill>
                  <a:srgbClr val="FF3300"/>
                </a:solidFill>
              </a:rPr>
              <a:t>类属关系</a:t>
            </a:r>
            <a:endParaRPr lang="zh-CN" altLang="en-US" sz="3000" b="1" dirty="0">
              <a:solidFill>
                <a:srgbClr val="FF3300"/>
              </a:solidFill>
            </a:endParaRPr>
          </a:p>
        </p:txBody>
      </p:sp>
      <p:sp>
        <p:nvSpPr>
          <p:cNvPr id="5137" name="Rectangle 17"/>
          <p:cNvSpPr>
            <a:spLocks noChangeArrowheads="1"/>
          </p:cNvSpPr>
          <p:nvPr/>
        </p:nvSpPr>
        <p:spPr bwMode="auto">
          <a:xfrm>
            <a:off x="3552032" y="3458104"/>
            <a:ext cx="1714500" cy="553085"/>
          </a:xfrm>
          <a:prstGeom prst="rect">
            <a:avLst/>
          </a:prstGeom>
          <a:noFill/>
          <a:ln w="9525">
            <a:noFill/>
            <a:miter lim="800000"/>
          </a:ln>
        </p:spPr>
        <p:txBody>
          <a:bodyPr wrap="none">
            <a:spAutoFit/>
          </a:bodyPr>
          <a:lstStyle/>
          <a:p>
            <a:pPr eaLnBrk="1" hangingPunct="1"/>
            <a:r>
              <a:rPr lang="zh-CN" altLang="en-US" sz="3000" b="1" dirty="0">
                <a:solidFill>
                  <a:srgbClr val="FF3300"/>
                </a:solidFill>
              </a:rPr>
              <a:t>相对关系</a:t>
            </a:r>
            <a:endParaRPr lang="zh-CN" altLang="en-US" sz="3000" b="1" dirty="0">
              <a:solidFill>
                <a:srgbClr val="FF3300"/>
              </a:solidFill>
            </a:endParaRPr>
          </a:p>
        </p:txBody>
      </p:sp>
      <p:grpSp>
        <p:nvGrpSpPr>
          <p:cNvPr id="8198" name="Group 19"/>
          <p:cNvGrpSpPr/>
          <p:nvPr/>
        </p:nvGrpSpPr>
        <p:grpSpPr bwMode="auto">
          <a:xfrm>
            <a:off x="1000030" y="697178"/>
            <a:ext cx="1950074" cy="3295373"/>
            <a:chOff x="412" y="768"/>
            <a:chExt cx="2420" cy="2135"/>
          </a:xfrm>
        </p:grpSpPr>
        <p:sp>
          <p:nvSpPr>
            <p:cNvPr id="8200" name="Rectangle 14"/>
            <p:cNvSpPr>
              <a:spLocks noChangeArrowheads="1"/>
            </p:cNvSpPr>
            <p:nvPr/>
          </p:nvSpPr>
          <p:spPr bwMode="auto">
            <a:xfrm>
              <a:off x="412" y="1049"/>
              <a:ext cx="2072" cy="1854"/>
            </a:xfrm>
            <a:prstGeom prst="rect">
              <a:avLst/>
            </a:prstGeom>
            <a:noFill/>
            <a:ln w="9525">
              <a:noFill/>
              <a:miter lim="800000"/>
            </a:ln>
          </p:spPr>
          <p:txBody>
            <a:bodyPr>
              <a:spAutoFit/>
            </a:bodyPr>
            <a:lstStyle/>
            <a:p>
              <a:pPr eaLnBrk="1" hangingPunct="1"/>
              <a:r>
                <a:rPr lang="zh-CN" altLang="en-US" sz="3000" b="1" dirty="0">
                  <a:solidFill>
                    <a:srgbClr val="0033CC"/>
                  </a:solidFill>
                </a:rPr>
                <a:t>并列，就是指由</a:t>
              </a:r>
              <a:r>
                <a:rPr lang="en-US" altLang="zh-CN" sz="3000" b="1" dirty="0">
                  <a:solidFill>
                    <a:srgbClr val="0033CC"/>
                  </a:solidFill>
                </a:rPr>
                <a:t>and </a:t>
              </a:r>
              <a:r>
                <a:rPr lang="zh-CN" altLang="en-US" sz="3000" b="1" dirty="0">
                  <a:solidFill>
                    <a:srgbClr val="0033CC"/>
                  </a:solidFill>
                </a:rPr>
                <a:t>或</a:t>
              </a:r>
              <a:r>
                <a:rPr lang="en-US" altLang="zh-CN" sz="3000" b="1" dirty="0">
                  <a:solidFill>
                    <a:srgbClr val="0033CC"/>
                  </a:solidFill>
                </a:rPr>
                <a:t>or</a:t>
              </a:r>
              <a:r>
                <a:rPr lang="zh-CN" altLang="en-US" sz="3000" b="1" dirty="0">
                  <a:solidFill>
                    <a:srgbClr val="0033CC"/>
                  </a:solidFill>
                </a:rPr>
                <a:t>连接的并列成分</a:t>
              </a:r>
              <a:endParaRPr lang="zh-CN" altLang="en-US" sz="3000" b="1" dirty="0">
                <a:solidFill>
                  <a:srgbClr val="0033CC"/>
                </a:solidFill>
              </a:endParaRPr>
            </a:p>
          </p:txBody>
        </p:sp>
        <p:sp>
          <p:nvSpPr>
            <p:cNvPr id="8201" name="AutoShape 18"/>
            <p:cNvSpPr/>
            <p:nvPr/>
          </p:nvSpPr>
          <p:spPr bwMode="auto">
            <a:xfrm>
              <a:off x="2544" y="768"/>
              <a:ext cx="288" cy="2016"/>
            </a:xfrm>
            <a:prstGeom prst="leftBrace">
              <a:avLst>
                <a:gd name="adj1" fmla="val 58333"/>
                <a:gd name="adj2" fmla="val 50000"/>
              </a:avLst>
            </a:prstGeom>
            <a:noFill/>
            <a:ln w="44450">
              <a:solidFill>
                <a:schemeClr val="tx1"/>
              </a:solidFill>
              <a:round/>
            </a:ln>
          </p:spPr>
          <p:txBody>
            <a:bodyPr wrap="none" anchor="ctr"/>
            <a:lstStyle/>
            <a:p>
              <a:pPr algn="ctr" eaLnBrk="1" hangingPunct="1"/>
              <a:endParaRPr lang="zh-CN" altLang="zh-CN" sz="3000"/>
            </a:p>
          </p:txBody>
        </p:sp>
      </p:grpSp>
      <p:sp>
        <p:nvSpPr>
          <p:cNvPr id="5140" name="Rectangle 20"/>
          <p:cNvSpPr>
            <a:spLocks noChangeArrowheads="1"/>
          </p:cNvSpPr>
          <p:nvPr/>
        </p:nvSpPr>
        <p:spPr bwMode="auto">
          <a:xfrm>
            <a:off x="3552190" y="2616200"/>
            <a:ext cx="1714500" cy="542925"/>
          </a:xfrm>
          <a:prstGeom prst="rect">
            <a:avLst/>
          </a:prstGeom>
          <a:noFill/>
          <a:ln w="9525">
            <a:noFill/>
            <a:miter lim="800000"/>
          </a:ln>
        </p:spPr>
        <p:txBody>
          <a:bodyPr wrap="none">
            <a:noAutofit/>
          </a:bodyPr>
          <a:lstStyle/>
          <a:p>
            <a:pPr eaLnBrk="1" hangingPunct="1"/>
            <a:r>
              <a:rPr lang="zh-CN" altLang="en-US" sz="3000" b="1" dirty="0">
                <a:solidFill>
                  <a:srgbClr val="FF3300"/>
                </a:solidFill>
              </a:rPr>
              <a:t>同类关系</a:t>
            </a:r>
            <a:endParaRPr lang="zh-CN" altLang="en-US" sz="3000" b="1" dirty="0">
              <a:solidFill>
                <a:srgbClr val="FF3300"/>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Effect transition="in" filter="fade">
                                      <p:cBhvr>
                                        <p:cTn id="7" dur="1000"/>
                                        <p:tgtEl>
                                          <p:spTgt spid="5135"/>
                                        </p:tgtEl>
                                      </p:cBhvr>
                                    </p:animEffect>
                                    <p:anim calcmode="lin" valueType="num">
                                      <p:cBhvr>
                                        <p:cTn id="8" dur="1000" fill="hold"/>
                                        <p:tgtEl>
                                          <p:spTgt spid="5135"/>
                                        </p:tgtEl>
                                        <p:attrNameLst>
                                          <p:attrName>ppt_x</p:attrName>
                                        </p:attrNameLst>
                                      </p:cBhvr>
                                      <p:tavLst>
                                        <p:tav tm="0">
                                          <p:val>
                                            <p:strVal val="#ppt_x"/>
                                          </p:val>
                                        </p:tav>
                                        <p:tav tm="100000">
                                          <p:val>
                                            <p:strVal val="#ppt_x"/>
                                          </p:val>
                                        </p:tav>
                                      </p:tavLst>
                                    </p:anim>
                                    <p:anim calcmode="lin" valueType="num">
                                      <p:cBhvr>
                                        <p:cTn id="9" dur="900" decel="100000" fill="hold"/>
                                        <p:tgtEl>
                                          <p:spTgt spid="51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3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136"/>
                                        </p:tgtEl>
                                        <p:attrNameLst>
                                          <p:attrName>style.visibility</p:attrName>
                                        </p:attrNameLst>
                                      </p:cBhvr>
                                      <p:to>
                                        <p:strVal val="visible"/>
                                      </p:to>
                                    </p:set>
                                    <p:anim calcmode="lin" valueType="num">
                                      <p:cBhvr additive="base">
                                        <p:cTn id="15" dur="500" fill="hold"/>
                                        <p:tgtEl>
                                          <p:spTgt spid="5136"/>
                                        </p:tgtEl>
                                        <p:attrNameLst>
                                          <p:attrName>ppt_x</p:attrName>
                                        </p:attrNameLst>
                                      </p:cBhvr>
                                      <p:tavLst>
                                        <p:tav tm="0">
                                          <p:val>
                                            <p:strVal val="#ppt_x"/>
                                          </p:val>
                                        </p:tav>
                                        <p:tav tm="100000">
                                          <p:val>
                                            <p:strVal val="#ppt_x"/>
                                          </p:val>
                                        </p:tav>
                                      </p:tavLst>
                                    </p:anim>
                                    <p:anim calcmode="lin" valueType="num">
                                      <p:cBhvr additive="base">
                                        <p:cTn id="16" dur="500" fill="hold"/>
                                        <p:tgtEl>
                                          <p:spTgt spid="51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 name="type.wav"/>
                                        </p:tgtEl>
                                      </p:cMediaNode>
                                    </p:audio>
                                  </p:sub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140"/>
                                        </p:tgtEl>
                                        <p:attrNameLst>
                                          <p:attrName>style.visibility</p:attrName>
                                        </p:attrNameLst>
                                      </p:cBhvr>
                                      <p:to>
                                        <p:strVal val="visible"/>
                                      </p:to>
                                    </p:set>
                                    <p:animEffect transition="in" filter="fade">
                                      <p:cBhvr>
                                        <p:cTn id="21" dur="1000"/>
                                        <p:tgtEl>
                                          <p:spTgt spid="5140"/>
                                        </p:tgtEl>
                                      </p:cBhvr>
                                    </p:animEffect>
                                    <p:anim calcmode="lin" valueType="num">
                                      <p:cBhvr>
                                        <p:cTn id="22" dur="1000" fill="hold"/>
                                        <p:tgtEl>
                                          <p:spTgt spid="5140"/>
                                        </p:tgtEl>
                                        <p:attrNameLst>
                                          <p:attrName>ppt_x</p:attrName>
                                        </p:attrNameLst>
                                      </p:cBhvr>
                                      <p:tavLst>
                                        <p:tav tm="0">
                                          <p:val>
                                            <p:strVal val="#ppt_x"/>
                                          </p:val>
                                        </p:tav>
                                        <p:tav tm="100000">
                                          <p:val>
                                            <p:strVal val="#ppt_x"/>
                                          </p:val>
                                        </p:tav>
                                      </p:tavLst>
                                    </p:anim>
                                    <p:anim calcmode="lin" valueType="num">
                                      <p:cBhvr>
                                        <p:cTn id="23" dur="900" decel="100000" fill="hold"/>
                                        <p:tgtEl>
                                          <p:spTgt spid="514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5137"/>
                                        </p:tgtEl>
                                        <p:attrNameLst>
                                          <p:attrName>style.visibility</p:attrName>
                                        </p:attrNameLst>
                                      </p:cBhvr>
                                      <p:to>
                                        <p:strVal val="visible"/>
                                      </p:to>
                                    </p:set>
                                    <p:animEffect transition="in" filter="fade">
                                      <p:cBhvr>
                                        <p:cTn id="29" dur="1000"/>
                                        <p:tgtEl>
                                          <p:spTgt spid="5137"/>
                                        </p:tgtEl>
                                      </p:cBhvr>
                                    </p:animEffect>
                                    <p:anim calcmode="lin" valueType="num">
                                      <p:cBhvr>
                                        <p:cTn id="30" dur="1000" fill="hold"/>
                                        <p:tgtEl>
                                          <p:spTgt spid="5137"/>
                                        </p:tgtEl>
                                        <p:attrNameLst>
                                          <p:attrName>ppt_x</p:attrName>
                                        </p:attrNameLst>
                                      </p:cBhvr>
                                      <p:tavLst>
                                        <p:tav tm="0">
                                          <p:val>
                                            <p:strVal val="#ppt_x"/>
                                          </p:val>
                                        </p:tav>
                                        <p:tav tm="100000">
                                          <p:val>
                                            <p:strVal val="#ppt_x"/>
                                          </p:val>
                                        </p:tav>
                                      </p:tavLst>
                                    </p:anim>
                                    <p:anim calcmode="lin" valueType="num">
                                      <p:cBhvr>
                                        <p:cTn id="31" dur="900" decel="100000" fill="hold"/>
                                        <p:tgtEl>
                                          <p:spTgt spid="513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p:bldP spid="5136" grpId="0"/>
      <p:bldP spid="5137" grpId="0"/>
      <p:bldP spid="51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ChangeArrowheads="1"/>
          </p:cNvSpPr>
          <p:nvPr/>
        </p:nvSpPr>
        <p:spPr bwMode="auto">
          <a:xfrm>
            <a:off x="952500" y="1039178"/>
            <a:ext cx="7112000" cy="1938020"/>
          </a:xfrm>
          <a:prstGeom prst="rect">
            <a:avLst/>
          </a:prstGeom>
          <a:noFill/>
          <a:ln w="9525">
            <a:noFill/>
            <a:miter lim="800000"/>
          </a:ln>
        </p:spPr>
        <p:txBody>
          <a:bodyPr anchor="ctr">
            <a:spAutoFit/>
          </a:bodyPr>
          <a:lstStyle/>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These tell the story  of a mother whose baby grows </a:t>
            </a:r>
            <a:r>
              <a:rPr lang="en-US" altLang="zh-CN" sz="2400" u="sng">
                <a:latin typeface="Comic Sans MS" panose="030F0702030302020204" pitchFamily="66" charset="0"/>
                <a:cs typeface="Comic Sans MS" panose="030F0702030302020204" pitchFamily="66" charset="0"/>
              </a:rPr>
              <a:t>     </a:t>
            </a:r>
            <a:r>
              <a:rPr lang="en-US" altLang="zh-CN" sz="2400">
                <a:latin typeface="Comic Sans MS" panose="030F0702030302020204" pitchFamily="66" charset="0"/>
                <a:cs typeface="Comic Sans MS" panose="030F0702030302020204" pitchFamily="66" charset="0"/>
              </a:rPr>
              <a:t> </a:t>
            </a:r>
            <a:r>
              <a:rPr lang="en-US" altLang="zh-CN" sz="2400">
                <a:solidFill>
                  <a:srgbClr val="0000FF"/>
                </a:solidFill>
                <a:latin typeface="Comic Sans MS" panose="030F0702030302020204" pitchFamily="66" charset="0"/>
                <a:cs typeface="Comic Sans MS" panose="030F0702030302020204" pitchFamily="66" charset="0"/>
              </a:rPr>
              <a:t>and</a:t>
            </a:r>
            <a:r>
              <a:rPr lang="en-US" altLang="zh-CN" sz="2400">
                <a:latin typeface="Comic Sans MS" panose="030F0702030302020204" pitchFamily="66" charset="0"/>
                <a:cs typeface="Comic Sans MS" panose="030F0702030302020204" pitchFamily="66" charset="0"/>
              </a:rPr>
              <a:t> </a:t>
            </a:r>
            <a:r>
              <a:rPr lang="en-US" altLang="zh-CN" sz="2400">
                <a:solidFill>
                  <a:srgbClr val="FF0000"/>
                </a:solidFill>
                <a:latin typeface="Comic Sans MS" panose="030F0702030302020204" pitchFamily="66" charset="0"/>
                <a:cs typeface="Comic Sans MS" panose="030F0702030302020204" pitchFamily="66" charset="0"/>
              </a:rPr>
              <a:t>pale</a:t>
            </a:r>
            <a:r>
              <a:rPr lang="zh-CN" altLang="en-US" sz="2400">
                <a:latin typeface="Comic Sans MS" panose="030F0702030302020204" pitchFamily="66" charset="0"/>
                <a:cs typeface="Comic Sans MS" panose="030F0702030302020204" pitchFamily="66" charset="0"/>
              </a:rPr>
              <a:t> </a:t>
            </a:r>
            <a:r>
              <a:rPr lang="en-US" altLang="zh-CN" sz="2400">
                <a:latin typeface="Comic Sans MS" panose="030F0702030302020204" pitchFamily="66" charset="0"/>
                <a:cs typeface="Comic Sans MS" panose="030F0702030302020204" pitchFamily="66" charset="0"/>
              </a:rPr>
              <a:t>and has changed so much that it is almost unrecognizable to the parents. </a:t>
            </a:r>
            <a:endParaRPr lang="en-US" altLang="zh-CN" sz="2400">
              <a:latin typeface="Comic Sans MS" panose="030F0702030302020204" pitchFamily="66" charset="0"/>
              <a:cs typeface="Comic Sans MS" panose="030F0702030302020204" pitchFamily="66" charset="0"/>
            </a:endParaRPr>
          </a:p>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 A. sick    	  B. slim    	C. short 	D. small</a:t>
            </a:r>
            <a:endParaRPr lang="en-US" altLang="zh-CN" sz="2400">
              <a:latin typeface="Comic Sans MS" panose="030F0702030302020204" pitchFamily="66" charset="0"/>
              <a:cs typeface="Comic Sans MS" panose="030F0702030302020204" pitchFamily="66" charset="0"/>
            </a:endParaRPr>
          </a:p>
        </p:txBody>
      </p:sp>
      <p:sp>
        <p:nvSpPr>
          <p:cNvPr id="9219" name="Rectangle 11"/>
          <p:cNvSpPr>
            <a:spLocks noChangeArrowheads="1"/>
          </p:cNvSpPr>
          <p:nvPr/>
        </p:nvSpPr>
        <p:spPr bwMode="auto">
          <a:xfrm>
            <a:off x="1079500" y="190500"/>
            <a:ext cx="2350770" cy="553085"/>
          </a:xfrm>
          <a:prstGeom prst="rect">
            <a:avLst/>
          </a:prstGeom>
          <a:noFill/>
          <a:ln w="38100">
            <a:noFill/>
            <a:miter lim="800000"/>
          </a:ln>
        </p:spPr>
        <p:txBody>
          <a:bodyPr wrap="none">
            <a:spAutoFit/>
          </a:bodyPr>
          <a:lstStyle/>
          <a:p>
            <a:pPr eaLnBrk="1" hangingPunct="1"/>
            <a:r>
              <a:rPr lang="en-US" altLang="zh-CN" sz="3000" b="1">
                <a:solidFill>
                  <a:srgbClr val="FF0000"/>
                </a:solidFill>
                <a:effectLst>
                  <a:outerShdw blurRad="38100" dist="38100" dir="2700000" algn="tl">
                    <a:srgbClr val="000000">
                      <a:alpha val="43137"/>
                    </a:srgbClr>
                  </a:outerShdw>
                </a:effectLst>
              </a:rPr>
              <a:t>2.1 </a:t>
            </a:r>
            <a:r>
              <a:rPr lang="zh-CN" altLang="en-US" sz="3000" b="1">
                <a:solidFill>
                  <a:srgbClr val="FF0000"/>
                </a:solidFill>
                <a:effectLst>
                  <a:outerShdw blurRad="38100" dist="38100" dir="2700000" algn="tl">
                    <a:srgbClr val="000000">
                      <a:alpha val="43137"/>
                    </a:srgbClr>
                  </a:outerShdw>
                </a:effectLst>
              </a:rPr>
              <a:t>因果关系</a:t>
            </a:r>
            <a:endParaRPr lang="zh-CN" altLang="en-US" sz="3000" b="1">
              <a:solidFill>
                <a:srgbClr val="FF0000"/>
              </a:solidFill>
              <a:effectLst>
                <a:outerShdw blurRad="38100" dist="38100" dir="2700000" algn="tl">
                  <a:srgbClr val="000000">
                    <a:alpha val="43137"/>
                  </a:srgbClr>
                </a:outerShdw>
              </a:effectLst>
            </a:endParaRPr>
          </a:p>
        </p:txBody>
      </p:sp>
      <p:sp>
        <p:nvSpPr>
          <p:cNvPr id="6156" name="Rectangle 12"/>
          <p:cNvSpPr>
            <a:spLocks noChangeArrowheads="1"/>
          </p:cNvSpPr>
          <p:nvPr/>
        </p:nvSpPr>
        <p:spPr bwMode="auto">
          <a:xfrm>
            <a:off x="1079500" y="3002915"/>
            <a:ext cx="6921500" cy="1080135"/>
          </a:xfrm>
          <a:prstGeom prst="rect">
            <a:avLst/>
          </a:prstGeom>
          <a:noFill/>
          <a:ln w="9525">
            <a:noFill/>
            <a:miter lim="800000"/>
          </a:ln>
        </p:spPr>
        <p:txBody>
          <a:bodyPr>
            <a:no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选项中只有</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ill </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才与</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pale </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有相关性</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因果关系</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，即因为“生病”，所以脸色才会“苍白”，</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故选</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endParaRPr lang="zh-CN" altLang="en-US" sz="2000">
              <a:latin typeface="Comic Sans MS" panose="030F0702030302020204" pitchFamily="66" charset="0"/>
              <a:ea typeface="微软雅黑" panose="020B0503020204020204" pitchFamily="34" charset="-122"/>
              <a:cs typeface="Comic Sans MS" panose="030F0702030302020204" pitchFamily="66" charset="0"/>
            </a:endParaRPr>
          </a:p>
        </p:txBody>
      </p:sp>
      <p:sp>
        <p:nvSpPr>
          <p:cNvPr id="6157" name="Oval 13"/>
          <p:cNvSpPr>
            <a:spLocks noChangeArrowheads="1"/>
          </p:cNvSpPr>
          <p:nvPr/>
        </p:nvSpPr>
        <p:spPr bwMode="auto">
          <a:xfrm>
            <a:off x="1362710" y="2533015"/>
            <a:ext cx="479425" cy="444500"/>
          </a:xfrm>
          <a:prstGeom prst="ellipse">
            <a:avLst/>
          </a:prstGeom>
          <a:noFill/>
          <a:ln w="38100">
            <a:solidFill>
              <a:srgbClr val="0000FF"/>
            </a:solidFill>
            <a:round/>
          </a:ln>
        </p:spPr>
        <p:txBody>
          <a:bodyPr wrap="none" anchor="ctr"/>
          <a:lstStyle/>
          <a:p>
            <a:pPr algn="ctr" eaLnBrk="1" hangingPunct="1"/>
            <a:endParaRPr lang="zh-CN" altLang="zh-CN" sz="30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wipe(down)">
                                      <p:cBhvr>
                                        <p:cTn id="7" dur="500"/>
                                        <p:tgtEl>
                                          <p:spTgt spid="6157"/>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156"/>
                                        </p:tgtEl>
                                        <p:attrNameLst>
                                          <p:attrName>style.visibility</p:attrName>
                                        </p:attrNameLst>
                                      </p:cBhvr>
                                      <p:to>
                                        <p:strVal val="visible"/>
                                      </p:to>
                                    </p:set>
                                    <p:animEffect transition="in" filter="fade">
                                      <p:cBhvr>
                                        <p:cTn id="12" dur="1000"/>
                                        <p:tgtEl>
                                          <p:spTgt spid="6156"/>
                                        </p:tgtEl>
                                      </p:cBhvr>
                                    </p:animEffect>
                                    <p:anim calcmode="lin" valueType="num">
                                      <p:cBhvr>
                                        <p:cTn id="13" dur="1000" fill="hold"/>
                                        <p:tgtEl>
                                          <p:spTgt spid="6156"/>
                                        </p:tgtEl>
                                        <p:attrNameLst>
                                          <p:attrName>ppt_x</p:attrName>
                                        </p:attrNameLst>
                                      </p:cBhvr>
                                      <p:tavLst>
                                        <p:tav tm="0">
                                          <p:val>
                                            <p:strVal val="#ppt_x"/>
                                          </p:val>
                                        </p:tav>
                                        <p:tav tm="100000">
                                          <p:val>
                                            <p:strVal val="#ppt_x"/>
                                          </p:val>
                                        </p:tav>
                                      </p:tavLst>
                                    </p:anim>
                                    <p:anim calcmode="lin" valueType="num">
                                      <p:cBhvr>
                                        <p:cTn id="14" dur="1000" fill="hold"/>
                                        <p:tgtEl>
                                          <p:spTgt spid="6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bldLvl="0" animBg="1"/>
      <p:bldP spid="6156" grpId="0"/>
      <p:bldP spid="615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889000" y="1268042"/>
            <a:ext cx="7493000" cy="1938020"/>
          </a:xfrm>
          <a:prstGeom prst="rect">
            <a:avLst/>
          </a:prstGeom>
          <a:noFill/>
          <a:ln w="9525">
            <a:noFill/>
            <a:miter lim="800000"/>
          </a:ln>
        </p:spPr>
        <p:txBody>
          <a:bodyPr anchor="ctr">
            <a:spAutoFit/>
          </a:bodyPr>
          <a:lstStyle/>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Edgar Allan Poe, whose life was short and seemingly unhappy, wrote stories and poems of </a:t>
            </a:r>
            <a:r>
              <a:rPr lang="en-US" altLang="zh-CN" sz="2400">
                <a:solidFill>
                  <a:srgbClr val="FF0000"/>
                </a:solidFill>
                <a:latin typeface="Comic Sans MS" panose="030F0702030302020204" pitchFamily="66" charset="0"/>
                <a:cs typeface="Comic Sans MS" panose="030F0702030302020204" pitchFamily="66" charset="0"/>
              </a:rPr>
              <a:t>mystery</a:t>
            </a:r>
            <a:r>
              <a:rPr lang="en-US" altLang="zh-CN" sz="2400">
                <a:latin typeface="Comic Sans MS" panose="030F0702030302020204" pitchFamily="66" charset="0"/>
                <a:cs typeface="Comic Sans MS" panose="030F0702030302020204" pitchFamily="66" charset="0"/>
              </a:rPr>
              <a:t> </a:t>
            </a:r>
            <a:r>
              <a:rPr lang="en-US" altLang="zh-CN" sz="2400">
                <a:solidFill>
                  <a:srgbClr val="0000FF"/>
                </a:solidFill>
                <a:latin typeface="Comic Sans MS" panose="030F0702030302020204" pitchFamily="66" charset="0"/>
                <a:cs typeface="Comic Sans MS" panose="030F0702030302020204" pitchFamily="66" charset="0"/>
              </a:rPr>
              <a:t>and </a:t>
            </a:r>
            <a:r>
              <a:rPr lang="en-US" altLang="zh-CN" sz="2400" u="sng">
                <a:solidFill>
                  <a:srgbClr val="0000FF"/>
                </a:solidFill>
                <a:latin typeface="Comic Sans MS" panose="030F0702030302020204" pitchFamily="66" charset="0"/>
                <a:cs typeface="Comic Sans MS" panose="030F0702030302020204" pitchFamily="66" charset="0"/>
              </a:rPr>
              <a:t> </a:t>
            </a:r>
            <a:r>
              <a:rPr lang="en-US" altLang="zh-CN" sz="2400" u="sng">
                <a:latin typeface="Comic Sans MS" panose="030F0702030302020204" pitchFamily="66" charset="0"/>
                <a:cs typeface="Comic Sans MS" panose="030F0702030302020204" pitchFamily="66" charset="0"/>
              </a:rPr>
              <a:t>   </a:t>
            </a:r>
            <a:r>
              <a:rPr lang="en-US" altLang="zh-CN" sz="2400">
                <a:latin typeface="Comic Sans MS" panose="030F0702030302020204" pitchFamily="66" charset="0"/>
                <a:cs typeface="Comic Sans MS" panose="030F0702030302020204" pitchFamily="66" charset="0"/>
              </a:rPr>
              <a:t>; </a:t>
            </a:r>
            <a:r>
              <a:rPr lang="en-US" altLang="zh-CN" sz="2400">
                <a:solidFill>
                  <a:srgbClr val="FF0000"/>
                </a:solidFill>
                <a:latin typeface="Comic Sans MS" panose="030F0702030302020204" pitchFamily="66" charset="0"/>
                <a:cs typeface="Comic Sans MS" panose="030F0702030302020204" pitchFamily="66" charset="0"/>
              </a:rPr>
              <a:t>insanity</a:t>
            </a:r>
            <a:r>
              <a:rPr lang="en-US" altLang="zh-CN" sz="2400">
                <a:latin typeface="Comic Sans MS" panose="030F0702030302020204" pitchFamily="66" charset="0"/>
                <a:cs typeface="Comic Sans MS" panose="030F0702030302020204" pitchFamily="66" charset="0"/>
              </a:rPr>
              <a:t> </a:t>
            </a:r>
            <a:r>
              <a:rPr lang="en-US" altLang="zh-CN" sz="2400">
                <a:solidFill>
                  <a:srgbClr val="0000FF"/>
                </a:solidFill>
                <a:latin typeface="Comic Sans MS" panose="030F0702030302020204" pitchFamily="66" charset="0"/>
                <a:cs typeface="Comic Sans MS" panose="030F0702030302020204" pitchFamily="66" charset="0"/>
              </a:rPr>
              <a:t>and</a:t>
            </a:r>
            <a:r>
              <a:rPr lang="en-US" altLang="zh-CN" sz="2400">
                <a:latin typeface="Comic Sans MS" panose="030F0702030302020204" pitchFamily="66" charset="0"/>
                <a:cs typeface="Comic Sans MS" panose="030F0702030302020204" pitchFamily="66" charset="0"/>
              </a:rPr>
              <a:t> </a:t>
            </a:r>
            <a:r>
              <a:rPr lang="en-US" altLang="zh-CN" sz="2400">
                <a:solidFill>
                  <a:srgbClr val="FF0000"/>
                </a:solidFill>
                <a:latin typeface="Comic Sans MS" panose="030F0702030302020204" pitchFamily="66" charset="0"/>
                <a:cs typeface="Comic Sans MS" panose="030F0702030302020204" pitchFamily="66" charset="0"/>
              </a:rPr>
              <a:t>death</a:t>
            </a:r>
            <a:r>
              <a:rPr lang="en-US" altLang="zh-CN" sz="2400">
                <a:latin typeface="Comic Sans MS" panose="030F0702030302020204" pitchFamily="66" charset="0"/>
                <a:cs typeface="Comic Sans MS" panose="030F0702030302020204" pitchFamily="66" charset="0"/>
              </a:rPr>
              <a:t>. </a:t>
            </a:r>
            <a:endParaRPr lang="en-US" altLang="zh-CN" sz="2400">
              <a:latin typeface="Comic Sans MS" panose="030F0702030302020204" pitchFamily="66" charset="0"/>
              <a:cs typeface="Comic Sans MS" panose="030F0702030302020204" pitchFamily="66" charset="0"/>
            </a:endParaRPr>
          </a:p>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A. happiness	        B. science	</a:t>
            </a:r>
            <a:endParaRPr lang="en-US" altLang="zh-CN" sz="2400">
              <a:latin typeface="Comic Sans MS" panose="030F0702030302020204" pitchFamily="66" charset="0"/>
              <a:cs typeface="Comic Sans MS" panose="030F0702030302020204" pitchFamily="66" charset="0"/>
            </a:endParaRPr>
          </a:p>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C. society		        D. terror</a:t>
            </a:r>
            <a:endParaRPr lang="en-US" altLang="zh-CN" sz="2400">
              <a:latin typeface="Comic Sans MS" panose="030F0702030302020204" pitchFamily="66" charset="0"/>
              <a:cs typeface="Comic Sans MS" panose="030F0702030302020204" pitchFamily="66" charset="0"/>
            </a:endParaRPr>
          </a:p>
        </p:txBody>
      </p:sp>
      <p:sp>
        <p:nvSpPr>
          <p:cNvPr id="10243" name="Rectangle 11"/>
          <p:cNvSpPr>
            <a:spLocks noChangeArrowheads="1"/>
          </p:cNvSpPr>
          <p:nvPr/>
        </p:nvSpPr>
        <p:spPr bwMode="auto">
          <a:xfrm>
            <a:off x="1143000" y="254000"/>
            <a:ext cx="2350770" cy="553085"/>
          </a:xfrm>
          <a:prstGeom prst="rect">
            <a:avLst/>
          </a:prstGeom>
          <a:noFill/>
          <a:ln w="57150">
            <a:noFill/>
            <a:miter lim="800000"/>
          </a:ln>
        </p:spPr>
        <p:txBody>
          <a:bodyPr wrap="none">
            <a:spAutoFit/>
          </a:bodyPr>
          <a:lstStyle/>
          <a:p>
            <a:pPr eaLnBrk="1" hangingPunct="1"/>
            <a:r>
              <a:rPr lang="en-US" altLang="zh-CN" sz="3000" b="1">
                <a:solidFill>
                  <a:srgbClr val="FF0000"/>
                </a:solidFill>
                <a:effectLst>
                  <a:outerShdw blurRad="38100" dist="38100" dir="2700000" algn="tl">
                    <a:srgbClr val="000000">
                      <a:alpha val="43137"/>
                    </a:srgbClr>
                  </a:outerShdw>
                </a:effectLst>
              </a:rPr>
              <a:t>2.2 </a:t>
            </a:r>
            <a:r>
              <a:rPr lang="zh-CN" altLang="en-US" sz="3000" b="1">
                <a:solidFill>
                  <a:srgbClr val="FF0000"/>
                </a:solidFill>
                <a:effectLst>
                  <a:outerShdw blurRad="38100" dist="38100" dir="2700000" algn="tl">
                    <a:srgbClr val="000000">
                      <a:alpha val="43137"/>
                    </a:srgbClr>
                  </a:outerShdw>
                </a:effectLst>
              </a:rPr>
              <a:t>同类关系</a:t>
            </a:r>
            <a:endParaRPr lang="zh-CN" altLang="en-US" sz="3000" b="1">
              <a:solidFill>
                <a:srgbClr val="FF0000"/>
              </a:solidFill>
              <a:effectLst>
                <a:outerShdw blurRad="38100" dist="38100" dir="2700000" algn="tl">
                  <a:srgbClr val="000000">
                    <a:alpha val="43137"/>
                  </a:srgbClr>
                </a:outerShdw>
              </a:effectLst>
            </a:endParaRPr>
          </a:p>
        </p:txBody>
      </p:sp>
      <p:sp>
        <p:nvSpPr>
          <p:cNvPr id="7180" name="Rectangle 12"/>
          <p:cNvSpPr>
            <a:spLocks noChangeArrowheads="1"/>
          </p:cNvSpPr>
          <p:nvPr/>
        </p:nvSpPr>
        <p:spPr bwMode="auto">
          <a:xfrm>
            <a:off x="889000" y="3348355"/>
            <a:ext cx="7710170" cy="1235710"/>
          </a:xfrm>
          <a:prstGeom prst="rect">
            <a:avLst/>
          </a:prstGeom>
          <a:noFill/>
          <a:ln w="9525">
            <a:noFill/>
            <a:miter lim="800000"/>
          </a:ln>
        </p:spPr>
        <p:txBody>
          <a:bodyPr>
            <a:no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因为只有</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terror</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才与</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mystery</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insanity(</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精神失常</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和</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death</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是表示同类意义的名词，而不可能与“</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happiness”, “science”</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或“</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society”</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并列，</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故选</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D</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endPar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endParaRPr>
          </a:p>
        </p:txBody>
      </p:sp>
      <p:sp>
        <p:nvSpPr>
          <p:cNvPr id="7183" name="Oval 15"/>
          <p:cNvSpPr>
            <a:spLocks noChangeArrowheads="1"/>
          </p:cNvSpPr>
          <p:nvPr/>
        </p:nvSpPr>
        <p:spPr bwMode="auto">
          <a:xfrm>
            <a:off x="4252595" y="2761615"/>
            <a:ext cx="638810" cy="444500"/>
          </a:xfrm>
          <a:prstGeom prst="ellipse">
            <a:avLst/>
          </a:prstGeom>
          <a:noFill/>
          <a:ln w="38100">
            <a:solidFill>
              <a:srgbClr val="0000FF"/>
            </a:solidFill>
            <a:round/>
          </a:ln>
        </p:spPr>
        <p:txBody>
          <a:bodyPr wrap="none" anchor="ctr"/>
          <a:lstStyle/>
          <a:p>
            <a:pPr algn="ctr" eaLnBrk="1" hangingPunct="1"/>
            <a:endParaRPr lang="zh-CN" altLang="zh-CN" sz="300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wipe(down)">
                                      <p:cBhvr>
                                        <p:cTn id="7" dur="500"/>
                                        <p:tgtEl>
                                          <p:spTgt spid="7183"/>
                                        </p:tgtEl>
                                      </p:cBhvr>
                                    </p:animEffect>
                                  </p:childTnLst>
                                  <p:subTnLst>
                                    <p:audio>
                                      <p:cMediaNode>
                                        <p:cTn display="0" masterRel="sameClick">
                                          <p:stCondLst>
                                            <p:cond evt="begin" delay="0">
                                              <p:tn val="5"/>
                                            </p:cond>
                                          </p:stCondLst>
                                          <p:endCondLst>
                                            <p:cond evt="onStopAudio" delay="0">
                                              <p:tgtEl>
                                                <p:sldTgt/>
                                              </p:tgtEl>
                                            </p:cond>
                                          </p:endCondLst>
                                        </p:cTn>
                                        <p:tgtEl>
                                          <p:sndTgt r:embed="rId1" name="hamme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80"/>
                                        </p:tgtEl>
                                        <p:attrNameLst>
                                          <p:attrName>style.visibility</p:attrName>
                                        </p:attrNameLst>
                                      </p:cBhvr>
                                      <p:to>
                                        <p:strVal val="visible"/>
                                      </p:to>
                                    </p:set>
                                    <p:animEffect transition="in" filter="wipe(left)">
                                      <p:cBhvr>
                                        <p:cTn id="12"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P spid="718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825500" y="1017376"/>
            <a:ext cx="7556500" cy="2399665"/>
          </a:xfrm>
          <a:prstGeom prst="rect">
            <a:avLst/>
          </a:prstGeom>
          <a:noFill/>
          <a:ln w="9525">
            <a:noFill/>
            <a:miter lim="800000"/>
          </a:ln>
        </p:spPr>
        <p:txBody>
          <a:bodyPr anchor="ctr">
            <a:spAutoFit/>
          </a:bodyPr>
          <a:lstStyle/>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Edgar Allan Poe is also remembered as the father of modern </a:t>
            </a:r>
            <a:r>
              <a:rPr lang="en-US" altLang="zh-CN" sz="2400">
                <a:solidFill>
                  <a:srgbClr val="FF0000"/>
                </a:solidFill>
                <a:latin typeface="Comic Sans MS" panose="030F0702030302020204" pitchFamily="66" charset="0"/>
                <a:cs typeface="Comic Sans MS" panose="030F0702030302020204" pitchFamily="66" charset="0"/>
              </a:rPr>
              <a:t>detective</a:t>
            </a:r>
            <a:r>
              <a:rPr lang="en-US" altLang="zh-CN" sz="2400">
                <a:latin typeface="Comic Sans MS" panose="030F0702030302020204" pitchFamily="66" charset="0"/>
                <a:cs typeface="Comic Sans MS" panose="030F0702030302020204" pitchFamily="66" charset="0"/>
              </a:rPr>
              <a:t> fiction, stories of an investigator</a:t>
            </a:r>
            <a:r>
              <a:rPr lang="zh-CN" altLang="en-US" sz="2400">
                <a:latin typeface="Comic Sans MS" panose="030F0702030302020204" pitchFamily="66" charset="0"/>
                <a:cs typeface="Comic Sans MS" panose="030F0702030302020204" pitchFamily="66" charset="0"/>
              </a:rPr>
              <a:t> </a:t>
            </a:r>
            <a:r>
              <a:rPr lang="en-US" altLang="zh-CN" sz="2400">
                <a:latin typeface="Comic Sans MS" panose="030F0702030302020204" pitchFamily="66" charset="0"/>
                <a:cs typeface="Comic Sans MS" panose="030F0702030302020204" pitchFamily="66" charset="0"/>
              </a:rPr>
              <a:t>who has to solve </a:t>
            </a:r>
            <a:r>
              <a:rPr lang="en-US" altLang="zh-CN" sz="2400">
                <a:solidFill>
                  <a:srgbClr val="FF0000"/>
                </a:solidFill>
                <a:latin typeface="Comic Sans MS" panose="030F0702030302020204" pitchFamily="66" charset="0"/>
                <a:cs typeface="Comic Sans MS" panose="030F0702030302020204" pitchFamily="66" charset="0"/>
              </a:rPr>
              <a:t>murders</a:t>
            </a:r>
            <a:r>
              <a:rPr lang="en-US" altLang="zh-CN" sz="2400">
                <a:latin typeface="Comic Sans MS" panose="030F0702030302020204" pitchFamily="66" charset="0"/>
                <a:cs typeface="Comic Sans MS" panose="030F0702030302020204" pitchFamily="66" charset="0"/>
              </a:rPr>
              <a:t> </a:t>
            </a:r>
            <a:r>
              <a:rPr lang="en-US" altLang="zh-CN" sz="2400">
                <a:solidFill>
                  <a:srgbClr val="0000FF"/>
                </a:solidFill>
                <a:latin typeface="Comic Sans MS" panose="030F0702030302020204" pitchFamily="66" charset="0"/>
                <a:cs typeface="Comic Sans MS" panose="030F0702030302020204" pitchFamily="66" charset="0"/>
              </a:rPr>
              <a:t>and </a:t>
            </a:r>
            <a:r>
              <a:rPr lang="en-US" altLang="zh-CN" sz="2400">
                <a:latin typeface="Comic Sans MS" panose="030F0702030302020204" pitchFamily="66" charset="0"/>
                <a:cs typeface="Comic Sans MS" panose="030F0702030302020204" pitchFamily="66" charset="0"/>
              </a:rPr>
              <a:t>other</a:t>
            </a:r>
            <a:r>
              <a:rPr lang="en-US" altLang="zh-CN" sz="2400" u="sng">
                <a:solidFill>
                  <a:srgbClr val="0000FF"/>
                </a:solidFill>
                <a:latin typeface="Comic Sans MS" panose="030F0702030302020204" pitchFamily="66" charset="0"/>
                <a:cs typeface="Comic Sans MS" panose="030F0702030302020204" pitchFamily="66" charset="0"/>
                <a:sym typeface="+mn-ea"/>
              </a:rPr>
              <a:t> </a:t>
            </a:r>
            <a:r>
              <a:rPr lang="en-US" altLang="zh-CN" sz="2400" u="sng">
                <a:latin typeface="Comic Sans MS" panose="030F0702030302020204" pitchFamily="66" charset="0"/>
                <a:cs typeface="Comic Sans MS" panose="030F0702030302020204" pitchFamily="66" charset="0"/>
                <a:sym typeface="+mn-ea"/>
              </a:rPr>
              <a:t>   .</a:t>
            </a:r>
            <a:r>
              <a:rPr lang="en-US" altLang="zh-CN" sz="2400" u="sng">
                <a:latin typeface="Comic Sans MS" panose="030F0702030302020204" pitchFamily="66" charset="0"/>
                <a:cs typeface="Comic Sans MS" panose="030F0702030302020204" pitchFamily="66" charset="0"/>
              </a:rPr>
              <a:t>   </a:t>
            </a:r>
            <a:endParaRPr lang="en-US" altLang="zh-CN" sz="2400">
              <a:latin typeface="Comic Sans MS" panose="030F0702030302020204" pitchFamily="66" charset="0"/>
              <a:cs typeface="Comic Sans MS" panose="030F0702030302020204" pitchFamily="66" charset="0"/>
            </a:endParaRPr>
          </a:p>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A. accidents		B. crimes</a:t>
            </a:r>
            <a:endParaRPr lang="zh-CN" altLang="en-US" sz="2400">
              <a:latin typeface="Comic Sans MS" panose="030F0702030302020204" pitchFamily="66" charset="0"/>
              <a:cs typeface="Comic Sans MS" panose="030F0702030302020204" pitchFamily="66" charset="0"/>
            </a:endParaRPr>
          </a:p>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C. events	</a:t>
            </a:r>
            <a:r>
              <a:rPr lang="en-US" altLang="zh-CN" sz="3000" b="1">
                <a:latin typeface="Times New Roman" panose="02020603050405020304" charset="0"/>
              </a:rPr>
              <a:t>		</a:t>
            </a:r>
            <a:r>
              <a:rPr lang="en-US" altLang="zh-CN" sz="2400">
                <a:latin typeface="Comic Sans MS" panose="030F0702030302020204" pitchFamily="66" charset="0"/>
                <a:cs typeface="Comic Sans MS" panose="030F0702030302020204" pitchFamily="66" charset="0"/>
              </a:rPr>
              <a:t>D. incidents</a:t>
            </a:r>
            <a:endParaRPr lang="en-US" altLang="zh-CN" sz="2400">
              <a:latin typeface="Comic Sans MS" panose="030F0702030302020204" pitchFamily="66" charset="0"/>
              <a:cs typeface="Comic Sans MS" panose="030F0702030302020204" pitchFamily="66" charset="0"/>
            </a:endParaRPr>
          </a:p>
        </p:txBody>
      </p:sp>
      <p:sp>
        <p:nvSpPr>
          <p:cNvPr id="11267" name="Rectangle 11" descr="蓝色面巾纸"/>
          <p:cNvSpPr>
            <a:spLocks noChangeArrowheads="1"/>
          </p:cNvSpPr>
          <p:nvPr/>
        </p:nvSpPr>
        <p:spPr bwMode="auto">
          <a:xfrm>
            <a:off x="1031875" y="96573"/>
            <a:ext cx="2350770" cy="553085"/>
          </a:xfrm>
          <a:prstGeom prst="rect">
            <a:avLst/>
          </a:prstGeom>
          <a:noFill/>
          <a:ln w="57150">
            <a:noFill/>
            <a:miter lim="800000"/>
          </a:ln>
        </p:spPr>
        <p:txBody>
          <a:bodyPr wrap="none">
            <a:spAutoFit/>
          </a:bodyPr>
          <a:lstStyle/>
          <a:p>
            <a:pPr eaLnBrk="1" hangingPunct="1"/>
            <a:r>
              <a:rPr lang="en-US" altLang="zh-CN" sz="3000" b="1">
                <a:solidFill>
                  <a:srgbClr val="FF0000"/>
                </a:solidFill>
                <a:effectLst>
                  <a:outerShdw blurRad="38100" dist="38100" dir="2700000" algn="tl">
                    <a:srgbClr val="000000">
                      <a:alpha val="43137"/>
                    </a:srgbClr>
                  </a:outerShdw>
                </a:effectLst>
              </a:rPr>
              <a:t>2.3 </a:t>
            </a:r>
            <a:r>
              <a:rPr lang="zh-CN" altLang="en-US" sz="3000" b="1">
                <a:solidFill>
                  <a:srgbClr val="FF0000"/>
                </a:solidFill>
                <a:effectLst>
                  <a:outerShdw blurRad="38100" dist="38100" dir="2700000" algn="tl">
                    <a:srgbClr val="000000">
                      <a:alpha val="43137"/>
                    </a:srgbClr>
                  </a:outerShdw>
                </a:effectLst>
              </a:rPr>
              <a:t>类属关系</a:t>
            </a:r>
            <a:endParaRPr lang="zh-CN" altLang="en-US" sz="3000" b="1">
              <a:solidFill>
                <a:srgbClr val="FF0000"/>
              </a:solidFill>
              <a:effectLst>
                <a:outerShdw blurRad="38100" dist="38100" dir="2700000" algn="tl">
                  <a:srgbClr val="000000">
                    <a:alpha val="43137"/>
                  </a:srgbClr>
                </a:outerShdw>
              </a:effectLst>
            </a:endParaRPr>
          </a:p>
        </p:txBody>
      </p:sp>
      <p:sp>
        <p:nvSpPr>
          <p:cNvPr id="8204" name="Rectangle 12"/>
          <p:cNvSpPr>
            <a:spLocks noChangeArrowheads="1"/>
          </p:cNvSpPr>
          <p:nvPr/>
        </p:nvSpPr>
        <p:spPr bwMode="auto">
          <a:xfrm>
            <a:off x="747395" y="3454400"/>
            <a:ext cx="7634605" cy="935355"/>
          </a:xfrm>
          <a:prstGeom prst="rect">
            <a:avLst/>
          </a:prstGeom>
          <a:noFill/>
          <a:ln w="9525">
            <a:noFill/>
            <a:miter lim="800000"/>
          </a:ln>
        </p:spPr>
        <p:txBody>
          <a:bodyPr>
            <a:no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因为“</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murder”</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是各种“</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crimes”</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行为中的一种，所以与“</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murder”</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并列应是“其他各种</a:t>
            </a:r>
            <a:r>
              <a:rPr lang="zh-CN" altLang="en-US" sz="2000">
                <a:solidFill>
                  <a:srgbClr val="FF0000"/>
                </a:solidFill>
                <a:latin typeface="Comic Sans MS" panose="030F0702030302020204" pitchFamily="66" charset="0"/>
                <a:ea typeface="微软雅黑" panose="020B0503020204020204" pitchFamily="34" charset="-122"/>
                <a:cs typeface="Comic Sans MS" panose="030F0702030302020204" pitchFamily="66" charset="0"/>
              </a:rPr>
              <a:t>犯罪行为</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故选</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B</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endPar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endParaRPr>
          </a:p>
        </p:txBody>
      </p:sp>
      <p:sp>
        <p:nvSpPr>
          <p:cNvPr id="8205" name="Oval 13"/>
          <p:cNvSpPr>
            <a:spLocks noChangeArrowheads="1"/>
          </p:cNvSpPr>
          <p:nvPr/>
        </p:nvSpPr>
        <p:spPr bwMode="auto">
          <a:xfrm>
            <a:off x="4284345" y="2571115"/>
            <a:ext cx="621030" cy="286385"/>
          </a:xfrm>
          <a:prstGeom prst="ellipse">
            <a:avLst/>
          </a:prstGeom>
          <a:noFill/>
          <a:ln w="38100">
            <a:solidFill>
              <a:srgbClr val="0000FF"/>
            </a:solidFill>
            <a:round/>
          </a:ln>
        </p:spPr>
        <p:txBody>
          <a:bodyPr wrap="none" anchor="ctr"/>
          <a:lstStyle/>
          <a:p>
            <a:pPr algn="ctr" eaLnBrk="1" hangingPunct="1"/>
            <a:endParaRPr lang="zh-CN" altLang="zh-CN" sz="300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blinds(vertical)">
                                      <p:cBhvr>
                                        <p:cTn id="7" dur="1000"/>
                                        <p:tgtEl>
                                          <p:spTgt spid="82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5"/>
                                        </p:tgtEl>
                                        <p:attrNameLst>
                                          <p:attrName>style.visibility</p:attrName>
                                        </p:attrNameLst>
                                      </p:cBhvr>
                                      <p:to>
                                        <p:strVal val="visible"/>
                                      </p:to>
                                    </p:set>
                                    <p:anim calcmode="lin" valueType="num">
                                      <p:cBhvr additive="base">
                                        <p:cTn id="12" dur="500" fill="hold"/>
                                        <p:tgtEl>
                                          <p:spTgt spid="8205"/>
                                        </p:tgtEl>
                                        <p:attrNameLst>
                                          <p:attrName>ppt_x</p:attrName>
                                        </p:attrNameLst>
                                      </p:cBhvr>
                                      <p:tavLst>
                                        <p:tav tm="0">
                                          <p:val>
                                            <p:strVal val="#ppt_x"/>
                                          </p:val>
                                        </p:tav>
                                        <p:tav tm="100000">
                                          <p:val>
                                            <p:strVal val="#ppt_x"/>
                                          </p:val>
                                        </p:tav>
                                      </p:tavLst>
                                    </p:anim>
                                    <p:anim calcmode="lin" valueType="num">
                                      <p:cBhvr additive="base">
                                        <p:cTn id="13"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05" grpId="0" animBg="1"/>
      <p:bldP spid="820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ChangeArrowheads="1"/>
          </p:cNvSpPr>
          <p:nvPr/>
        </p:nvSpPr>
        <p:spPr bwMode="auto">
          <a:xfrm>
            <a:off x="657860" y="1243330"/>
            <a:ext cx="8039735" cy="1198880"/>
          </a:xfrm>
          <a:prstGeom prst="rect">
            <a:avLst/>
          </a:prstGeom>
          <a:noFill/>
          <a:ln w="9525">
            <a:noFill/>
            <a:miter lim="800000"/>
          </a:ln>
        </p:spPr>
        <p:txBody>
          <a:bodyPr wrap="square" anchor="ctr">
            <a:spAutoFit/>
          </a:bodyPr>
          <a:lstStyle/>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When Christ was born nearly two thousand years ago, many people, </a:t>
            </a:r>
            <a:r>
              <a:rPr lang="en-US" altLang="zh-CN" sz="2400">
                <a:solidFill>
                  <a:srgbClr val="FF0000"/>
                </a:solidFill>
                <a:latin typeface="Comic Sans MS" panose="030F0702030302020204" pitchFamily="66" charset="0"/>
                <a:cs typeface="Comic Sans MS" panose="030F0702030302020204" pitchFamily="66" charset="0"/>
              </a:rPr>
              <a:t>rich</a:t>
            </a:r>
            <a:r>
              <a:rPr lang="en-US" altLang="zh-CN" sz="2400">
                <a:latin typeface="Comic Sans MS" panose="030F0702030302020204" pitchFamily="66" charset="0"/>
                <a:cs typeface="Comic Sans MS" panose="030F0702030302020204" pitchFamily="66" charset="0"/>
              </a:rPr>
              <a:t> </a:t>
            </a:r>
            <a:r>
              <a:rPr lang="en-US" altLang="zh-CN" sz="2400">
                <a:solidFill>
                  <a:srgbClr val="0000FF"/>
                </a:solidFill>
                <a:latin typeface="Comic Sans MS" panose="030F0702030302020204" pitchFamily="66" charset="0"/>
                <a:cs typeface="Comic Sans MS" panose="030F0702030302020204" pitchFamily="66" charset="0"/>
              </a:rPr>
              <a:t>and </a:t>
            </a:r>
            <a:r>
              <a:rPr lang="en-US" altLang="zh-CN" sz="2400">
                <a:latin typeface="Comic Sans MS" panose="030F0702030302020204" pitchFamily="66" charset="0"/>
                <a:cs typeface="Comic Sans MS" panose="030F0702030302020204" pitchFamily="66" charset="0"/>
              </a:rPr>
              <a:t>_______, gave him presents.</a:t>
            </a:r>
            <a:endParaRPr lang="en-US" altLang="zh-CN" sz="2400">
              <a:latin typeface="Comic Sans MS" panose="030F0702030302020204" pitchFamily="66" charset="0"/>
              <a:cs typeface="Comic Sans MS" panose="030F0702030302020204" pitchFamily="66" charset="0"/>
            </a:endParaRPr>
          </a:p>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A. ill	B. healthy	C. poor	D. tall</a:t>
            </a:r>
            <a:endParaRPr lang="en-US" altLang="zh-CN" sz="2400">
              <a:latin typeface="Comic Sans MS" panose="030F0702030302020204" pitchFamily="66" charset="0"/>
              <a:cs typeface="Comic Sans MS" panose="030F0702030302020204" pitchFamily="66" charset="0"/>
            </a:endParaRPr>
          </a:p>
        </p:txBody>
      </p:sp>
      <p:sp>
        <p:nvSpPr>
          <p:cNvPr id="12291" name="Rectangle 11"/>
          <p:cNvSpPr>
            <a:spLocks noChangeArrowheads="1"/>
          </p:cNvSpPr>
          <p:nvPr/>
        </p:nvSpPr>
        <p:spPr bwMode="auto">
          <a:xfrm>
            <a:off x="1206500" y="254000"/>
            <a:ext cx="2350770" cy="553085"/>
          </a:xfrm>
          <a:prstGeom prst="rect">
            <a:avLst/>
          </a:prstGeom>
          <a:noFill/>
          <a:ln w="57150">
            <a:noFill/>
            <a:miter lim="800000"/>
          </a:ln>
        </p:spPr>
        <p:txBody>
          <a:bodyPr wrap="none">
            <a:spAutoFit/>
          </a:bodyPr>
          <a:lstStyle/>
          <a:p>
            <a:pPr eaLnBrk="1" hangingPunct="1"/>
            <a:r>
              <a:rPr lang="en-US" altLang="zh-CN" sz="3000" b="1">
                <a:solidFill>
                  <a:srgbClr val="FF0000"/>
                </a:solidFill>
                <a:effectLst>
                  <a:outerShdw blurRad="38100" dist="38100" dir="2700000" algn="tl">
                    <a:srgbClr val="000000">
                      <a:alpha val="43137"/>
                    </a:srgbClr>
                  </a:outerShdw>
                </a:effectLst>
              </a:rPr>
              <a:t>2.4 </a:t>
            </a:r>
            <a:r>
              <a:rPr lang="zh-CN" altLang="en-US" sz="3000" b="1">
                <a:solidFill>
                  <a:srgbClr val="FF0000"/>
                </a:solidFill>
                <a:effectLst>
                  <a:outerShdw blurRad="38100" dist="38100" dir="2700000" algn="tl">
                    <a:srgbClr val="000000">
                      <a:alpha val="43137"/>
                    </a:srgbClr>
                  </a:outerShdw>
                </a:effectLst>
              </a:rPr>
              <a:t>相对关系</a:t>
            </a:r>
            <a:endParaRPr lang="zh-CN" altLang="en-US" sz="3000" b="1">
              <a:solidFill>
                <a:srgbClr val="FF0000"/>
              </a:solidFill>
              <a:effectLst>
                <a:outerShdw blurRad="38100" dist="38100" dir="2700000" algn="tl">
                  <a:srgbClr val="000000">
                    <a:alpha val="43137"/>
                  </a:srgbClr>
                </a:outerShdw>
              </a:effectLst>
            </a:endParaRPr>
          </a:p>
        </p:txBody>
      </p:sp>
      <p:sp>
        <p:nvSpPr>
          <p:cNvPr id="9228" name="Rectangle 12"/>
          <p:cNvSpPr>
            <a:spLocks noChangeArrowheads="1"/>
          </p:cNvSpPr>
          <p:nvPr/>
        </p:nvSpPr>
        <p:spPr bwMode="auto">
          <a:xfrm>
            <a:off x="876935" y="2857500"/>
            <a:ext cx="7187565" cy="897255"/>
          </a:xfrm>
          <a:prstGeom prst="rect">
            <a:avLst/>
          </a:prstGeom>
          <a:noFill/>
          <a:ln w="9525">
            <a:noFill/>
            <a:miter lim="800000"/>
          </a:ln>
        </p:spPr>
        <p:txBody>
          <a:bodyPr>
            <a:no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因为由句意可知，应当是指“耶稣出生时，许多人，无论贫富，都给他礼物”，故选择与</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rich</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相对意义的</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poor</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即选</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C</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endPar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endParaRPr>
          </a:p>
        </p:txBody>
      </p:sp>
      <p:sp>
        <p:nvSpPr>
          <p:cNvPr id="9229" name="Oval 13"/>
          <p:cNvSpPr>
            <a:spLocks noChangeArrowheads="1"/>
          </p:cNvSpPr>
          <p:nvPr/>
        </p:nvSpPr>
        <p:spPr bwMode="auto">
          <a:xfrm flipV="1">
            <a:off x="4284980" y="2075815"/>
            <a:ext cx="372110" cy="366395"/>
          </a:xfrm>
          <a:prstGeom prst="ellipse">
            <a:avLst/>
          </a:prstGeom>
          <a:noFill/>
          <a:ln w="38100">
            <a:solidFill>
              <a:srgbClr val="0000FF"/>
            </a:solidFill>
            <a:round/>
          </a:ln>
        </p:spPr>
        <p:txBody>
          <a:bodyPr wrap="none" anchor="ctr"/>
          <a:lstStyle/>
          <a:p>
            <a:pPr algn="ctr" eaLnBrk="1" hangingPunct="1"/>
            <a:endParaRPr lang="zh-CN" altLang="zh-CN" sz="300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wipe(down)">
                                      <p:cBhvr>
                                        <p:cTn id="7" dur="500"/>
                                        <p:tgtEl>
                                          <p:spTgt spid="92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8"/>
                                        </p:tgtEl>
                                        <p:attrNameLst>
                                          <p:attrName>style.visibility</p:attrName>
                                        </p:attrNameLst>
                                      </p:cBhvr>
                                      <p:to>
                                        <p:strVal val="visible"/>
                                      </p:to>
                                    </p:set>
                                    <p:animEffect transition="in" filter="box(in)">
                                      <p:cBhvr>
                                        <p:cTn id="12"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WordArt 19"/>
          <p:cNvSpPr>
            <a:spLocks noChangeArrowheads="1" noChangeShapeType="1" noTextEdit="1"/>
          </p:cNvSpPr>
          <p:nvPr/>
        </p:nvSpPr>
        <p:spPr bwMode="auto">
          <a:xfrm>
            <a:off x="1830052" y="2500310"/>
            <a:ext cx="5370220" cy="773912"/>
          </a:xfrm>
          <a:prstGeom prst="rect">
            <a:avLst/>
          </a:prstGeom>
        </p:spPr>
        <p:txBody>
          <a:bodyPr wrap="none" fromWordArt="1">
            <a:prstTxWarp prst="textWave4">
              <a:avLst>
                <a:gd name="adj1" fmla="val 6500"/>
                <a:gd name="adj2" fmla="val 0"/>
              </a:avLst>
            </a:prstTxWarp>
          </a:bodyPr>
          <a:lstStyle/>
          <a:p>
            <a:pPr algn="ctr"/>
            <a:r>
              <a:rPr lang="en-US" altLang="zh-CN" sz="3000" b="1" kern="10" dirty="0">
                <a:ln w="12700">
                  <a:solidFill>
                    <a:srgbClr val="9900FF"/>
                  </a:solidFill>
                  <a:round/>
                </a:ln>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3.</a:t>
            </a:r>
            <a:r>
              <a:rPr lang="zh-CN" altLang="en-US" sz="3000" b="1" kern="10" dirty="0">
                <a:ln w="12700">
                  <a:solidFill>
                    <a:srgbClr val="9900FF"/>
                  </a:solidFill>
                  <a:round/>
                </a:ln>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利用前后搭配解题</a:t>
            </a:r>
            <a:endParaRPr lang="zh-CN" altLang="en-US" sz="3000" b="1" kern="10" dirty="0">
              <a:ln w="12700">
                <a:solidFill>
                  <a:srgbClr val="9900FF"/>
                </a:solidFill>
                <a:round/>
              </a:ln>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952500" y="3924247"/>
            <a:ext cx="7239000" cy="1118235"/>
          </a:xfrm>
          <a:prstGeom prst="rect">
            <a:avLst/>
          </a:prstGeom>
          <a:noFill/>
          <a:ln w="9525">
            <a:noFill/>
            <a:miter lim="800000"/>
          </a:ln>
        </p:spPr>
        <p:txBody>
          <a:bodyPr anchor="ctr">
            <a:spAutoFit/>
          </a:bodyPr>
          <a:lstStyle/>
          <a:p>
            <a:pPr eaLnBrk="1" hangingPunct="1"/>
            <a:r>
              <a:rPr lang="zh-CN" altLang="en-US" sz="3335" b="1"/>
              <a:t>在解答完形填空时，充分考虑这些搭配关系，有助于作出正确选择。</a:t>
            </a:r>
            <a:endParaRPr lang="zh-CN" altLang="en-US" sz="3335" b="1"/>
          </a:p>
        </p:txBody>
      </p:sp>
      <p:sp>
        <p:nvSpPr>
          <p:cNvPr id="13323" name="Rectangle 11"/>
          <p:cNvSpPr>
            <a:spLocks noChangeArrowheads="1"/>
          </p:cNvSpPr>
          <p:nvPr/>
        </p:nvSpPr>
        <p:spPr bwMode="auto">
          <a:xfrm>
            <a:off x="3619500" y="494771"/>
            <a:ext cx="4017645" cy="604520"/>
          </a:xfrm>
          <a:prstGeom prst="rect">
            <a:avLst/>
          </a:prstGeom>
          <a:noFill/>
          <a:ln w="9525">
            <a:noFill/>
            <a:miter lim="800000"/>
          </a:ln>
        </p:spPr>
        <p:txBody>
          <a:bodyPr wrap="none">
            <a:spAutoFit/>
          </a:bodyPr>
          <a:lstStyle/>
          <a:p>
            <a:pPr algn="l" eaLnBrk="1" hangingPunct="1"/>
            <a:r>
              <a:rPr lang="zh-CN" altLang="en-US" sz="3335" b="1">
                <a:solidFill>
                  <a:srgbClr val="FF0000"/>
                </a:solidFill>
              </a:rPr>
              <a:t>动词与</a:t>
            </a:r>
            <a:r>
              <a:rPr lang="zh-CN" altLang="en-US" sz="3335" b="1">
                <a:solidFill>
                  <a:srgbClr val="FF0000"/>
                </a:solidFill>
                <a:sym typeface="+mn-ea"/>
              </a:rPr>
              <a:t>其宾语</a:t>
            </a:r>
            <a:r>
              <a:rPr lang="zh-CN" altLang="en-US" sz="3335" b="1">
                <a:solidFill>
                  <a:srgbClr val="FF0000"/>
                </a:solidFill>
              </a:rPr>
              <a:t>的搭配</a:t>
            </a:r>
            <a:endParaRPr lang="zh-CN" altLang="en-US" sz="3335" b="1">
              <a:solidFill>
                <a:srgbClr val="FF0000"/>
              </a:solidFill>
            </a:endParaRPr>
          </a:p>
        </p:txBody>
      </p:sp>
      <p:sp>
        <p:nvSpPr>
          <p:cNvPr id="13324" name="Rectangle 12"/>
          <p:cNvSpPr>
            <a:spLocks noChangeArrowheads="1"/>
          </p:cNvSpPr>
          <p:nvPr/>
        </p:nvSpPr>
        <p:spPr bwMode="auto">
          <a:xfrm>
            <a:off x="3644636" y="1497542"/>
            <a:ext cx="3591560" cy="604520"/>
          </a:xfrm>
          <a:prstGeom prst="rect">
            <a:avLst/>
          </a:prstGeom>
          <a:noFill/>
          <a:ln w="9525">
            <a:noFill/>
            <a:miter lim="800000"/>
          </a:ln>
        </p:spPr>
        <p:txBody>
          <a:bodyPr wrap="none">
            <a:spAutoFit/>
          </a:bodyPr>
          <a:lstStyle/>
          <a:p>
            <a:pPr algn="l" eaLnBrk="1" hangingPunct="1"/>
            <a:r>
              <a:rPr lang="zh-CN" altLang="en-US" sz="3335" b="1">
                <a:solidFill>
                  <a:srgbClr val="FF0000"/>
                </a:solidFill>
              </a:rPr>
              <a:t>动词与</a:t>
            </a:r>
            <a:r>
              <a:rPr lang="zh-CN" altLang="en-US" sz="3335" b="1">
                <a:solidFill>
                  <a:srgbClr val="FF0000"/>
                </a:solidFill>
                <a:sym typeface="+mn-ea"/>
              </a:rPr>
              <a:t>介词</a:t>
            </a:r>
            <a:r>
              <a:rPr lang="zh-CN" altLang="en-US" sz="3335" b="1">
                <a:solidFill>
                  <a:srgbClr val="FF0000"/>
                </a:solidFill>
              </a:rPr>
              <a:t>的搭配</a:t>
            </a:r>
            <a:endParaRPr lang="zh-CN" altLang="en-US" sz="3335" b="1">
              <a:solidFill>
                <a:srgbClr val="FF0000"/>
              </a:solidFill>
            </a:endParaRPr>
          </a:p>
        </p:txBody>
      </p:sp>
      <p:sp>
        <p:nvSpPr>
          <p:cNvPr id="13325" name="Rectangle 13"/>
          <p:cNvSpPr>
            <a:spLocks noChangeArrowheads="1"/>
          </p:cNvSpPr>
          <p:nvPr/>
        </p:nvSpPr>
        <p:spPr bwMode="auto">
          <a:xfrm>
            <a:off x="3581136" y="2399771"/>
            <a:ext cx="3591560" cy="1118235"/>
          </a:xfrm>
          <a:prstGeom prst="rect">
            <a:avLst/>
          </a:prstGeom>
          <a:noFill/>
          <a:ln w="9525">
            <a:noFill/>
            <a:miter lim="800000"/>
          </a:ln>
        </p:spPr>
        <p:txBody>
          <a:bodyPr wrap="none">
            <a:spAutoFit/>
          </a:bodyPr>
          <a:lstStyle/>
          <a:p>
            <a:pPr eaLnBrk="1" hangingPunct="1"/>
            <a:r>
              <a:rPr lang="zh-CN" altLang="en-US" sz="3335" b="1">
                <a:solidFill>
                  <a:srgbClr val="FF0000"/>
                </a:solidFill>
              </a:rPr>
              <a:t>句式结构上的搭配</a:t>
            </a:r>
            <a:endParaRPr lang="zh-CN" altLang="en-US" sz="3335" b="1">
              <a:solidFill>
                <a:srgbClr val="FF0000"/>
              </a:solidFill>
            </a:endParaRPr>
          </a:p>
          <a:p>
            <a:pPr eaLnBrk="1" hangingPunct="1"/>
            <a:r>
              <a:rPr lang="zh-CN" altLang="en-US" sz="3335" b="1">
                <a:solidFill>
                  <a:srgbClr val="FF0000"/>
                </a:solidFill>
              </a:rPr>
              <a:t>和习语搭配等</a:t>
            </a:r>
            <a:endParaRPr lang="zh-CN" altLang="en-US" sz="3335" b="1">
              <a:solidFill>
                <a:srgbClr val="FF0000"/>
              </a:solidFill>
            </a:endParaRPr>
          </a:p>
        </p:txBody>
      </p:sp>
      <p:grpSp>
        <p:nvGrpSpPr>
          <p:cNvPr id="25606" name="Group 18"/>
          <p:cNvGrpSpPr/>
          <p:nvPr/>
        </p:nvGrpSpPr>
        <p:grpSpPr bwMode="auto">
          <a:xfrm>
            <a:off x="863865" y="762000"/>
            <a:ext cx="2692135" cy="2032000"/>
            <a:chOff x="0" y="576"/>
            <a:chExt cx="2035" cy="1536"/>
          </a:xfrm>
        </p:grpSpPr>
        <p:sp>
          <p:nvSpPr>
            <p:cNvPr id="25609" name="WordArt 15"/>
            <p:cNvSpPr>
              <a:spLocks noChangeArrowheads="1" noChangeShapeType="1" noTextEdit="1"/>
            </p:cNvSpPr>
            <p:nvPr/>
          </p:nvSpPr>
          <p:spPr bwMode="auto">
            <a:xfrm>
              <a:off x="0" y="1104"/>
              <a:ext cx="1824" cy="384"/>
            </a:xfrm>
            <a:prstGeom prst="rect">
              <a:avLst/>
            </a:prstGeom>
          </p:spPr>
          <p:txBody>
            <a:bodyPr wrap="none" fromWordArt="1">
              <a:prstTxWarp prst="textDeflate">
                <a:avLst>
                  <a:gd name="adj" fmla="val 0"/>
                </a:avLst>
              </a:prstTxWarp>
            </a:bodyPr>
            <a:lstStyle/>
            <a:p>
              <a:pPr algn="ctr"/>
              <a:r>
                <a:rPr lang="zh-CN" altLang="en-US" sz="3000" b="1" kern="10">
                  <a:ln w="9525">
                    <a:solidFill>
                      <a:srgbClr val="000000"/>
                    </a:solidFill>
                    <a:round/>
                  </a:ln>
                  <a:solidFill>
                    <a:srgbClr val="000000"/>
                  </a:solidFill>
                  <a:latin typeface="黑体" panose="02010609060101010101" charset="-122"/>
                  <a:ea typeface="黑体" panose="02010609060101010101" charset="-122"/>
                </a:rPr>
                <a:t>所谓前后搭配</a:t>
              </a:r>
              <a:endParaRPr lang="zh-CN" altLang="en-US" sz="3000" b="1" kern="10">
                <a:ln w="9525">
                  <a:solidFill>
                    <a:srgbClr val="000000"/>
                  </a:solidFill>
                  <a:round/>
                </a:ln>
                <a:solidFill>
                  <a:srgbClr val="000000"/>
                </a:solidFill>
                <a:latin typeface="黑体" panose="02010609060101010101" charset="-122"/>
                <a:ea typeface="黑体" panose="02010609060101010101" charset="-122"/>
              </a:endParaRPr>
            </a:p>
          </p:txBody>
        </p:sp>
        <p:sp>
          <p:nvSpPr>
            <p:cNvPr id="25610" name="AutoShape 16"/>
            <p:cNvSpPr/>
            <p:nvPr/>
          </p:nvSpPr>
          <p:spPr bwMode="auto">
            <a:xfrm>
              <a:off x="1795" y="576"/>
              <a:ext cx="240" cy="1536"/>
            </a:xfrm>
            <a:prstGeom prst="leftBrace">
              <a:avLst>
                <a:gd name="adj1" fmla="val 53333"/>
                <a:gd name="adj2" fmla="val 50000"/>
              </a:avLst>
            </a:prstGeom>
            <a:noFill/>
            <a:ln w="50800">
              <a:solidFill>
                <a:schemeClr val="tx1"/>
              </a:solidFill>
              <a:round/>
            </a:ln>
          </p:spPr>
          <p:txBody>
            <a:bodyPr wrap="none" anchor="ctr"/>
            <a:lstStyle/>
            <a:p>
              <a:pPr algn="ctr" eaLnBrk="1" hangingPunct="1"/>
              <a:endParaRPr lang="zh-CN" altLang="zh-CN" sz="2335"/>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fade">
                                      <p:cBhvr>
                                        <p:cTn id="7" dur="1000"/>
                                        <p:tgtEl>
                                          <p:spTgt spid="13323"/>
                                        </p:tgtEl>
                                      </p:cBhvr>
                                    </p:animEffect>
                                    <p:anim calcmode="lin" valueType="num">
                                      <p:cBhvr>
                                        <p:cTn id="8" dur="1000" fill="hold"/>
                                        <p:tgtEl>
                                          <p:spTgt spid="13323"/>
                                        </p:tgtEl>
                                        <p:attrNameLst>
                                          <p:attrName>ppt_x</p:attrName>
                                        </p:attrNameLst>
                                      </p:cBhvr>
                                      <p:tavLst>
                                        <p:tav tm="0">
                                          <p:val>
                                            <p:strVal val="#ppt_x"/>
                                          </p:val>
                                        </p:tav>
                                        <p:tav tm="100000">
                                          <p:val>
                                            <p:strVal val="#ppt_x"/>
                                          </p:val>
                                        </p:tav>
                                      </p:tavLst>
                                    </p:anim>
                                    <p:anim calcmode="lin" valueType="num">
                                      <p:cBhvr>
                                        <p:cTn id="9" dur="1000" fill="hold"/>
                                        <p:tgtEl>
                                          <p:spTgt spid="133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24"/>
                                        </p:tgtEl>
                                        <p:attrNameLst>
                                          <p:attrName>style.visibility</p:attrName>
                                        </p:attrNameLst>
                                      </p:cBhvr>
                                      <p:to>
                                        <p:strVal val="visible"/>
                                      </p:to>
                                    </p:set>
                                    <p:animEffect transition="in" filter="fade">
                                      <p:cBhvr>
                                        <p:cTn id="14" dur="1000"/>
                                        <p:tgtEl>
                                          <p:spTgt spid="13324"/>
                                        </p:tgtEl>
                                      </p:cBhvr>
                                    </p:animEffect>
                                    <p:anim calcmode="lin" valueType="num">
                                      <p:cBhvr>
                                        <p:cTn id="15" dur="1000" fill="hold"/>
                                        <p:tgtEl>
                                          <p:spTgt spid="13324"/>
                                        </p:tgtEl>
                                        <p:attrNameLst>
                                          <p:attrName>ppt_x</p:attrName>
                                        </p:attrNameLst>
                                      </p:cBhvr>
                                      <p:tavLst>
                                        <p:tav tm="0">
                                          <p:val>
                                            <p:strVal val="#ppt_x"/>
                                          </p:val>
                                        </p:tav>
                                        <p:tav tm="100000">
                                          <p:val>
                                            <p:strVal val="#ppt_x"/>
                                          </p:val>
                                        </p:tav>
                                      </p:tavLst>
                                    </p:anim>
                                    <p:anim calcmode="lin" valueType="num">
                                      <p:cBhvr>
                                        <p:cTn id="16" dur="1000" fill="hold"/>
                                        <p:tgtEl>
                                          <p:spTgt spid="133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25"/>
                                        </p:tgtEl>
                                        <p:attrNameLst>
                                          <p:attrName>style.visibility</p:attrName>
                                        </p:attrNameLst>
                                      </p:cBhvr>
                                      <p:to>
                                        <p:strVal val="visible"/>
                                      </p:to>
                                    </p:set>
                                    <p:animEffect transition="in" filter="fade">
                                      <p:cBhvr>
                                        <p:cTn id="21" dur="1000"/>
                                        <p:tgtEl>
                                          <p:spTgt spid="13325"/>
                                        </p:tgtEl>
                                      </p:cBhvr>
                                    </p:animEffect>
                                    <p:anim calcmode="lin" valueType="num">
                                      <p:cBhvr>
                                        <p:cTn id="22" dur="1000" fill="hold"/>
                                        <p:tgtEl>
                                          <p:spTgt spid="13325"/>
                                        </p:tgtEl>
                                        <p:attrNameLst>
                                          <p:attrName>ppt_x</p:attrName>
                                        </p:attrNameLst>
                                      </p:cBhvr>
                                      <p:tavLst>
                                        <p:tav tm="0">
                                          <p:val>
                                            <p:strVal val="#ppt_x"/>
                                          </p:val>
                                        </p:tav>
                                        <p:tav tm="100000">
                                          <p:val>
                                            <p:strVal val="#ppt_x"/>
                                          </p:val>
                                        </p:tav>
                                      </p:tavLst>
                                    </p:anim>
                                    <p:anim calcmode="lin" valueType="num">
                                      <p:cBhvr>
                                        <p:cTn id="23" dur="1000" fill="hold"/>
                                        <p:tgtEl>
                                          <p:spTgt spid="133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7"/>
                                        </p:tgtEl>
                                        <p:attrNameLst>
                                          <p:attrName>style.visibility</p:attrName>
                                        </p:attrNameLst>
                                      </p:cBhvr>
                                      <p:to>
                                        <p:strVal val="visible"/>
                                      </p:to>
                                    </p:set>
                                    <p:animEffect transition="in" filter="fade">
                                      <p:cBhvr>
                                        <p:cTn id="28" dur="1000"/>
                                        <p:tgtEl>
                                          <p:spTgt spid="13317"/>
                                        </p:tgtEl>
                                      </p:cBhvr>
                                    </p:animEffect>
                                    <p:anim calcmode="lin" valueType="num">
                                      <p:cBhvr>
                                        <p:cTn id="29" dur="1000" fill="hold"/>
                                        <p:tgtEl>
                                          <p:spTgt spid="13317"/>
                                        </p:tgtEl>
                                        <p:attrNameLst>
                                          <p:attrName>ppt_x</p:attrName>
                                        </p:attrNameLst>
                                      </p:cBhvr>
                                      <p:tavLst>
                                        <p:tav tm="0">
                                          <p:val>
                                            <p:strVal val="#ppt_x"/>
                                          </p:val>
                                        </p:tav>
                                        <p:tav tm="100000">
                                          <p:val>
                                            <p:strVal val="#ppt_x"/>
                                          </p:val>
                                        </p:tav>
                                      </p:tavLst>
                                    </p:anim>
                                    <p:anim calcmode="lin" valueType="num">
                                      <p:cBhvr>
                                        <p:cTn id="30"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P spid="13323" grpId="1"/>
      <p:bldP spid="13324" grpId="0"/>
      <p:bldP spid="13324" grpId="1"/>
      <p:bldP spid="13325" grpId="0"/>
      <p:bldP spid="13325" grpId="1"/>
      <p:bldP spid="13317" grpId="0"/>
      <p:bldP spid="1331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571500"/>
            <a:ext cx="8460740" cy="2461260"/>
          </a:xfrm>
          <a:prstGeom prst="rect">
            <a:avLst/>
          </a:prstGeom>
          <a:noFill/>
        </p:spPr>
        <p:txBody>
          <a:bodyPr wrap="square" rtlCol="0">
            <a:spAutoFit/>
          </a:bodyPr>
          <a:p>
            <a:pPr algn="l"/>
            <a:r>
              <a:rPr 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3.1 </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动宾搭配</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b="1">
                <a:latin typeface="Times New Roman" panose="02020603050405020304" charset="0"/>
                <a:sym typeface="+mn-ea"/>
              </a:rPr>
              <a:t>根据动词与其宾语是否可以搭配；在意义上是否符合逻辑或常识来确定选用哪个动词。</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如</a:t>
            </a: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211705" y="2722245"/>
            <a:ext cx="367030" cy="329565"/>
          </a:xfrm>
          <a:prstGeom prst="rect">
            <a:avLst/>
          </a:prstGeom>
          <a:noFill/>
        </p:spPr>
        <p:txBody>
          <a:bodyPr wrap="square" rtlCol="0">
            <a:noAutofit/>
          </a:bodyPr>
          <a:p>
            <a:pPr algn="l"/>
            <a:r>
              <a:rPr lang="en-US" altLang="zh-CN" sz="2400" dirty="0" smtClean="0">
                <a:solidFill>
                  <a:srgbClr val="FF0000"/>
                </a:solidFill>
                <a:latin typeface="微软雅黑" panose="020B0503020204020204" pitchFamily="34" charset="-122"/>
                <a:ea typeface="微软雅黑" panose="020B0503020204020204" pitchFamily="34" charset="-122"/>
              </a:rPr>
              <a:t>A</a:t>
            </a:r>
            <a:endParaRPr lang="en-US" altLang="zh-CN" sz="24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53060" y="2317750"/>
            <a:ext cx="8448675" cy="2117090"/>
          </a:xfrm>
          <a:prstGeom prst="rect">
            <a:avLst/>
          </a:prstGeom>
          <a:noFill/>
        </p:spPr>
        <p:txBody>
          <a:bodyPr wrap="square" rtlCol="0">
            <a:noAutofit/>
          </a:bodyPr>
          <a:p>
            <a:pPr algn="l"/>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They couldn</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t read or write. They didn</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t like to work and they never </a:t>
            </a:r>
            <a:r>
              <a:rPr lang="zh-CN" altLang="en-US" sz="24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baths</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 took </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B. washed </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C. ran </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D. covered</a:t>
            </a:r>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353060" y="3703320"/>
            <a:ext cx="8460105" cy="942340"/>
          </a:xfrm>
          <a:prstGeom prst="rect">
            <a:avLst/>
          </a:prstGeom>
          <a:noFill/>
        </p:spPr>
        <p:txBody>
          <a:bodyPr wrap="square" rtlCol="0">
            <a:noAutofit/>
          </a:bodyPr>
          <a:p>
            <a:pPr algn="l"/>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accent1"/>
                </a:solidFill>
                <a:latin typeface="微软雅黑" panose="020B0503020204020204" pitchFamily="34" charset="-122"/>
                <a:ea typeface="微软雅黑" panose="020B0503020204020204" pitchFamily="34" charset="-122"/>
                <a:sym typeface="+mn-ea"/>
              </a:rPr>
              <a:t>本题考查的是固定搭配</a:t>
            </a:r>
            <a:r>
              <a:rPr lang="zh-CN" altLang="en-US" sz="2400" dirty="0" smtClean="0">
                <a:solidFill>
                  <a:schemeClr val="accent1"/>
                </a:solidFill>
                <a:latin typeface="Comic Sans MS" panose="030F0702030302020204" pitchFamily="66" charset="0"/>
                <a:ea typeface="微软雅黑" panose="020B0503020204020204" pitchFamily="34" charset="-122"/>
                <a:cs typeface="Comic Sans MS" panose="030F0702030302020204" pitchFamily="66" charset="0"/>
                <a:sym typeface="+mn-ea"/>
              </a:rPr>
              <a:t>take a bath</a:t>
            </a:r>
            <a:r>
              <a:rPr lang="zh-CN" altLang="en-US" sz="2400" dirty="0" smtClean="0">
                <a:solidFill>
                  <a:schemeClr val="accent1"/>
                </a:solidFill>
                <a:latin typeface="微软雅黑" panose="020B0503020204020204" pitchFamily="34" charset="-122"/>
                <a:ea typeface="微软雅黑" panose="020B0503020204020204" pitchFamily="34" charset="-122"/>
                <a:sym typeface="+mn-ea"/>
              </a:rPr>
              <a:t>，意为“洗澡”。</a:t>
            </a:r>
            <a:endParaRPr lang="zh-CN" altLang="en-US" sz="2400" dirty="0" smtClean="0">
              <a:solidFill>
                <a:schemeClr val="accent1"/>
              </a:solidFill>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806979" y="1228064"/>
            <a:ext cx="7575021" cy="2368550"/>
          </a:xfrm>
          <a:prstGeom prst="rect">
            <a:avLst/>
          </a:prstGeom>
          <a:noFill/>
          <a:ln w="9525">
            <a:noFill/>
            <a:miter lim="800000"/>
          </a:ln>
        </p:spPr>
        <p:txBody>
          <a:bodyPr anchor="ctr">
            <a:spAutoFit/>
          </a:bodyPr>
          <a:lstStyle/>
          <a:p>
            <a:pPr eaLnBrk="1" hangingPunct="1">
              <a:buFont typeface="Arial" panose="020B0604020202020204" pitchFamily="34" charset="0"/>
            </a:pPr>
            <a:r>
              <a:rPr lang="en-US" altLang="zh-CN" sz="2800" b="1">
                <a:solidFill>
                  <a:srgbClr val="FF0000"/>
                </a:solidFill>
                <a:effectLst>
                  <a:outerShdw blurRad="38100" dist="38100" dir="2700000" algn="tl">
                    <a:srgbClr val="000000">
                      <a:alpha val="43137"/>
                    </a:srgbClr>
                  </a:outerShdw>
                </a:effectLst>
                <a:sym typeface="+mn-ea"/>
              </a:rPr>
              <a:t>3.2 </a:t>
            </a:r>
            <a:r>
              <a:rPr lang="zh-CN" altLang="en-US" sz="2800" b="1">
                <a:solidFill>
                  <a:srgbClr val="FF0000"/>
                </a:solidFill>
                <a:effectLst>
                  <a:outerShdw blurRad="38100" dist="38100" dir="2700000" algn="tl">
                    <a:srgbClr val="000000">
                      <a:alpha val="43137"/>
                    </a:srgbClr>
                  </a:outerShdw>
                </a:effectLst>
                <a:sym typeface="+mn-ea"/>
              </a:rPr>
              <a:t>动介搭配</a:t>
            </a:r>
            <a:endParaRPr lang="zh-CN" altLang="en-US" sz="2800" b="1">
              <a:solidFill>
                <a:srgbClr val="FF0000"/>
              </a:solidFill>
              <a:effectLst>
                <a:outerShdw blurRad="38100" dist="38100" dir="2700000" algn="tl">
                  <a:srgbClr val="000000">
                    <a:alpha val="43137"/>
                  </a:srgbClr>
                </a:outerShdw>
              </a:effectLst>
            </a:endParaRPr>
          </a:p>
          <a:p>
            <a:pPr eaLnBrk="1" hangingPunct="1">
              <a:buFont typeface="Arial" panose="020B0604020202020204" pitchFamily="34" charset="0"/>
            </a:pPr>
            <a:r>
              <a:rPr lang="en-US" altLang="zh-CN" sz="2400">
                <a:latin typeface="Comic Sans MS" panose="030F0702030302020204" pitchFamily="66" charset="0"/>
                <a:cs typeface="Comic Sans MS" panose="030F0702030302020204" pitchFamily="66" charset="0"/>
              </a:rPr>
              <a:t>On April 12, 1888, Alfred’s brother Ludwig died of heart attack.  A major French newspaper ___ his brother </a:t>
            </a:r>
            <a:r>
              <a:rPr lang="en-US" altLang="zh-CN" sz="2400">
                <a:solidFill>
                  <a:srgbClr val="FF0000"/>
                </a:solidFill>
                <a:latin typeface="Comic Sans MS" panose="030F0702030302020204" pitchFamily="66" charset="0"/>
                <a:cs typeface="Comic Sans MS" panose="030F0702030302020204" pitchFamily="66" charset="0"/>
              </a:rPr>
              <a:t>for </a:t>
            </a:r>
            <a:r>
              <a:rPr lang="en-US" altLang="zh-CN" sz="2400">
                <a:solidFill>
                  <a:schemeClr val="tx1"/>
                </a:solidFill>
                <a:latin typeface="Comic Sans MS" panose="030F0702030302020204" pitchFamily="66" charset="0"/>
                <a:cs typeface="Comic Sans MS" panose="030F0702030302020204" pitchFamily="66" charset="0"/>
              </a:rPr>
              <a:t>him</a:t>
            </a:r>
            <a:r>
              <a:rPr lang="en-US" altLang="zh-CN" sz="2400">
                <a:latin typeface="Comic Sans MS" panose="030F0702030302020204" pitchFamily="66" charset="0"/>
                <a:cs typeface="Comic Sans MS" panose="030F0702030302020204" pitchFamily="66" charset="0"/>
              </a:rPr>
              <a:t> and.... </a:t>
            </a:r>
            <a:endParaRPr lang="en-US" altLang="zh-CN" sz="2400">
              <a:latin typeface="Comic Sans MS" panose="030F0702030302020204" pitchFamily="66" charset="0"/>
              <a:cs typeface="Comic Sans MS" panose="030F0702030302020204" pitchFamily="66" charset="0"/>
            </a:endParaRPr>
          </a:p>
          <a:p>
            <a:pPr eaLnBrk="1" hangingPunct="1">
              <a:buFont typeface="Arial" panose="020B0604020202020204" pitchFamily="34" charset="0"/>
            </a:pPr>
            <a:r>
              <a:rPr lang="en-US" altLang="zh-CN" sz="2400">
                <a:latin typeface="Comic Sans MS" panose="030F0702030302020204" pitchFamily="66" charset="0"/>
                <a:cs typeface="Comic Sans MS" panose="030F0702030302020204" pitchFamily="66" charset="0"/>
              </a:rPr>
              <a:t>A. found	                        B. misunderstood	</a:t>
            </a:r>
            <a:endParaRPr lang="en-US" altLang="zh-CN" sz="2400">
              <a:latin typeface="Comic Sans MS" panose="030F0702030302020204" pitchFamily="66" charset="0"/>
              <a:cs typeface="Comic Sans MS" panose="030F0702030302020204" pitchFamily="66" charset="0"/>
            </a:endParaRPr>
          </a:p>
          <a:p>
            <a:pPr eaLnBrk="1" hangingPunct="1">
              <a:buFont typeface="Arial" panose="020B0604020202020204" pitchFamily="34" charset="0"/>
            </a:pPr>
            <a:r>
              <a:rPr lang="en-US" altLang="zh-CN" sz="2400">
                <a:latin typeface="Comic Sans MS" panose="030F0702030302020204" pitchFamily="66" charset="0"/>
                <a:cs typeface="Comic Sans MS" panose="030F0702030302020204" pitchFamily="66" charset="0"/>
              </a:rPr>
              <a:t>C. mistook	                        D. judged</a:t>
            </a:r>
            <a:endParaRPr lang="en-US" altLang="zh-CN" sz="2400">
              <a:latin typeface="Comic Sans MS" panose="030F0702030302020204" pitchFamily="66" charset="0"/>
              <a:cs typeface="Comic Sans MS" panose="030F0702030302020204" pitchFamily="66" charset="0"/>
            </a:endParaRPr>
          </a:p>
        </p:txBody>
      </p:sp>
      <p:sp>
        <p:nvSpPr>
          <p:cNvPr id="14343" name="Rectangle 7"/>
          <p:cNvSpPr>
            <a:spLocks noChangeArrowheads="1"/>
          </p:cNvSpPr>
          <p:nvPr/>
        </p:nvSpPr>
        <p:spPr bwMode="auto">
          <a:xfrm>
            <a:off x="952500" y="3810000"/>
            <a:ext cx="7759065" cy="1106805"/>
          </a:xfrm>
          <a:prstGeom prst="rect">
            <a:avLst/>
          </a:prstGeom>
          <a:noFill/>
          <a:ln w="9525">
            <a:noFill/>
            <a:miter lim="800000"/>
          </a:ln>
        </p:spPr>
        <p:txBody>
          <a:bodyPr wrap="square">
            <a:spAutoFit/>
          </a:bodyPr>
          <a:lstStyle/>
          <a:p>
            <a:pPr>
              <a:lnSpc>
                <a:spcPct val="150000"/>
              </a:lnSpc>
              <a:buFont typeface="Arial" panose="020B0604020202020204" pitchFamily="34" charset="0"/>
            </a:pPr>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能与“</a:t>
            </a:r>
            <a:r>
              <a:rPr lang="en-US" altLang="zh-CN"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A for B”</a:t>
            </a:r>
            <a:r>
              <a:rPr lang="zh-CN" altLang="en-US"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搭配的在四个选项中只有选项</a:t>
            </a:r>
            <a:r>
              <a:rPr lang="en-US" altLang="zh-CN"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C, mistake X for Y </a:t>
            </a:r>
            <a:r>
              <a:rPr lang="zh-CN" altLang="en-US"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意为“误以为</a:t>
            </a:r>
            <a:r>
              <a:rPr lang="en-US" altLang="zh-CN"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X</a:t>
            </a:r>
            <a:r>
              <a:rPr lang="zh-CN" altLang="en-US"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是</a:t>
            </a:r>
            <a:r>
              <a:rPr lang="en-US" altLang="zh-CN"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Y”</a:t>
            </a:r>
            <a:r>
              <a:rPr lang="zh-CN" altLang="en-US"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故选</a:t>
            </a:r>
            <a:r>
              <a:rPr lang="en-US" altLang="zh-CN"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C</a:t>
            </a:r>
            <a:r>
              <a:rPr lang="zh-CN" altLang="en-US"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a:t>
            </a:r>
            <a:endParaRPr lang="zh-CN" altLang="en-US" sz="2000">
              <a:solidFill>
                <a:srgbClr val="0070C0"/>
              </a:solidFill>
              <a:latin typeface="Comic Sans MS" panose="030F0702030302020204" pitchFamily="66" charset="0"/>
              <a:ea typeface="微软雅黑" panose="020B0503020204020204" pitchFamily="34" charset="-122"/>
              <a:cs typeface="Comic Sans MS" panose="030F0702030302020204" pitchFamily="66" charset="0"/>
            </a:endParaRPr>
          </a:p>
        </p:txBody>
      </p:sp>
      <p:sp>
        <p:nvSpPr>
          <p:cNvPr id="4" name="Oval 4"/>
          <p:cNvSpPr>
            <a:spLocks noChangeArrowheads="1"/>
          </p:cNvSpPr>
          <p:nvPr/>
        </p:nvSpPr>
        <p:spPr bwMode="auto">
          <a:xfrm>
            <a:off x="664210" y="3260090"/>
            <a:ext cx="502920" cy="305435"/>
          </a:xfrm>
          <a:prstGeom prst="ellipse">
            <a:avLst/>
          </a:prstGeom>
          <a:noFill/>
          <a:ln w="762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sz="10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43"/>
                                        </p:tgtEl>
                                        <p:attrNameLst>
                                          <p:attrName>style.visibility</p:attrName>
                                        </p:attrNameLst>
                                      </p:cBhvr>
                                      <p:to>
                                        <p:strVal val="visible"/>
                                      </p:to>
                                    </p:set>
                                    <p:animEffect transition="in" filter="fade">
                                      <p:cBhvr>
                                        <p:cTn id="14" dur="1000"/>
                                        <p:tgtEl>
                                          <p:spTgt spid="14343"/>
                                        </p:tgtEl>
                                      </p:cBhvr>
                                    </p:animEffect>
                                    <p:anim calcmode="lin" valueType="num">
                                      <p:cBhvr>
                                        <p:cTn id="15" dur="1000" fill="hold"/>
                                        <p:tgtEl>
                                          <p:spTgt spid="14343"/>
                                        </p:tgtEl>
                                        <p:attrNameLst>
                                          <p:attrName>ppt_x</p:attrName>
                                        </p:attrNameLst>
                                      </p:cBhvr>
                                      <p:tavLst>
                                        <p:tav tm="0">
                                          <p:val>
                                            <p:strVal val="#ppt_x"/>
                                          </p:val>
                                        </p:tav>
                                        <p:tav tm="100000">
                                          <p:val>
                                            <p:strVal val="#ppt_x"/>
                                          </p:val>
                                        </p:tav>
                                      </p:tavLst>
                                    </p:anim>
                                    <p:anim calcmode="lin" valueType="num">
                                      <p:cBhvr>
                                        <p:cTn id="16"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6" grpId="1"/>
      <p:bldP spid="14343" grpId="0"/>
      <p:bldP spid="14343" grpId="1"/>
      <p:bldP spid="4" grpId="0" bldLvl="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677545"/>
            <a:ext cx="8460740" cy="1722120"/>
          </a:xfrm>
          <a:prstGeom prst="rect">
            <a:avLst/>
          </a:prstGeom>
          <a:noFill/>
        </p:spPr>
        <p:txBody>
          <a:bodyPr wrap="square" rtlCol="0">
            <a:spAutoFit/>
          </a:bodyPr>
          <a:p>
            <a:pPr algn="l"/>
            <a:r>
              <a:rPr 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3.3 </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句式搭配</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如</a:t>
            </a: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479675" y="1731010"/>
            <a:ext cx="410210" cy="416560"/>
          </a:xfrm>
          <a:prstGeom prst="rect">
            <a:avLst/>
          </a:prstGeom>
          <a:noFill/>
        </p:spPr>
        <p:txBody>
          <a:bodyPr wrap="square" rtlCol="0">
            <a:noAutofit/>
          </a:bodyPr>
          <a:p>
            <a:pPr algn="l"/>
            <a:r>
              <a:rPr lang="en-US" altLang="zh-CN" sz="2400" dirty="0" smtClean="0">
                <a:solidFill>
                  <a:srgbClr val="FF0000"/>
                </a:solidFill>
                <a:latin typeface="微软雅黑" panose="020B0503020204020204" pitchFamily="34" charset="-122"/>
                <a:ea typeface="微软雅黑" panose="020B0503020204020204" pitchFamily="34" charset="-122"/>
              </a:rPr>
              <a:t>C</a:t>
            </a:r>
            <a:endParaRPr lang="en-US" altLang="zh-CN" sz="24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41630" y="1690370"/>
            <a:ext cx="8460740" cy="2977515"/>
          </a:xfrm>
          <a:prstGeom prst="rect">
            <a:avLst/>
          </a:prstGeom>
          <a:noFill/>
        </p:spPr>
        <p:txBody>
          <a:bodyPr wrap="square" rtlCol="0">
            <a:noAutofit/>
          </a:bodyPr>
          <a:p>
            <a:pPr algn="l"/>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It wasn</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t </a:t>
            </a:r>
            <a:r>
              <a:rPr lang="zh-CN" altLang="en-US" sz="24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long</a:t>
            </a:r>
            <a:r>
              <a:rPr lang="zh-CN" altLang="en-US" sz="24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the police caught the thief.</a:t>
            </a:r>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 after </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B. when </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C. before </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D. until</a:t>
            </a:r>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257810" y="2790825"/>
            <a:ext cx="8460105" cy="1376680"/>
          </a:xfrm>
          <a:prstGeom prst="rect">
            <a:avLst/>
          </a:prstGeom>
          <a:noFill/>
        </p:spPr>
        <p:txBody>
          <a:bodyPr wrap="square" rtlCol="0">
            <a:noAutofit/>
          </a:bodyPr>
          <a:p>
            <a:pPr algn="l"/>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It wasn</a:t>
            </a:r>
            <a:r>
              <a:rPr lang="en-US" altLang="zh-CN" sz="24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 long before…是常用句式，意为“不久就……”。</a:t>
            </a:r>
            <a:endParaRPr lang="zh-CN" altLang="en-US" sz="24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
        <p:nvSpPr>
          <p:cNvPr id="4" name="灯片编号占位符 3"/>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29235"/>
            <a:ext cx="8229600" cy="514350"/>
          </a:xfrm>
        </p:spPr>
        <p:txBody>
          <a:bodyPr/>
          <a:p>
            <a:r>
              <a:rPr lang="zh-CN" altLang="en-US" b="1">
                <a:latin typeface="微软雅黑" panose="020B0503020204020204" pitchFamily="34" charset="-122"/>
                <a:ea typeface="微软雅黑" panose="020B0503020204020204" pitchFamily="34" charset="-122"/>
              </a:rPr>
              <a:t>翻译技巧（二）</a:t>
            </a:r>
            <a:endParaRPr lang="zh-CN" altLang="en-US" b="1">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902335"/>
            <a:ext cx="8229600" cy="4203065"/>
          </a:xfrm>
        </p:spPr>
        <p:txBody>
          <a:bodyPr/>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定语从句的翻译</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1.1 </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前置法</a:t>
            </a:r>
            <a:endPar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1.2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后置法</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1.3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融合法</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1.4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译成状语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）译成表“原因”的状语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译成表“结果”的状语</a:t>
            </a:r>
            <a:endPar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3</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译成表“让步</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的状语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4</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译成表“条件</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的状语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buNone/>
            </a:pP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5</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）译成表“目的”的状语</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WordArt 19"/>
          <p:cNvSpPr>
            <a:spLocks noChangeArrowheads="1" noChangeShapeType="1" noTextEdit="1"/>
          </p:cNvSpPr>
          <p:nvPr/>
        </p:nvSpPr>
        <p:spPr bwMode="auto">
          <a:xfrm>
            <a:off x="1714480" y="2500310"/>
            <a:ext cx="5298318" cy="998702"/>
          </a:xfrm>
          <a:prstGeom prst="rect">
            <a:avLst/>
          </a:prstGeom>
        </p:spPr>
        <p:txBody>
          <a:bodyPr wrap="none" fromWordArt="1">
            <a:prstTxWarp prst="textWave4">
              <a:avLst>
                <a:gd name="adj1" fmla="val 6500"/>
                <a:gd name="adj2" fmla="val 0"/>
              </a:avLst>
            </a:prstTxWarp>
          </a:bodyPr>
          <a:lstStyle/>
          <a:p>
            <a:pPr algn="ctr"/>
            <a:r>
              <a:rPr lang="en-US" altLang="zh-CN" sz="4000" b="1" kern="10" dirty="0">
                <a:ln w="12700">
                  <a:solidFill>
                    <a:srgbClr val="FF00FF"/>
                  </a:solidFill>
                  <a:round/>
                </a:ln>
                <a:solidFill>
                  <a:schemeClr val="tx1"/>
                </a:solidFill>
                <a:latin typeface="宋体" panose="02010600030101010101" pitchFamily="2" charset="-122"/>
                <a:ea typeface="宋体" panose="02010600030101010101" pitchFamily="2" charset="-122"/>
              </a:rPr>
              <a:t>4.</a:t>
            </a:r>
            <a:r>
              <a:rPr lang="zh-CN" altLang="en-US" sz="4000" b="1" kern="10" dirty="0">
                <a:ln w="12700">
                  <a:solidFill>
                    <a:srgbClr val="FF00FF"/>
                  </a:solidFill>
                  <a:round/>
                </a:ln>
                <a:solidFill>
                  <a:schemeClr val="tx1"/>
                </a:solidFill>
                <a:latin typeface="宋体" panose="02010600030101010101" pitchFamily="2" charset="-122"/>
                <a:ea typeface="宋体" panose="02010600030101010101" pitchFamily="2" charset="-122"/>
              </a:rPr>
              <a:t>根据语义复现解题</a:t>
            </a:r>
            <a:endParaRPr lang="zh-CN" altLang="en-US" sz="4000" b="1" kern="10" dirty="0">
              <a:ln w="12700">
                <a:solidFill>
                  <a:srgbClr val="FF00FF"/>
                </a:solidFill>
                <a:round/>
              </a:ln>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9" name="WordArt 9"/>
          <p:cNvSpPr>
            <a:spLocks noChangeArrowheads="1" noChangeShapeType="1" noTextEdit="1"/>
          </p:cNvSpPr>
          <p:nvPr/>
        </p:nvSpPr>
        <p:spPr bwMode="auto">
          <a:xfrm>
            <a:off x="4254500" y="635000"/>
            <a:ext cx="1754188" cy="762000"/>
          </a:xfrm>
          <a:prstGeom prst="rect">
            <a:avLst/>
          </a:prstGeom>
        </p:spPr>
        <p:txBody>
          <a:bodyPr wrap="none" fromWordArt="1">
            <a:prstTxWarp prst="textPlain">
              <a:avLst>
                <a:gd name="adj" fmla="val 50000"/>
              </a:avLst>
            </a:prstTxWarp>
          </a:bodyPr>
          <a:lstStyle/>
          <a:p>
            <a:pPr algn="ctr"/>
            <a:r>
              <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rPr>
              <a:t>同词复现 </a:t>
            </a:r>
            <a:endPar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endParaRPr>
          </a:p>
        </p:txBody>
      </p:sp>
      <p:sp>
        <p:nvSpPr>
          <p:cNvPr id="122890" name="WordArt 10"/>
          <p:cNvSpPr>
            <a:spLocks noChangeArrowheads="1" noChangeShapeType="1" noTextEdit="1"/>
          </p:cNvSpPr>
          <p:nvPr/>
        </p:nvSpPr>
        <p:spPr bwMode="auto">
          <a:xfrm>
            <a:off x="4191000" y="2032000"/>
            <a:ext cx="1555750" cy="762000"/>
          </a:xfrm>
          <a:prstGeom prst="rect">
            <a:avLst/>
          </a:prstGeom>
        </p:spPr>
        <p:txBody>
          <a:bodyPr wrap="none" fromWordArt="1">
            <a:prstTxWarp prst="textPlain">
              <a:avLst>
                <a:gd name="adj" fmla="val 50000"/>
              </a:avLst>
            </a:prstTxWarp>
          </a:bodyPr>
          <a:lstStyle/>
          <a:p>
            <a:pPr algn="ctr"/>
            <a:r>
              <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rPr>
              <a:t>同义复现</a:t>
            </a:r>
            <a:endPar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endParaRPr>
          </a:p>
        </p:txBody>
      </p:sp>
      <p:sp>
        <p:nvSpPr>
          <p:cNvPr id="122891" name="WordArt 11"/>
          <p:cNvSpPr>
            <a:spLocks noChangeArrowheads="1" noChangeShapeType="1" noTextEdit="1"/>
          </p:cNvSpPr>
          <p:nvPr/>
        </p:nvSpPr>
        <p:spPr bwMode="auto">
          <a:xfrm>
            <a:off x="4127500" y="3429000"/>
            <a:ext cx="1714500" cy="762000"/>
          </a:xfrm>
          <a:prstGeom prst="rect">
            <a:avLst/>
          </a:prstGeom>
        </p:spPr>
        <p:txBody>
          <a:bodyPr wrap="none" fromWordArt="1">
            <a:prstTxWarp prst="textPlain">
              <a:avLst>
                <a:gd name="adj" fmla="val 50000"/>
              </a:avLst>
            </a:prstTxWarp>
          </a:bodyPr>
          <a:lstStyle/>
          <a:p>
            <a:pPr algn="ctr"/>
            <a:r>
              <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rPr>
              <a:t>结构复现</a:t>
            </a:r>
            <a:endPar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endParaRPr>
          </a:p>
        </p:txBody>
      </p:sp>
      <p:grpSp>
        <p:nvGrpSpPr>
          <p:cNvPr id="17414" name="Group 13"/>
          <p:cNvGrpSpPr/>
          <p:nvPr/>
        </p:nvGrpSpPr>
        <p:grpSpPr bwMode="auto">
          <a:xfrm>
            <a:off x="1460500" y="1016000"/>
            <a:ext cx="2349500" cy="2794000"/>
            <a:chOff x="528" y="768"/>
            <a:chExt cx="1776" cy="2112"/>
          </a:xfrm>
        </p:grpSpPr>
        <p:sp>
          <p:nvSpPr>
            <p:cNvPr id="17415" name="WordArt 8"/>
            <p:cNvSpPr>
              <a:spLocks noChangeArrowheads="1" noChangeShapeType="1" noTextEdit="1"/>
            </p:cNvSpPr>
            <p:nvPr/>
          </p:nvSpPr>
          <p:spPr bwMode="auto">
            <a:xfrm>
              <a:off x="528" y="1462"/>
              <a:ext cx="1488" cy="746"/>
            </a:xfrm>
            <a:prstGeom prst="rect">
              <a:avLst/>
            </a:prstGeom>
          </p:spPr>
          <p:txBody>
            <a:bodyPr wrap="none" fromWordArt="1">
              <a:prstTxWarp prst="textSlantUp">
                <a:avLst>
                  <a:gd name="adj" fmla="val 0"/>
                </a:avLst>
              </a:prstTxWarp>
            </a:bodyPr>
            <a:lstStyle/>
            <a:p>
              <a:pPr algn="ctr"/>
              <a:r>
                <a:rPr lang="zh-CN" altLang="en-US" sz="3000" b="1" kern="10">
                  <a:ln w="9525">
                    <a:solidFill>
                      <a:srgbClr val="9900CC"/>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黑体" panose="02010609060101010101" charset="-122"/>
                  <a:ea typeface="黑体" panose="02010609060101010101" charset="-122"/>
                </a:rPr>
                <a:t>语义复现 </a:t>
              </a:r>
              <a:endParaRPr lang="zh-CN" altLang="en-US" sz="3000" b="1" kern="10">
                <a:ln w="9525">
                  <a:solidFill>
                    <a:srgbClr val="9900CC"/>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黑体" panose="02010609060101010101" charset="-122"/>
                <a:ea typeface="黑体" panose="02010609060101010101" charset="-122"/>
              </a:endParaRPr>
            </a:p>
          </p:txBody>
        </p:sp>
        <p:sp>
          <p:nvSpPr>
            <p:cNvPr id="17416" name="AutoShape 12"/>
            <p:cNvSpPr/>
            <p:nvPr/>
          </p:nvSpPr>
          <p:spPr bwMode="auto">
            <a:xfrm>
              <a:off x="1968" y="768"/>
              <a:ext cx="336" cy="2112"/>
            </a:xfrm>
            <a:prstGeom prst="leftBrace">
              <a:avLst>
                <a:gd name="adj1" fmla="val 52381"/>
                <a:gd name="adj2" fmla="val 50000"/>
              </a:avLst>
            </a:prstGeom>
            <a:noFill/>
            <a:ln w="63500">
              <a:solidFill>
                <a:srgbClr val="800080"/>
              </a:solidFill>
              <a:round/>
            </a:ln>
          </p:spPr>
          <p:txBody>
            <a:bodyPr wrap="none" anchor="ctr"/>
            <a:lstStyle/>
            <a:p>
              <a:pPr algn="ctr" eaLnBrk="1" hangingPunct="1"/>
              <a:endParaRPr lang="zh-CN" altLang="zh-CN" sz="100" b="1"/>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9"/>
                                        </p:tgtEl>
                                        <p:attrNameLst>
                                          <p:attrName>style.visibility</p:attrName>
                                        </p:attrNameLst>
                                      </p:cBhvr>
                                      <p:to>
                                        <p:strVal val="visible"/>
                                      </p:to>
                                    </p:set>
                                    <p:anim calcmode="lin" valueType="num">
                                      <p:cBhvr additive="base">
                                        <p:cTn id="7" dur="500" fill="hold"/>
                                        <p:tgtEl>
                                          <p:spTgt spid="122889"/>
                                        </p:tgtEl>
                                        <p:attrNameLst>
                                          <p:attrName>ppt_x</p:attrName>
                                        </p:attrNameLst>
                                      </p:cBhvr>
                                      <p:tavLst>
                                        <p:tav tm="0">
                                          <p:val>
                                            <p:strVal val="#ppt_x"/>
                                          </p:val>
                                        </p:tav>
                                        <p:tav tm="100000">
                                          <p:val>
                                            <p:strVal val="#ppt_x"/>
                                          </p:val>
                                        </p:tav>
                                      </p:tavLst>
                                    </p:anim>
                                    <p:anim calcmode="lin" valueType="num">
                                      <p:cBhvr additive="base">
                                        <p:cTn id="8" dur="500" fill="hold"/>
                                        <p:tgtEl>
                                          <p:spTgt spid="1228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890"/>
                                        </p:tgtEl>
                                        <p:attrNameLst>
                                          <p:attrName>style.visibility</p:attrName>
                                        </p:attrNameLst>
                                      </p:cBhvr>
                                      <p:to>
                                        <p:strVal val="visible"/>
                                      </p:to>
                                    </p:set>
                                    <p:anim calcmode="lin" valueType="num">
                                      <p:cBhvr additive="base">
                                        <p:cTn id="13" dur="500" fill="hold"/>
                                        <p:tgtEl>
                                          <p:spTgt spid="122890"/>
                                        </p:tgtEl>
                                        <p:attrNameLst>
                                          <p:attrName>ppt_x</p:attrName>
                                        </p:attrNameLst>
                                      </p:cBhvr>
                                      <p:tavLst>
                                        <p:tav tm="0">
                                          <p:val>
                                            <p:strVal val="#ppt_x"/>
                                          </p:val>
                                        </p:tav>
                                        <p:tav tm="100000">
                                          <p:val>
                                            <p:strVal val="#ppt_x"/>
                                          </p:val>
                                        </p:tav>
                                      </p:tavLst>
                                    </p:anim>
                                    <p:anim calcmode="lin" valueType="num">
                                      <p:cBhvr additive="base">
                                        <p:cTn id="14" dur="500" fill="hold"/>
                                        <p:tgtEl>
                                          <p:spTgt spid="1228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891"/>
                                        </p:tgtEl>
                                        <p:attrNameLst>
                                          <p:attrName>style.visibility</p:attrName>
                                        </p:attrNameLst>
                                      </p:cBhvr>
                                      <p:to>
                                        <p:strVal val="visible"/>
                                      </p:to>
                                    </p:set>
                                    <p:anim calcmode="lin" valueType="num">
                                      <p:cBhvr additive="base">
                                        <p:cTn id="19" dur="500" fill="hold"/>
                                        <p:tgtEl>
                                          <p:spTgt spid="122891"/>
                                        </p:tgtEl>
                                        <p:attrNameLst>
                                          <p:attrName>ppt_x</p:attrName>
                                        </p:attrNameLst>
                                      </p:cBhvr>
                                      <p:tavLst>
                                        <p:tav tm="0">
                                          <p:val>
                                            <p:strVal val="#ppt_x"/>
                                          </p:val>
                                        </p:tav>
                                        <p:tav tm="100000">
                                          <p:val>
                                            <p:strVal val="#ppt_x"/>
                                          </p:val>
                                        </p:tav>
                                      </p:tavLst>
                                    </p:anim>
                                    <p:anim calcmode="lin" valueType="num">
                                      <p:cBhvr additive="base">
                                        <p:cTn id="20" dur="500" fill="hold"/>
                                        <p:tgtEl>
                                          <p:spTgt spid="122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9" grpId="0" animBg="1"/>
      <p:bldP spid="122890" grpId="0" animBg="1"/>
      <p:bldP spid="1228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62000" y="1110457"/>
            <a:ext cx="7747000" cy="2676525"/>
          </a:xfrm>
          <a:prstGeom prst="rect">
            <a:avLst/>
          </a:prstGeom>
          <a:noFill/>
          <a:ln w="9525">
            <a:noFill/>
            <a:miter lim="800000"/>
          </a:ln>
        </p:spPr>
        <p:txBody>
          <a:bodyPr anchor="ctr">
            <a:spAutoFit/>
          </a:bodyPr>
          <a:lstStyle/>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Tales of the supernatural are common in all parts of Britain. In particular, there was (and perhaps still is) a belief in </a:t>
            </a:r>
            <a:r>
              <a:rPr lang="en-US" altLang="zh-CN" sz="2400">
                <a:solidFill>
                  <a:srgbClr val="FF0000"/>
                </a:solidFill>
                <a:latin typeface="Comic Sans MS" panose="030F0702030302020204" pitchFamily="66" charset="0"/>
                <a:cs typeface="Comic Sans MS" panose="030F0702030302020204" pitchFamily="66" charset="0"/>
              </a:rPr>
              <a:t>fairies</a:t>
            </a:r>
            <a:r>
              <a:rPr lang="en-US" altLang="zh-CN" sz="2400">
                <a:latin typeface="Comic Sans MS" panose="030F0702030302020204" pitchFamily="66" charset="0"/>
                <a:cs typeface="Comic Sans MS" panose="030F0702030302020204" pitchFamily="66" charset="0"/>
              </a:rPr>
              <a:t>. Not all of these </a:t>
            </a:r>
            <a:r>
              <a:rPr lang="en-US" altLang="zh-CN" sz="2400" u="sng">
                <a:latin typeface="Comic Sans MS" panose="030F0702030302020204" pitchFamily="66" charset="0"/>
                <a:cs typeface="Comic Sans MS" panose="030F0702030302020204" pitchFamily="66" charset="0"/>
              </a:rPr>
              <a:t>    </a:t>
            </a:r>
            <a:r>
              <a:rPr lang="en-US" altLang="zh-CN" sz="2400">
                <a:latin typeface="Comic Sans MS" panose="030F0702030302020204" pitchFamily="66" charset="0"/>
                <a:cs typeface="Comic Sans MS" panose="030F0702030302020204" pitchFamily="66" charset="0"/>
              </a:rPr>
              <a:t> are the friendly, people-loving characters that appear in Disney films, and .... </a:t>
            </a:r>
            <a:endParaRPr lang="en-US" altLang="zh-CN" sz="2400">
              <a:latin typeface="Comic Sans MS" panose="030F0702030302020204" pitchFamily="66" charset="0"/>
              <a:cs typeface="Comic Sans MS" panose="030F0702030302020204" pitchFamily="66" charset="0"/>
            </a:endParaRPr>
          </a:p>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A. babies            B. believers  </a:t>
            </a:r>
            <a:endParaRPr lang="en-US" altLang="zh-CN" sz="2400">
              <a:latin typeface="Comic Sans MS" panose="030F0702030302020204" pitchFamily="66" charset="0"/>
              <a:cs typeface="Comic Sans MS" panose="030F0702030302020204" pitchFamily="66" charset="0"/>
            </a:endParaRPr>
          </a:p>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C. fairies            D. supermen</a:t>
            </a:r>
            <a:endParaRPr lang="en-US" altLang="zh-CN" sz="2400">
              <a:latin typeface="Comic Sans MS" panose="030F0702030302020204" pitchFamily="66" charset="0"/>
              <a:cs typeface="Comic Sans MS" panose="030F0702030302020204" pitchFamily="66" charset="0"/>
            </a:endParaRPr>
          </a:p>
        </p:txBody>
      </p:sp>
      <p:sp>
        <p:nvSpPr>
          <p:cNvPr id="18435" name="Rectangle 3"/>
          <p:cNvSpPr>
            <a:spLocks noChangeArrowheads="1"/>
          </p:cNvSpPr>
          <p:nvPr/>
        </p:nvSpPr>
        <p:spPr bwMode="auto">
          <a:xfrm>
            <a:off x="804545" y="346710"/>
            <a:ext cx="2350770" cy="563245"/>
          </a:xfrm>
          <a:prstGeom prst="rect">
            <a:avLst/>
          </a:prstGeom>
          <a:noFill/>
          <a:ln w="60325">
            <a:noFill/>
            <a:miter lim="800000"/>
          </a:ln>
        </p:spPr>
        <p:txBody>
          <a:bodyPr wrap="none">
            <a:noAutofit/>
          </a:bodyPr>
          <a:lstStyle/>
          <a:p>
            <a:pPr eaLnBrk="1" hangingPunct="1"/>
            <a:r>
              <a:rPr lang="en-US" altLang="zh-CN" sz="3000" b="1" dirty="0">
                <a:solidFill>
                  <a:srgbClr val="FF0000"/>
                </a:solidFill>
                <a:effectLst>
                  <a:outerShdw blurRad="38100" dist="38100" dir="2700000" algn="tl">
                    <a:srgbClr val="000000">
                      <a:alpha val="43137"/>
                    </a:srgbClr>
                  </a:outerShdw>
                </a:effectLst>
              </a:rPr>
              <a:t>4.1 </a:t>
            </a:r>
            <a:r>
              <a:rPr lang="zh-CN" altLang="en-US" sz="3000" b="1" dirty="0">
                <a:solidFill>
                  <a:srgbClr val="FF0000"/>
                </a:solidFill>
                <a:effectLst>
                  <a:outerShdw blurRad="38100" dist="38100" dir="2700000" algn="tl">
                    <a:srgbClr val="000000">
                      <a:alpha val="43137"/>
                    </a:srgbClr>
                  </a:outerShdw>
                </a:effectLst>
              </a:rPr>
              <a:t>同词复现</a:t>
            </a:r>
            <a:endParaRPr lang="zh-CN" altLang="en-US" sz="3000" b="1" dirty="0">
              <a:solidFill>
                <a:srgbClr val="FF0000"/>
              </a:solidFill>
              <a:effectLst>
                <a:outerShdw blurRad="38100" dist="38100" dir="2700000" algn="tl">
                  <a:srgbClr val="000000">
                    <a:alpha val="43137"/>
                  </a:srgbClr>
                </a:outerShdw>
              </a:effectLst>
            </a:endParaRPr>
          </a:p>
        </p:txBody>
      </p:sp>
      <p:sp>
        <p:nvSpPr>
          <p:cNvPr id="121860" name="Rectangle 4"/>
          <p:cNvSpPr>
            <a:spLocks noChangeArrowheads="1"/>
          </p:cNvSpPr>
          <p:nvPr/>
        </p:nvSpPr>
        <p:spPr bwMode="auto">
          <a:xfrm>
            <a:off x="825500" y="3987165"/>
            <a:ext cx="7556500" cy="1036320"/>
          </a:xfrm>
          <a:prstGeom prst="rect">
            <a:avLst/>
          </a:prstGeom>
          <a:noFill/>
          <a:ln w="9525">
            <a:noFill/>
            <a:miter lim="800000"/>
          </a:ln>
        </p:spPr>
        <p:txBody>
          <a:bodyPr>
            <a:noAutofit/>
          </a:bodyPr>
          <a:lstStyle/>
          <a:p>
            <a:pPr eaLnBrk="1" hangingPunct="1"/>
            <a:r>
              <a:rPr lang="en-US" altLang="zh-CN" sz="2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解析</a:t>
            </a:r>
            <a:r>
              <a:rPr lang="en-US" altLang="zh-CN" sz="2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前句说是人们“相信有仙女”，后句“并非所有这些</a:t>
            </a:r>
            <a:r>
              <a:rPr lang="en-US" altLang="zh-CN" sz="2000" u="sng">
                <a:latin typeface="Comic Sans MS" panose="030F0702030302020204" pitchFamily="66" charset="0"/>
                <a:cs typeface="Comic Sans MS" panose="030F0702030302020204" pitchFamily="66" charset="0"/>
                <a:sym typeface="+mn-ea"/>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是友好的”，承前逻辑，空格处应填“仙女”了，故选</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1863" name="Oval 7"/>
          <p:cNvSpPr>
            <a:spLocks noChangeArrowheads="1"/>
          </p:cNvSpPr>
          <p:nvPr/>
        </p:nvSpPr>
        <p:spPr bwMode="auto">
          <a:xfrm>
            <a:off x="1076960" y="3437255"/>
            <a:ext cx="408305" cy="355600"/>
          </a:xfrm>
          <a:prstGeom prst="ellipse">
            <a:avLst/>
          </a:prstGeom>
          <a:noFill/>
          <a:ln w="28575">
            <a:solidFill>
              <a:srgbClr val="0000FF"/>
            </a:solidFill>
            <a:round/>
          </a:ln>
        </p:spPr>
        <p:txBody>
          <a:bodyPr wrap="none" anchor="ctr"/>
          <a:lstStyle/>
          <a:p>
            <a:pPr algn="ctr" eaLnBrk="1" hangingPunct="1"/>
            <a:endParaRPr lang="zh-CN" altLang="zh-CN" sz="100" b="1"/>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1863"/>
                                        </p:tgtEl>
                                        <p:attrNameLst>
                                          <p:attrName>style.visibility</p:attrName>
                                        </p:attrNameLst>
                                      </p:cBhvr>
                                      <p:to>
                                        <p:strVal val="visible"/>
                                      </p:to>
                                    </p:set>
                                    <p:animEffect transition="in" filter="wipe(down)">
                                      <p:cBhvr>
                                        <p:cTn id="7" dur="500"/>
                                        <p:tgtEl>
                                          <p:spTgt spid="1218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1860"/>
                                        </p:tgtEl>
                                        <p:attrNameLst>
                                          <p:attrName>style.visibility</p:attrName>
                                        </p:attrNameLst>
                                      </p:cBhvr>
                                      <p:to>
                                        <p:strVal val="visible"/>
                                      </p:to>
                                    </p:set>
                                    <p:animEffect transition="in" filter="box(in)">
                                      <p:cBhvr>
                                        <p:cTn id="12"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6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0" y="765810"/>
            <a:ext cx="7753985" cy="2306955"/>
          </a:xfrm>
          <a:prstGeom prst="rect">
            <a:avLst/>
          </a:prstGeom>
          <a:noFill/>
          <a:ln w="9525">
            <a:noFill/>
            <a:miter lim="800000"/>
          </a:ln>
        </p:spPr>
        <p:txBody>
          <a:bodyPr wrap="square" anchor="ctr">
            <a:spAutoFit/>
          </a:bodyPr>
          <a:lstStyle/>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There were many </a:t>
            </a:r>
            <a:r>
              <a:rPr lang="en-US" altLang="zh-CN" sz="2400">
                <a:solidFill>
                  <a:srgbClr val="FF0000"/>
                </a:solidFill>
                <a:latin typeface="Comic Sans MS" panose="030F0702030302020204" pitchFamily="66" charset="0"/>
                <a:cs typeface="Comic Sans MS" panose="030F0702030302020204" pitchFamily="66" charset="0"/>
              </a:rPr>
              <a:t>ways</a:t>
            </a:r>
            <a:r>
              <a:rPr lang="en-US" altLang="zh-CN" sz="2400">
                <a:latin typeface="Comic Sans MS" panose="030F0702030302020204" pitchFamily="66" charset="0"/>
                <a:cs typeface="Comic Sans MS" panose="030F0702030302020204" pitchFamily="66" charset="0"/>
              </a:rPr>
              <a:t> to prevent this from happening: hanging a knife over the baby’s head while he slept or covering him with some of his father’s clothes were just two of the recommended </a:t>
            </a:r>
            <a:r>
              <a:rPr lang="en-US" altLang="zh-CN" sz="2400" u="sng">
                <a:latin typeface="Comic Sans MS" panose="030F0702030302020204" pitchFamily="66" charset="0"/>
                <a:cs typeface="Comic Sans MS" panose="030F0702030302020204" pitchFamily="66" charset="0"/>
              </a:rPr>
              <a:t>    </a:t>
            </a:r>
            <a:r>
              <a:rPr lang="en-US" altLang="zh-CN" sz="2400">
                <a:latin typeface="Comic Sans MS" panose="030F0702030302020204" pitchFamily="66" charset="0"/>
                <a:cs typeface="Comic Sans MS" panose="030F0702030302020204" pitchFamily="66" charset="0"/>
              </a:rPr>
              <a:t>. </a:t>
            </a:r>
            <a:endParaRPr lang="en-US" altLang="zh-CN" sz="2400">
              <a:latin typeface="Comic Sans MS" panose="030F0702030302020204" pitchFamily="66" charset="0"/>
              <a:cs typeface="Comic Sans MS" panose="030F0702030302020204" pitchFamily="66" charset="0"/>
            </a:endParaRPr>
          </a:p>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A. cases      B. tools      C. steps     D. methods</a:t>
            </a:r>
            <a:endParaRPr lang="en-US" altLang="zh-CN" sz="2400">
              <a:latin typeface="Comic Sans MS" panose="030F0702030302020204" pitchFamily="66" charset="0"/>
              <a:cs typeface="Comic Sans MS" panose="030F0702030302020204" pitchFamily="66" charset="0"/>
            </a:endParaRPr>
          </a:p>
        </p:txBody>
      </p:sp>
      <p:sp>
        <p:nvSpPr>
          <p:cNvPr id="19459" name="Rectangle 3"/>
          <p:cNvSpPr>
            <a:spLocks noChangeArrowheads="1"/>
          </p:cNvSpPr>
          <p:nvPr/>
        </p:nvSpPr>
        <p:spPr bwMode="auto">
          <a:xfrm>
            <a:off x="762000" y="0"/>
            <a:ext cx="2350770" cy="553085"/>
          </a:xfrm>
          <a:prstGeom prst="rect">
            <a:avLst/>
          </a:prstGeom>
          <a:noFill/>
          <a:ln w="57150">
            <a:noFill/>
            <a:miter lim="800000"/>
          </a:ln>
        </p:spPr>
        <p:txBody>
          <a:bodyPr wrap="none">
            <a:spAutoFit/>
          </a:bodyPr>
          <a:lstStyle/>
          <a:p>
            <a:pPr eaLnBrk="1" hangingPunct="1"/>
            <a:r>
              <a:rPr lang="en-US" altLang="zh-CN" sz="3000" b="1" dirty="0">
                <a:solidFill>
                  <a:srgbClr val="FF0000"/>
                </a:solidFill>
                <a:effectLst>
                  <a:outerShdw blurRad="38100" dist="38100" dir="2700000" algn="tl">
                    <a:srgbClr val="000000">
                      <a:alpha val="43137"/>
                    </a:srgbClr>
                  </a:outerShdw>
                </a:effectLst>
              </a:rPr>
              <a:t>4.2 </a:t>
            </a:r>
            <a:r>
              <a:rPr lang="zh-CN" altLang="en-US" sz="3000" b="1" dirty="0">
                <a:solidFill>
                  <a:srgbClr val="FF0000"/>
                </a:solidFill>
                <a:effectLst>
                  <a:outerShdw blurRad="38100" dist="38100" dir="2700000" algn="tl">
                    <a:srgbClr val="000000">
                      <a:alpha val="43137"/>
                    </a:srgbClr>
                  </a:outerShdw>
                </a:effectLst>
              </a:rPr>
              <a:t>同义复现</a:t>
            </a:r>
            <a:endParaRPr lang="zh-CN" altLang="en-US" sz="3000" b="1" dirty="0">
              <a:solidFill>
                <a:srgbClr val="FF0000"/>
              </a:solidFill>
              <a:effectLst>
                <a:outerShdw blurRad="38100" dist="38100" dir="2700000" algn="tl">
                  <a:srgbClr val="000000">
                    <a:alpha val="43137"/>
                  </a:srgbClr>
                </a:outerShdw>
              </a:effectLst>
            </a:endParaRPr>
          </a:p>
        </p:txBody>
      </p:sp>
      <p:sp>
        <p:nvSpPr>
          <p:cNvPr id="120836" name="Rectangle 4"/>
          <p:cNvSpPr>
            <a:spLocks noChangeArrowheads="1"/>
          </p:cNvSpPr>
          <p:nvPr/>
        </p:nvSpPr>
        <p:spPr bwMode="auto">
          <a:xfrm>
            <a:off x="762000" y="3278188"/>
            <a:ext cx="7302500" cy="1322070"/>
          </a:xfrm>
          <a:prstGeom prst="rect">
            <a:avLst/>
          </a:prstGeom>
          <a:noFill/>
          <a:ln w="9525">
            <a:noFill/>
            <a:miter lim="800000"/>
          </a:ln>
        </p:spPr>
        <p:txBody>
          <a:bodyPr>
            <a:sp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前句说“避免这类的事发生有许多方法</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，冒号后的解释，“在小孩睡觉时在其头上悬挂一把刀，或者用其父亲的裤子盖着他，就是其中值得推荐的两种</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__”</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，承前逻辑，自然是其中的两种“方法”，与</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ways</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同义的是</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methods</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FF3300"/>
                </a:solidFill>
                <a:latin typeface="Comic Sans MS" panose="030F0702030302020204" pitchFamily="66" charset="0"/>
                <a:ea typeface="微软雅黑" panose="020B0503020204020204" pitchFamily="34" charset="-122"/>
                <a:cs typeface="Comic Sans MS" panose="030F0702030302020204" pitchFamily="66" charset="0"/>
              </a:rPr>
              <a:t>故选</a:t>
            </a:r>
            <a:r>
              <a:rPr lang="en-US" altLang="zh-CN" sz="2000">
                <a:solidFill>
                  <a:srgbClr val="FF3300"/>
                </a:solidFill>
                <a:latin typeface="Comic Sans MS" panose="030F0702030302020204" pitchFamily="66" charset="0"/>
                <a:ea typeface="微软雅黑" panose="020B0503020204020204" pitchFamily="34" charset="-122"/>
                <a:cs typeface="Comic Sans MS" panose="030F0702030302020204" pitchFamily="66" charset="0"/>
              </a:rPr>
              <a:t>D</a:t>
            </a:r>
            <a:r>
              <a:rPr lang="zh-CN" altLang="en-US" sz="2000">
                <a:solidFill>
                  <a:srgbClr val="FF3300"/>
                </a:solidFill>
                <a:latin typeface="Comic Sans MS" panose="030F0702030302020204" pitchFamily="66" charset="0"/>
                <a:ea typeface="微软雅黑" panose="020B0503020204020204" pitchFamily="34" charset="-122"/>
                <a:cs typeface="Comic Sans MS" panose="030F0702030302020204" pitchFamily="66" charset="0"/>
              </a:rPr>
              <a:t>。</a:t>
            </a:r>
            <a:endParaRPr lang="zh-CN" altLang="en-US" sz="2000">
              <a:solidFill>
                <a:srgbClr val="FF3300"/>
              </a:solidFill>
              <a:latin typeface="Comic Sans MS" panose="030F0702030302020204" pitchFamily="66" charset="0"/>
              <a:ea typeface="微软雅黑" panose="020B0503020204020204" pitchFamily="34" charset="-122"/>
              <a:cs typeface="Comic Sans MS" panose="030F0702030302020204" pitchFamily="66" charset="0"/>
            </a:endParaRPr>
          </a:p>
        </p:txBody>
      </p:sp>
      <p:sp>
        <p:nvSpPr>
          <p:cNvPr id="120840" name="Oval 8"/>
          <p:cNvSpPr>
            <a:spLocks noChangeArrowheads="1"/>
          </p:cNvSpPr>
          <p:nvPr/>
        </p:nvSpPr>
        <p:spPr bwMode="auto">
          <a:xfrm>
            <a:off x="6055995" y="2711450"/>
            <a:ext cx="302260" cy="361315"/>
          </a:xfrm>
          <a:prstGeom prst="ellipse">
            <a:avLst/>
          </a:prstGeom>
          <a:noFill/>
          <a:ln w="28575">
            <a:solidFill>
              <a:srgbClr val="0000FF"/>
            </a:solidFill>
            <a:round/>
          </a:ln>
        </p:spPr>
        <p:txBody>
          <a:bodyPr wrap="none" anchor="ctr"/>
          <a:lstStyle/>
          <a:p>
            <a:pPr algn="ctr" eaLnBrk="1" hangingPunct="1"/>
            <a:endParaRPr lang="zh-CN" altLang="zh-CN" sz="100" b="1"/>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wipe(down)">
                                      <p:cBhvr>
                                        <p:cTn id="7" dur="500"/>
                                        <p:tgtEl>
                                          <p:spTgt spid="12084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0836"/>
                                        </p:tgtEl>
                                        <p:attrNameLst>
                                          <p:attrName>style.visibility</p:attrName>
                                        </p:attrNameLst>
                                      </p:cBhvr>
                                      <p:to>
                                        <p:strVal val="visible"/>
                                      </p:to>
                                    </p:set>
                                    <p:animEffect transition="in" filter="strips(downLeft)">
                                      <p:cBhvr>
                                        <p:cTn id="12"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P spid="12084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62000" y="865293"/>
            <a:ext cx="7620000" cy="2306955"/>
          </a:xfrm>
          <a:prstGeom prst="rect">
            <a:avLst/>
          </a:prstGeom>
          <a:noFill/>
          <a:ln w="9525">
            <a:noFill/>
            <a:miter lim="800000"/>
          </a:ln>
        </p:spPr>
        <p:txBody>
          <a:bodyPr anchor="ctr">
            <a:spAutoFit/>
          </a:bodyPr>
          <a:lstStyle/>
          <a:p>
            <a:pPr marL="342900" indent="-342900" eaLnBrk="1" hangingPunct="1">
              <a:buFont typeface="Arial" panose="020B0604020202020204" pitchFamily="34" charset="0"/>
              <a:buChar char="•"/>
            </a:pPr>
            <a:r>
              <a:rPr lang="en-US" altLang="zh-CN" sz="2400">
                <a:latin typeface="Comic Sans MS" panose="030F0702030302020204" pitchFamily="66" charset="0"/>
                <a:cs typeface="Comic Sans MS" panose="030F0702030302020204" pitchFamily="66" charset="0"/>
              </a:rPr>
              <a:t>Alfred Nobel </a:t>
            </a:r>
            <a:r>
              <a:rPr lang="en-US" altLang="zh-CN" sz="2400">
                <a:solidFill>
                  <a:srgbClr val="FF0000"/>
                </a:solidFill>
                <a:latin typeface="Comic Sans MS" panose="030F0702030302020204" pitchFamily="66" charset="0"/>
                <a:cs typeface="Comic Sans MS" panose="030F0702030302020204" pitchFamily="66" charset="0"/>
              </a:rPr>
              <a:t>became a millionaire</a:t>
            </a:r>
            <a:r>
              <a:rPr lang="en-US" altLang="zh-CN" sz="2400">
                <a:latin typeface="Comic Sans MS" panose="030F0702030302020204" pitchFamily="66" charset="0"/>
                <a:cs typeface="Comic Sans MS" panose="030F0702030302020204" pitchFamily="66" charset="0"/>
              </a:rPr>
              <a:t> and changed the ways of mining, construction, and warfare as the inventor of dynamite. …“Dr. Alfred Nobel, who </a:t>
            </a:r>
            <a:r>
              <a:rPr lang="en-US" altLang="zh-CN" sz="2400">
                <a:solidFill>
                  <a:srgbClr val="FF0000"/>
                </a:solidFill>
                <a:latin typeface="Comic Sans MS" panose="030F0702030302020204" pitchFamily="66" charset="0"/>
                <a:cs typeface="Comic Sans MS" panose="030F0702030302020204" pitchFamily="66" charset="0"/>
              </a:rPr>
              <a:t>became</a:t>
            </a:r>
            <a:r>
              <a:rPr lang="en-US" altLang="zh-CN" sz="2400">
                <a:latin typeface="Comic Sans MS" panose="030F0702030302020204" pitchFamily="66" charset="0"/>
                <a:cs typeface="Comic Sans MS" panose="030F0702030302020204" pitchFamily="66" charset="0"/>
              </a:rPr>
              <a:t> </a:t>
            </a:r>
            <a:r>
              <a:rPr lang="en-US" altLang="zh-CN" sz="2400" u="sng">
                <a:latin typeface="Comic Sans MS" panose="030F0702030302020204" pitchFamily="66" charset="0"/>
                <a:cs typeface="Comic Sans MS" panose="030F0702030302020204" pitchFamily="66" charset="0"/>
              </a:rPr>
              <a:t>      </a:t>
            </a:r>
            <a:r>
              <a:rPr lang="en-US" altLang="zh-CN" sz="2400">
                <a:latin typeface="Comic Sans MS" panose="030F0702030302020204" pitchFamily="66" charset="0"/>
                <a:cs typeface="Comic Sans MS" panose="030F0702030302020204" pitchFamily="66" charset="0"/>
              </a:rPr>
              <a:t>  by finding ways to kill more people faster than ever before, died yesterday.” </a:t>
            </a:r>
            <a:endParaRPr lang="en-US" altLang="zh-CN" sz="2400">
              <a:latin typeface="Comic Sans MS" panose="030F0702030302020204" pitchFamily="66" charset="0"/>
              <a:cs typeface="Comic Sans MS" panose="030F0702030302020204" pitchFamily="66" charset="0"/>
            </a:endParaRPr>
          </a:p>
          <a:p>
            <a:pPr marL="342900" indent="-342900" eaLnBrk="1" hangingPunct="1">
              <a:buFont typeface="Arial" panose="020B0604020202020204" pitchFamily="34" charset="0"/>
              <a:buChar char="•"/>
            </a:pPr>
            <a:r>
              <a:rPr lang="en-US" altLang="zh-CN" sz="2400">
                <a:solidFill>
                  <a:schemeClr val="tx1"/>
                </a:solidFill>
                <a:latin typeface="Comic Sans MS" panose="030F0702030302020204" pitchFamily="66" charset="0"/>
                <a:cs typeface="Comic Sans MS" panose="030F0702030302020204" pitchFamily="66" charset="0"/>
              </a:rPr>
              <a:t>A. famous      B. sick       C. rich        D. popular</a:t>
            </a:r>
            <a:endParaRPr lang="en-US" altLang="zh-CN" sz="2400">
              <a:solidFill>
                <a:schemeClr val="tx1"/>
              </a:solidFill>
              <a:latin typeface="Comic Sans MS" panose="030F0702030302020204" pitchFamily="66" charset="0"/>
              <a:cs typeface="Comic Sans MS" panose="030F0702030302020204" pitchFamily="66" charset="0"/>
            </a:endParaRPr>
          </a:p>
        </p:txBody>
      </p:sp>
      <p:sp>
        <p:nvSpPr>
          <p:cNvPr id="20483" name="Rectangle 3"/>
          <p:cNvSpPr>
            <a:spLocks noChangeArrowheads="1"/>
          </p:cNvSpPr>
          <p:nvPr/>
        </p:nvSpPr>
        <p:spPr bwMode="auto">
          <a:xfrm>
            <a:off x="1206500" y="190500"/>
            <a:ext cx="2350770" cy="553085"/>
          </a:xfrm>
          <a:prstGeom prst="rect">
            <a:avLst/>
          </a:prstGeom>
          <a:noFill/>
          <a:ln w="38100">
            <a:noFill/>
            <a:miter lim="800000"/>
          </a:ln>
        </p:spPr>
        <p:txBody>
          <a:bodyPr wrap="none">
            <a:spAutoFit/>
          </a:bodyPr>
          <a:lstStyle/>
          <a:p>
            <a:pPr eaLnBrk="1" hangingPunct="1"/>
            <a:r>
              <a:rPr lang="en-US" altLang="zh-CN" sz="3000" b="1" dirty="0">
                <a:solidFill>
                  <a:srgbClr val="FF0000"/>
                </a:solidFill>
                <a:effectLst>
                  <a:outerShdw blurRad="38100" dist="38100" dir="2700000" algn="tl">
                    <a:srgbClr val="000000">
                      <a:alpha val="43137"/>
                    </a:srgbClr>
                  </a:outerShdw>
                </a:effectLst>
              </a:rPr>
              <a:t>4.3 </a:t>
            </a:r>
            <a:r>
              <a:rPr lang="zh-CN" altLang="en-US" sz="3000" b="1" dirty="0">
                <a:solidFill>
                  <a:srgbClr val="FF0000"/>
                </a:solidFill>
                <a:effectLst>
                  <a:outerShdw blurRad="38100" dist="38100" dir="2700000" algn="tl">
                    <a:srgbClr val="000000">
                      <a:alpha val="43137"/>
                    </a:srgbClr>
                  </a:outerShdw>
                </a:effectLst>
              </a:rPr>
              <a:t>结构复现</a:t>
            </a:r>
            <a:endParaRPr lang="zh-CN" altLang="en-US" sz="3000" b="1" dirty="0">
              <a:solidFill>
                <a:srgbClr val="FF0000"/>
              </a:solidFill>
              <a:effectLst>
                <a:outerShdw blurRad="38100" dist="38100" dir="2700000" algn="tl">
                  <a:srgbClr val="000000">
                    <a:alpha val="43137"/>
                  </a:srgbClr>
                </a:outerShdw>
              </a:effectLst>
            </a:endParaRPr>
          </a:p>
        </p:txBody>
      </p:sp>
      <p:sp>
        <p:nvSpPr>
          <p:cNvPr id="119812" name="Rectangle 4"/>
          <p:cNvSpPr>
            <a:spLocks noChangeArrowheads="1"/>
          </p:cNvSpPr>
          <p:nvPr/>
        </p:nvSpPr>
        <p:spPr bwMode="auto">
          <a:xfrm>
            <a:off x="799042" y="3238500"/>
            <a:ext cx="7582958" cy="1322070"/>
          </a:xfrm>
          <a:prstGeom prst="rect">
            <a:avLst/>
          </a:prstGeom>
          <a:noFill/>
          <a:ln w="9525">
            <a:noFill/>
            <a:miter lim="800000"/>
          </a:ln>
        </p:spPr>
        <p:txBody>
          <a:bodyPr>
            <a:sp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 Alfred Nobel</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引导定语从句的</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who</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指代的就是</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Alfred Nobel</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，两句是相似的，</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且两句的后部分的内容各为“发明了炸药”与“找到了更快的杀人方式”。因此，与“变成百万富翁”对应的应当是“变成富裕”，</a:t>
            </a:r>
            <a:r>
              <a:rPr lang="zh-CN" altLang="en-US" sz="2000">
                <a:solidFill>
                  <a:srgbClr val="FF3300"/>
                </a:solidFill>
                <a:latin typeface="Comic Sans MS" panose="030F0702030302020204" pitchFamily="66" charset="0"/>
                <a:ea typeface="微软雅黑" panose="020B0503020204020204" pitchFamily="34" charset="-122"/>
                <a:cs typeface="Comic Sans MS" panose="030F0702030302020204" pitchFamily="66" charset="0"/>
              </a:rPr>
              <a:t>故选</a:t>
            </a:r>
            <a:r>
              <a:rPr lang="en-US" altLang="zh-CN" sz="2000">
                <a:solidFill>
                  <a:srgbClr val="FF3300"/>
                </a:solidFill>
                <a:latin typeface="Comic Sans MS" panose="030F0702030302020204" pitchFamily="66" charset="0"/>
                <a:ea typeface="微软雅黑" panose="020B0503020204020204" pitchFamily="34" charset="-122"/>
                <a:cs typeface="Comic Sans MS" panose="030F0702030302020204" pitchFamily="66" charset="0"/>
              </a:rPr>
              <a:t>C</a:t>
            </a:r>
            <a:r>
              <a:rPr lang="zh-CN" altLang="en-US" sz="2000">
                <a:solidFill>
                  <a:srgbClr val="FF3300"/>
                </a:solidFill>
                <a:latin typeface="Comic Sans MS" panose="030F0702030302020204" pitchFamily="66" charset="0"/>
                <a:ea typeface="微软雅黑" panose="020B0503020204020204" pitchFamily="34" charset="-122"/>
                <a:cs typeface="Comic Sans MS" panose="030F0702030302020204" pitchFamily="66" charset="0"/>
              </a:rPr>
              <a:t>。</a:t>
            </a:r>
            <a:endParaRPr lang="zh-CN" altLang="en-US" sz="2000">
              <a:solidFill>
                <a:srgbClr val="FF3300"/>
              </a:solidFill>
              <a:latin typeface="Comic Sans MS" panose="030F0702030302020204" pitchFamily="66" charset="0"/>
              <a:ea typeface="微软雅黑" panose="020B0503020204020204" pitchFamily="34" charset="-122"/>
              <a:cs typeface="Comic Sans MS" panose="030F0702030302020204" pitchFamily="66" charset="0"/>
            </a:endParaRPr>
          </a:p>
        </p:txBody>
      </p:sp>
      <p:sp>
        <p:nvSpPr>
          <p:cNvPr id="118791" name="Oval 7"/>
          <p:cNvSpPr>
            <a:spLocks noChangeArrowheads="1"/>
          </p:cNvSpPr>
          <p:nvPr>
            <p:custDataLst>
              <p:tags r:id="rId1"/>
            </p:custDataLst>
          </p:nvPr>
        </p:nvSpPr>
        <p:spPr bwMode="auto">
          <a:xfrm>
            <a:off x="4630420" y="2821940"/>
            <a:ext cx="341630" cy="350520"/>
          </a:xfrm>
          <a:prstGeom prst="ellipse">
            <a:avLst/>
          </a:prstGeom>
          <a:noFill/>
          <a:ln w="28575">
            <a:solidFill>
              <a:srgbClr val="0000FF"/>
            </a:solidFill>
            <a:round/>
          </a:ln>
        </p:spPr>
        <p:txBody>
          <a:bodyPr wrap="none" anchor="ctr"/>
          <a:p>
            <a:pPr algn="ctr" eaLnBrk="1" hangingPunct="1"/>
            <a:endParaRPr lang="zh-CN" altLang="zh-CN" sz="100" b="1"/>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8791"/>
                                        </p:tgtEl>
                                        <p:attrNameLst>
                                          <p:attrName>style.visibility</p:attrName>
                                        </p:attrNameLst>
                                      </p:cBhvr>
                                      <p:to>
                                        <p:strVal val="visible"/>
                                      </p:to>
                                    </p:set>
                                    <p:animEffect transition="in" filter="wipe(down)">
                                      <p:cBhvr>
                                        <p:cTn id="7" dur="500"/>
                                        <p:tgtEl>
                                          <p:spTgt spid="1187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9812"/>
                                        </p:tgtEl>
                                        <p:attrNameLst>
                                          <p:attrName>style.visibility</p:attrName>
                                        </p:attrNameLst>
                                      </p:cBhvr>
                                      <p:to>
                                        <p:strVal val="visible"/>
                                      </p:to>
                                    </p:set>
                                    <p:anim calcmode="lin" valueType="num">
                                      <p:cBhvr additive="base">
                                        <p:cTn id="12" dur="500" fill="hold"/>
                                        <p:tgtEl>
                                          <p:spTgt spid="119812"/>
                                        </p:tgtEl>
                                        <p:attrNameLst>
                                          <p:attrName>ppt_x</p:attrName>
                                        </p:attrNameLst>
                                      </p:cBhvr>
                                      <p:tavLst>
                                        <p:tav tm="0">
                                          <p:val>
                                            <p:strVal val="#ppt_x"/>
                                          </p:val>
                                        </p:tav>
                                        <p:tav tm="100000">
                                          <p:val>
                                            <p:strVal val="#ppt_x"/>
                                          </p:val>
                                        </p:tav>
                                      </p:tavLst>
                                    </p:anim>
                                    <p:anim calcmode="lin" valueType="num">
                                      <p:cBhvr additive="base">
                                        <p:cTn id="13" dur="500" fill="hold"/>
                                        <p:tgtEl>
                                          <p:spTgt spid="1198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bldLvl="0" animBg="1"/>
      <p:bldP spid="119812" grpId="0"/>
      <p:bldP spid="1198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2250265" y="714360"/>
            <a:ext cx="4167217" cy="553085"/>
          </a:xfrm>
          <a:prstGeom prst="rect">
            <a:avLst/>
          </a:prstGeom>
          <a:noFill/>
          <a:ln w="9525">
            <a:noFill/>
            <a:miter lim="800000"/>
          </a:ln>
          <a:effectLst/>
        </p:spPr>
        <p:txBody>
          <a:bodyPr wrap="square">
            <a:spAutoFit/>
          </a:bodyPr>
          <a:lstStyle/>
          <a:p>
            <a:pPr algn="ctr" eaLnBrk="1" hangingPunct="1"/>
            <a:endParaRPr lang="zh-CN" altLang="en-US" sz="3000" b="1" dirty="0">
              <a:ea typeface="黑体" panose="02010609060101010101" charset="-122"/>
            </a:endParaRPr>
          </a:p>
        </p:txBody>
      </p:sp>
      <p:sp>
        <p:nvSpPr>
          <p:cNvPr id="33798" name="WordArt 19"/>
          <p:cNvSpPr>
            <a:spLocks noChangeArrowheads="1" noChangeShapeType="1" noTextEdit="1"/>
          </p:cNvSpPr>
          <p:nvPr/>
        </p:nvSpPr>
        <p:spPr bwMode="auto">
          <a:xfrm>
            <a:off x="1833543" y="2440778"/>
            <a:ext cx="5326078" cy="676855"/>
          </a:xfrm>
          <a:prstGeom prst="rect">
            <a:avLst/>
          </a:prstGeom>
        </p:spPr>
        <p:txBody>
          <a:bodyPr wrap="none" fromWordArt="1">
            <a:prstTxWarp prst="textWave4">
              <a:avLst>
                <a:gd name="adj1" fmla="val 6500"/>
                <a:gd name="adj2" fmla="val 0"/>
              </a:avLst>
            </a:prstTxWarp>
          </a:bodyPr>
          <a:lstStyle/>
          <a:p>
            <a:pPr algn="ctr"/>
            <a:r>
              <a:rPr lang="en-US" altLang="zh-CN" sz="3000" b="1" kern="10" dirty="0">
                <a:ln w="12700">
                  <a:solidFill>
                    <a:srgbClr val="9900FF"/>
                  </a:solidFill>
                  <a:round/>
                </a:ln>
                <a:solidFill>
                  <a:srgbClr val="C00000"/>
                </a:solidFill>
                <a:latin typeface="宋体" panose="02010600030101010101" pitchFamily="2" charset="-122"/>
                <a:ea typeface="宋体" panose="02010600030101010101" pitchFamily="2" charset="-122"/>
              </a:rPr>
              <a:t>5.</a:t>
            </a:r>
            <a:r>
              <a:rPr lang="zh-CN" altLang="en-US" sz="3000" b="1" kern="10" dirty="0">
                <a:ln w="12700">
                  <a:solidFill>
                    <a:srgbClr val="9900FF"/>
                  </a:solidFill>
                  <a:round/>
                </a:ln>
                <a:solidFill>
                  <a:srgbClr val="C00000"/>
                </a:solidFill>
                <a:latin typeface="宋体" panose="02010600030101010101" pitchFamily="2" charset="-122"/>
                <a:ea typeface="宋体" panose="02010600030101010101" pitchFamily="2" charset="-122"/>
              </a:rPr>
              <a:t>利用逻辑推理解题</a:t>
            </a:r>
            <a:endParaRPr lang="zh-CN" altLang="en-US" sz="3000" b="1" kern="10" dirty="0">
              <a:ln w="12700">
                <a:solidFill>
                  <a:srgbClr val="9900FF"/>
                </a:solidFill>
                <a:round/>
              </a:ln>
              <a:solidFill>
                <a:srgbClr val="C0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ChangeArrowheads="1"/>
          </p:cNvSpPr>
          <p:nvPr/>
        </p:nvSpPr>
        <p:spPr bwMode="auto">
          <a:xfrm>
            <a:off x="3746500" y="1133105"/>
            <a:ext cx="3591560" cy="604520"/>
          </a:xfrm>
          <a:prstGeom prst="rect">
            <a:avLst/>
          </a:prstGeom>
          <a:noFill/>
          <a:ln w="9525">
            <a:noFill/>
            <a:miter lim="800000"/>
          </a:ln>
        </p:spPr>
        <p:txBody>
          <a:bodyPr wrap="none" anchor="ctr">
            <a:spAutoFit/>
          </a:bodyPr>
          <a:lstStyle/>
          <a:p>
            <a:pPr eaLnBrk="1" hangingPunct="1"/>
            <a:r>
              <a:rPr lang="zh-CN" altLang="en-US" sz="3335" b="1">
                <a:solidFill>
                  <a:srgbClr val="FF3300"/>
                </a:solidFill>
                <a:latin typeface="Times New Roman" panose="02020603050405020304" charset="0"/>
              </a:rPr>
              <a:t>根据上文信息推理</a:t>
            </a:r>
            <a:endParaRPr lang="zh-CN" altLang="en-US" sz="3335" b="1">
              <a:solidFill>
                <a:srgbClr val="FF3300"/>
              </a:solidFill>
              <a:latin typeface="Times New Roman" panose="02020603050405020304" charset="0"/>
            </a:endParaRPr>
          </a:p>
        </p:txBody>
      </p:sp>
      <p:sp>
        <p:nvSpPr>
          <p:cNvPr id="131076" name="Rectangle 4"/>
          <p:cNvSpPr>
            <a:spLocks noChangeArrowheads="1"/>
          </p:cNvSpPr>
          <p:nvPr/>
        </p:nvSpPr>
        <p:spPr bwMode="auto">
          <a:xfrm>
            <a:off x="3683000" y="2974605"/>
            <a:ext cx="3697605" cy="604520"/>
          </a:xfrm>
          <a:prstGeom prst="rect">
            <a:avLst/>
          </a:prstGeom>
          <a:noFill/>
          <a:ln w="9525">
            <a:noFill/>
            <a:miter lim="800000"/>
          </a:ln>
        </p:spPr>
        <p:txBody>
          <a:bodyPr wrap="none" anchor="ctr">
            <a:spAutoFit/>
          </a:bodyPr>
          <a:lstStyle/>
          <a:p>
            <a:pPr eaLnBrk="1" hangingPunct="1"/>
            <a:r>
              <a:rPr lang="zh-CN" altLang="en-US" sz="3335" b="1">
                <a:solidFill>
                  <a:srgbClr val="FF3300"/>
                </a:solidFill>
                <a:latin typeface="Times New Roman" panose="02020603050405020304" charset="0"/>
              </a:rPr>
              <a:t>根据下文信息推理</a:t>
            </a:r>
            <a:r>
              <a:rPr lang="zh-CN" altLang="en-US" sz="3335" b="1">
                <a:latin typeface="Times New Roman" panose="02020603050405020304" charset="0"/>
              </a:rPr>
              <a:t> </a:t>
            </a:r>
            <a:endParaRPr lang="zh-CN" altLang="en-US" sz="3335" b="1">
              <a:latin typeface="Times New Roman" panose="02020603050405020304" charset="0"/>
            </a:endParaRPr>
          </a:p>
        </p:txBody>
      </p:sp>
      <p:grpSp>
        <p:nvGrpSpPr>
          <p:cNvPr id="34821" name="Group 6"/>
          <p:cNvGrpSpPr/>
          <p:nvPr/>
        </p:nvGrpSpPr>
        <p:grpSpPr bwMode="auto">
          <a:xfrm>
            <a:off x="1968500" y="1270000"/>
            <a:ext cx="1397000" cy="2349500"/>
            <a:chOff x="0" y="960"/>
            <a:chExt cx="2592" cy="1536"/>
          </a:xfrm>
        </p:grpSpPr>
        <p:sp>
          <p:nvSpPr>
            <p:cNvPr id="34822" name="Rectangle 2"/>
            <p:cNvSpPr>
              <a:spLocks noChangeArrowheads="1"/>
            </p:cNvSpPr>
            <p:nvPr/>
          </p:nvSpPr>
          <p:spPr bwMode="auto">
            <a:xfrm>
              <a:off x="0" y="1165"/>
              <a:ext cx="2364" cy="1067"/>
            </a:xfrm>
            <a:prstGeom prst="rect">
              <a:avLst/>
            </a:prstGeom>
            <a:noFill/>
            <a:ln w="9525">
              <a:noFill/>
              <a:miter lim="800000"/>
            </a:ln>
          </p:spPr>
          <p:txBody>
            <a:bodyPr anchor="ctr">
              <a:spAutoFit/>
            </a:bodyPr>
            <a:lstStyle/>
            <a:p>
              <a:pPr algn="ctr" eaLnBrk="1" hangingPunct="1"/>
              <a:r>
                <a:rPr lang="zh-CN" altLang="en-US" sz="3335" b="1">
                  <a:solidFill>
                    <a:schemeClr val="tx1"/>
                  </a:solidFill>
                  <a:latin typeface="微软雅黑" panose="020B0503020204020204" pitchFamily="34" charset="-122"/>
                  <a:ea typeface="微软雅黑" panose="020B0503020204020204" pitchFamily="34" charset="-122"/>
                </a:rPr>
                <a:t>运用逻辑推理</a:t>
              </a:r>
              <a:endParaRPr lang="zh-CN" altLang="en-US" sz="3335" b="1">
                <a:solidFill>
                  <a:schemeClr val="tx1"/>
                </a:solidFill>
                <a:latin typeface="微软雅黑" panose="020B0503020204020204" pitchFamily="34" charset="-122"/>
                <a:ea typeface="微软雅黑" panose="020B0503020204020204" pitchFamily="34" charset="-122"/>
              </a:endParaRPr>
            </a:p>
          </p:txBody>
        </p:sp>
        <p:sp>
          <p:nvSpPr>
            <p:cNvPr id="34823" name="AutoShape 5"/>
            <p:cNvSpPr/>
            <p:nvPr/>
          </p:nvSpPr>
          <p:spPr bwMode="auto">
            <a:xfrm>
              <a:off x="2352" y="960"/>
              <a:ext cx="240" cy="1536"/>
            </a:xfrm>
            <a:prstGeom prst="leftBrace">
              <a:avLst>
                <a:gd name="adj1" fmla="val 53333"/>
                <a:gd name="adj2" fmla="val 50000"/>
              </a:avLst>
            </a:prstGeom>
            <a:noFill/>
            <a:ln w="50800">
              <a:solidFill>
                <a:schemeClr val="tx1"/>
              </a:solidFill>
              <a:round/>
            </a:ln>
          </p:spPr>
          <p:txBody>
            <a:bodyPr wrap="none" anchor="ctr"/>
            <a:lstStyle/>
            <a:p>
              <a:pPr algn="ctr" eaLnBrk="1" hangingPunct="1"/>
              <a:endParaRPr lang="zh-CN" altLang="zh-CN" sz="3335" b="1">
                <a:latin typeface="Times New Roman" panose="02020603050405020304" charset="0"/>
              </a:endParaRPr>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animEffect transition="in" filter="fade">
                                      <p:cBhvr>
                                        <p:cTn id="7" dur="1000"/>
                                        <p:tgtEl>
                                          <p:spTgt spid="131075"/>
                                        </p:tgtEl>
                                      </p:cBhvr>
                                    </p:animEffect>
                                    <p:anim calcmode="lin" valueType="num">
                                      <p:cBhvr>
                                        <p:cTn id="8" dur="1000" fill="hold"/>
                                        <p:tgtEl>
                                          <p:spTgt spid="131075"/>
                                        </p:tgtEl>
                                        <p:attrNameLst>
                                          <p:attrName>ppt_x</p:attrName>
                                        </p:attrNameLst>
                                      </p:cBhvr>
                                      <p:tavLst>
                                        <p:tav tm="0">
                                          <p:val>
                                            <p:strVal val="#ppt_x"/>
                                          </p:val>
                                        </p:tav>
                                        <p:tav tm="100000">
                                          <p:val>
                                            <p:strVal val="#ppt_x"/>
                                          </p:val>
                                        </p:tav>
                                      </p:tavLst>
                                    </p:anim>
                                    <p:anim calcmode="lin" valueType="num">
                                      <p:cBhvr>
                                        <p:cTn id="9" dur="900" decel="100000" fill="hold"/>
                                        <p:tgtEl>
                                          <p:spTgt spid="1310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107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1076"/>
                                        </p:tgtEl>
                                        <p:attrNameLst>
                                          <p:attrName>style.visibility</p:attrName>
                                        </p:attrNameLst>
                                      </p:cBhvr>
                                      <p:to>
                                        <p:strVal val="visible"/>
                                      </p:to>
                                    </p:set>
                                    <p:animEffect transition="in" filter="fade">
                                      <p:cBhvr>
                                        <p:cTn id="15" dur="1000"/>
                                        <p:tgtEl>
                                          <p:spTgt spid="131076"/>
                                        </p:tgtEl>
                                      </p:cBhvr>
                                    </p:animEffect>
                                    <p:anim calcmode="lin" valueType="num">
                                      <p:cBhvr>
                                        <p:cTn id="16" dur="1000" fill="hold"/>
                                        <p:tgtEl>
                                          <p:spTgt spid="131076"/>
                                        </p:tgtEl>
                                        <p:attrNameLst>
                                          <p:attrName>ppt_x</p:attrName>
                                        </p:attrNameLst>
                                      </p:cBhvr>
                                      <p:tavLst>
                                        <p:tav tm="0">
                                          <p:val>
                                            <p:strVal val="#ppt_x"/>
                                          </p:val>
                                        </p:tav>
                                        <p:tav tm="100000">
                                          <p:val>
                                            <p:strVal val="#ppt_x"/>
                                          </p:val>
                                        </p:tav>
                                      </p:tavLst>
                                    </p:anim>
                                    <p:anim calcmode="lin" valueType="num">
                                      <p:cBhvr>
                                        <p:cTn id="17" dur="900" decel="100000" fill="hold"/>
                                        <p:tgtEl>
                                          <p:spTgt spid="13107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10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64490" y="344170"/>
            <a:ext cx="8017510" cy="4264660"/>
          </a:xfrm>
          <a:prstGeom prst="rect">
            <a:avLst/>
          </a:prstGeom>
          <a:solidFill>
            <a:schemeClr val="bg1"/>
          </a:solidFill>
          <a:ln w="9525">
            <a:noFill/>
            <a:miter lim="800000"/>
          </a:ln>
          <a:effectLst/>
        </p:spPr>
        <p:txBody>
          <a:bodyPr anchor="ctr">
            <a:noAutofit/>
          </a:bodyPr>
          <a:lstStyle/>
          <a:p>
            <a:pPr eaLnBrk="1" hangingPunct="1">
              <a:buFont typeface="Arial" panose="020B0604020202020204" pitchFamily="34" charset="0"/>
              <a:buNone/>
            </a:pPr>
            <a:r>
              <a:rPr lang="en-US" altLang="zh-CN" sz="3000" b="1">
                <a:solidFill>
                  <a:srgbClr val="FF3300"/>
                </a:solidFill>
                <a:latin typeface="Times New Roman" panose="02020603050405020304" charset="0"/>
                <a:sym typeface="+mn-ea"/>
              </a:rPr>
              <a:t>5.1 </a:t>
            </a:r>
            <a:r>
              <a:rPr lang="zh-CN" altLang="en-US" sz="3000" b="1">
                <a:solidFill>
                  <a:srgbClr val="FF3300"/>
                </a:solidFill>
                <a:latin typeface="Times New Roman" panose="02020603050405020304" charset="0"/>
                <a:sym typeface="+mn-ea"/>
              </a:rPr>
              <a:t>根据上文信息推理</a:t>
            </a:r>
            <a:endParaRPr lang="zh-CN" altLang="en-US" sz="3000" b="1">
              <a:solidFill>
                <a:srgbClr val="FF3300"/>
              </a:solidFill>
              <a:latin typeface="Times New Roman" panose="02020603050405020304" charset="0"/>
              <a:sym typeface="+mn-ea"/>
            </a:endParaRPr>
          </a:p>
          <a:p>
            <a:pPr eaLnBrk="1" hangingPunct="1">
              <a:buFont typeface="Arial" panose="020B0604020202020204" pitchFamily="34" charset="0"/>
              <a:buNone/>
            </a:pPr>
            <a:r>
              <a:rPr lang="en-US" altLang="zh-CN" sz="2400">
                <a:latin typeface="Comic Sans MS" panose="030F0702030302020204" pitchFamily="66" charset="0"/>
                <a:cs typeface="Comic Sans MS" panose="030F0702030302020204" pitchFamily="66" charset="0"/>
              </a:rPr>
              <a:t>These tell the story of a mother whose baby grows sick and pale and </a:t>
            </a:r>
            <a:r>
              <a:rPr lang="en-US" altLang="zh-CN" sz="2400">
                <a:solidFill>
                  <a:srgbClr val="FF0000"/>
                </a:solidFill>
                <a:latin typeface="Comic Sans MS" panose="030F0702030302020204" pitchFamily="66" charset="0"/>
                <a:cs typeface="Comic Sans MS" panose="030F0702030302020204" pitchFamily="66" charset="0"/>
              </a:rPr>
              <a:t>has changed so much</a:t>
            </a:r>
            <a:r>
              <a:rPr lang="en-US" altLang="zh-CN" sz="2400">
                <a:latin typeface="Comic Sans MS" panose="030F0702030302020204" pitchFamily="66" charset="0"/>
                <a:cs typeface="Comic Sans MS" panose="030F0702030302020204" pitchFamily="66" charset="0"/>
              </a:rPr>
              <a:t> that it is  almost </a:t>
            </a:r>
            <a:r>
              <a:rPr lang="en-US" altLang="zh-CN" sz="2400" u="sng">
                <a:solidFill>
                  <a:srgbClr val="0000FF"/>
                </a:solidFill>
                <a:latin typeface="Comic Sans MS" panose="030F0702030302020204" pitchFamily="66" charset="0"/>
                <a:cs typeface="Comic Sans MS" panose="030F0702030302020204" pitchFamily="66" charset="0"/>
              </a:rPr>
              <a:t>    </a:t>
            </a:r>
            <a:r>
              <a:rPr lang="en-US" altLang="zh-CN" sz="2400">
                <a:latin typeface="Comic Sans MS" panose="030F0702030302020204" pitchFamily="66" charset="0"/>
                <a:cs typeface="Comic Sans MS" panose="030F0702030302020204" pitchFamily="66" charset="0"/>
              </a:rPr>
              <a:t> to the parents. </a:t>
            </a:r>
            <a:endParaRPr lang="en-US" altLang="zh-CN" sz="2400">
              <a:latin typeface="Comic Sans MS" panose="030F0702030302020204" pitchFamily="66" charset="0"/>
              <a:cs typeface="Comic Sans MS" panose="030F0702030302020204" pitchFamily="66" charset="0"/>
            </a:endParaRPr>
          </a:p>
          <a:p>
            <a:pPr eaLnBrk="1" hangingPunct="1">
              <a:buFont typeface="Arial" panose="020B0604020202020204" pitchFamily="34" charset="0"/>
              <a:buNone/>
            </a:pPr>
            <a:r>
              <a:rPr lang="en-US" altLang="zh-CN" sz="2400">
                <a:latin typeface="Comic Sans MS" panose="030F0702030302020204" pitchFamily="66" charset="0"/>
                <a:cs typeface="Comic Sans MS" panose="030F0702030302020204" pitchFamily="66" charset="0"/>
              </a:rPr>
              <a:t>A. uncomfortable    B. unbelievable</a:t>
            </a:r>
            <a:endParaRPr lang="en-US" altLang="zh-CN" sz="2400">
              <a:latin typeface="Comic Sans MS" panose="030F0702030302020204" pitchFamily="66" charset="0"/>
              <a:cs typeface="Comic Sans MS" panose="030F0702030302020204" pitchFamily="66" charset="0"/>
            </a:endParaRPr>
          </a:p>
          <a:p>
            <a:pPr eaLnBrk="1" hangingPunct="1">
              <a:buFont typeface="Arial" panose="020B0604020202020204" pitchFamily="34" charset="0"/>
              <a:buNone/>
            </a:pPr>
            <a:r>
              <a:rPr lang="en-US" altLang="zh-CN" sz="2400">
                <a:latin typeface="Comic Sans MS" panose="030F0702030302020204" pitchFamily="66" charset="0"/>
                <a:cs typeface="Comic Sans MS" panose="030F0702030302020204" pitchFamily="66" charset="0"/>
              </a:rPr>
              <a:t>C. unacceptable       D. unrecognizable</a:t>
            </a:r>
            <a:endParaRPr lang="en-US" altLang="zh-CN" sz="2400">
              <a:latin typeface="Comic Sans MS" panose="030F0702030302020204" pitchFamily="66" charset="0"/>
              <a:cs typeface="Comic Sans MS" panose="030F0702030302020204" pitchFamily="66" charset="0"/>
            </a:endParaRPr>
          </a:p>
          <a:p>
            <a:pPr eaLnBrk="1" hangingPunct="1">
              <a:buFont typeface="Arial" panose="020B0604020202020204" pitchFamily="34" charset="0"/>
              <a:buNone/>
            </a:pPr>
            <a:endParaRPr lang="en-US" altLang="zh-CN" sz="3000" b="1">
              <a:latin typeface="Times New Roman" panose="02020603050405020304" charset="0"/>
            </a:endParaRPr>
          </a:p>
          <a:p>
            <a:pPr eaLnBrk="1" hangingPunct="1">
              <a:buFont typeface="Arial" panose="020B0604020202020204" pitchFamily="34" charset="0"/>
              <a:buNone/>
            </a:pP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因</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changed so much</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，结果父母“认不出来”了，故选</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D</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(that </a:t>
            </a:r>
            <a:r>
              <a:rPr lang="zh-CN" altLang="en-US" sz="2000">
                <a:latin typeface="Comic Sans MS" panose="030F0702030302020204" pitchFamily="66" charset="0"/>
                <a:ea typeface="微软雅黑" panose="020B0503020204020204" pitchFamily="34" charset="-122"/>
                <a:cs typeface="Comic Sans MS" panose="030F0702030302020204" pitchFamily="66" charset="0"/>
              </a:rPr>
              <a:t>引导结果状语从句</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a:t>
            </a:r>
            <a:endParaRPr lang="en-US" altLang="zh-CN" sz="2000">
              <a:latin typeface="Comic Sans MS" panose="030F0702030302020204" pitchFamily="66" charset="0"/>
              <a:ea typeface="微软雅黑" panose="020B0503020204020204" pitchFamily="34" charset="-122"/>
              <a:cs typeface="Comic Sans MS" panose="030F0702030302020204" pitchFamily="66" charset="0"/>
            </a:endParaRPr>
          </a:p>
        </p:txBody>
      </p:sp>
      <p:sp>
        <p:nvSpPr>
          <p:cNvPr id="38915" name="Oval 3"/>
          <p:cNvSpPr>
            <a:spLocks noChangeArrowheads="1"/>
          </p:cNvSpPr>
          <p:nvPr/>
        </p:nvSpPr>
        <p:spPr bwMode="auto">
          <a:xfrm>
            <a:off x="3188335" y="2658110"/>
            <a:ext cx="429895" cy="398780"/>
          </a:xfrm>
          <a:prstGeom prst="ellipse">
            <a:avLst/>
          </a:prstGeom>
          <a:noFill/>
          <a:ln w="76200">
            <a:solidFill>
              <a:srgbClr val="FF0000"/>
            </a:solidFill>
            <a:round/>
          </a:ln>
          <a:effectLst/>
        </p:spPr>
        <p:txBody>
          <a:bodyPr wrap="none" anchor="ctr"/>
          <a:lstStyle/>
          <a:p>
            <a:pPr algn="ctr" eaLnBrk="1" hangingPunct="1">
              <a:buFont typeface="Arial" panose="020B0604020202020204" pitchFamily="34" charset="0"/>
              <a:buNone/>
            </a:pPr>
            <a:endParaRPr lang="zh-CN" altLang="zh-CN" sz="10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down)">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8914">
                                            <p:txEl>
                                              <p:pRg st="5" end="5"/>
                                            </p:txEl>
                                          </p:spTgt>
                                        </p:tgtEl>
                                        <p:attrNameLst>
                                          <p:attrName>style.visibility</p:attrName>
                                        </p:attrNameLst>
                                      </p:cBhvr>
                                      <p:to>
                                        <p:strVal val="visible"/>
                                      </p:to>
                                    </p:set>
                                    <p:anim calcmode="lin" valueType="num">
                                      <p:cBhvr>
                                        <p:cTn id="12" dur="500" fill="hold"/>
                                        <p:tgtEl>
                                          <p:spTgt spid="38914">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8914">
                                            <p:txEl>
                                              <p:pRg st="5" end="5"/>
                                            </p:txEl>
                                          </p:spTgt>
                                        </p:tgtEl>
                                        <p:attrNameLst>
                                          <p:attrName>ppt_h</p:attrName>
                                        </p:attrNameLst>
                                      </p:cBhvr>
                                      <p:tavLst>
                                        <p:tav tm="0">
                                          <p:val>
                                            <p:fltVal val="0"/>
                                          </p:val>
                                        </p:tav>
                                        <p:tav tm="100000">
                                          <p:val>
                                            <p:strVal val="#ppt_h"/>
                                          </p:val>
                                        </p:tav>
                                      </p:tavLst>
                                    </p:anim>
                                    <p:anim calcmode="lin" valueType="num">
                                      <p:cBhvr>
                                        <p:cTn id="14" dur="500" fill="hold"/>
                                        <p:tgtEl>
                                          <p:spTgt spid="38914">
                                            <p:txEl>
                                              <p:pRg st="5" end="5"/>
                                            </p:txEl>
                                          </p:spTgt>
                                        </p:tgtEl>
                                        <p:attrNameLst>
                                          <p:attrName>style.rotation</p:attrName>
                                        </p:attrNameLst>
                                      </p:cBhvr>
                                      <p:tavLst>
                                        <p:tav tm="0">
                                          <p:val>
                                            <p:fltVal val="90"/>
                                          </p:val>
                                        </p:tav>
                                        <p:tav tm="100000">
                                          <p:val>
                                            <p:fltVal val="0"/>
                                          </p:val>
                                        </p:tav>
                                      </p:tavLst>
                                    </p:anim>
                                    <p:animEffect transition="in" filter="fade">
                                      <p:cBhvr>
                                        <p:cTn id="15" dur="500"/>
                                        <p:tgtEl>
                                          <p:spTgt spid="389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ldLvl="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971021" y="2737115"/>
            <a:ext cx="7239000" cy="106680"/>
          </a:xfrm>
          <a:prstGeom prst="rect">
            <a:avLst/>
          </a:prstGeom>
          <a:noFill/>
          <a:ln w="9525">
            <a:noFill/>
            <a:miter lim="800000"/>
          </a:ln>
          <a:effectLst/>
        </p:spPr>
        <p:txBody>
          <a:bodyPr>
            <a:spAutoFit/>
          </a:bodyPr>
          <a:lstStyle/>
          <a:p>
            <a:pPr eaLnBrk="1" hangingPunct="1">
              <a:spcBef>
                <a:spcPct val="50000"/>
              </a:spcBef>
            </a:pPr>
            <a:endParaRPr lang="zh-CN" altLang="zh-CN" sz="100" b="1"/>
          </a:p>
        </p:txBody>
      </p:sp>
      <p:sp>
        <p:nvSpPr>
          <p:cNvPr id="39941" name="Text Box 5"/>
          <p:cNvSpPr txBox="1">
            <a:spLocks noChangeArrowheads="1"/>
          </p:cNvSpPr>
          <p:nvPr/>
        </p:nvSpPr>
        <p:spPr bwMode="auto">
          <a:xfrm>
            <a:off x="1091565" y="997585"/>
            <a:ext cx="7048500" cy="2781935"/>
          </a:xfrm>
          <a:prstGeom prst="rect">
            <a:avLst/>
          </a:prstGeom>
          <a:noFill/>
          <a:ln w="9525">
            <a:noFill/>
            <a:miter lim="800000"/>
          </a:ln>
          <a:effectLst/>
        </p:spPr>
        <p:txBody>
          <a:bodyPr>
            <a:noAutofit/>
          </a:bodyPr>
          <a:lstStyle/>
          <a:p>
            <a:pPr eaLnBrk="1" hangingPunct="1">
              <a:spcBef>
                <a:spcPct val="50000"/>
              </a:spcBef>
            </a:pPr>
            <a:r>
              <a:rPr lang="en-US" altLang="zh-CN" sz="2665" b="1">
                <a:solidFill>
                  <a:srgbClr val="FF3300"/>
                </a:solidFill>
                <a:latin typeface="Times New Roman" panose="02020603050405020304" charset="0"/>
                <a:sym typeface="+mn-ea"/>
              </a:rPr>
              <a:t>5.2 </a:t>
            </a:r>
            <a:r>
              <a:rPr lang="zh-CN" altLang="en-US" sz="2665" b="1">
                <a:solidFill>
                  <a:srgbClr val="FF3300"/>
                </a:solidFill>
                <a:latin typeface="Times New Roman" panose="02020603050405020304" charset="0"/>
                <a:sym typeface="+mn-ea"/>
              </a:rPr>
              <a:t>根据下文信息推理</a:t>
            </a:r>
            <a:r>
              <a:rPr lang="zh-CN" altLang="en-US" sz="2665" b="1">
                <a:latin typeface="Times New Roman" panose="02020603050405020304" charset="0"/>
                <a:sym typeface="+mn-ea"/>
              </a:rPr>
              <a:t> </a:t>
            </a:r>
            <a:endParaRPr lang="zh-CN" altLang="en-US" sz="2665" b="1">
              <a:latin typeface="Times New Roman" panose="02020603050405020304" charset="0"/>
              <a:sym typeface="+mn-ea"/>
            </a:endParaRPr>
          </a:p>
          <a:p>
            <a:pPr eaLnBrk="1" hangingPunct="1">
              <a:spcBef>
                <a:spcPct val="50000"/>
              </a:spcBef>
            </a:pPr>
            <a:r>
              <a:rPr lang="zh-CN" altLang="en-US" sz="100"/>
              <a:t> </a:t>
            </a:r>
            <a:r>
              <a:rPr lang="en-US" altLang="zh-CN" sz="2400">
                <a:latin typeface="Comic Sans MS" panose="030F0702030302020204" pitchFamily="66" charset="0"/>
                <a:cs typeface="Comic Sans MS" panose="030F0702030302020204" pitchFamily="66" charset="0"/>
              </a:rPr>
              <a:t>Many old people don’t have good ____. </a:t>
            </a:r>
            <a:r>
              <a:rPr lang="en-US" altLang="zh-CN" sz="2400">
                <a:solidFill>
                  <a:srgbClr val="FF0000"/>
                </a:solidFill>
                <a:latin typeface="Comic Sans MS" panose="030F0702030302020204" pitchFamily="66" charset="0"/>
                <a:cs typeface="Comic Sans MS" panose="030F0702030302020204" pitchFamily="66" charset="0"/>
              </a:rPr>
              <a:t>They can’t watch TV</a:t>
            </a:r>
            <a:r>
              <a:rPr lang="en-US" altLang="zh-CN" sz="2400">
                <a:latin typeface="Comic Sans MS" panose="030F0702030302020204" pitchFamily="66" charset="0"/>
                <a:cs typeface="Comic Sans MS" panose="030F0702030302020204" pitchFamily="66" charset="0"/>
              </a:rPr>
              <a:t>, but they can listen to music or news over the radio . </a:t>
            </a:r>
            <a:endParaRPr lang="en-US" altLang="zh-CN" sz="2400">
              <a:latin typeface="Comic Sans MS" panose="030F0702030302020204" pitchFamily="66" charset="0"/>
              <a:cs typeface="Comic Sans MS" panose="030F0702030302020204" pitchFamily="66" charset="0"/>
            </a:endParaRPr>
          </a:p>
        </p:txBody>
      </p:sp>
      <p:sp>
        <p:nvSpPr>
          <p:cNvPr id="39942" name="Text Box 6"/>
          <p:cNvSpPr txBox="1">
            <a:spLocks noChangeArrowheads="1"/>
          </p:cNvSpPr>
          <p:nvPr/>
        </p:nvSpPr>
        <p:spPr bwMode="auto">
          <a:xfrm>
            <a:off x="1016000" y="3259403"/>
            <a:ext cx="7366000" cy="460375"/>
          </a:xfrm>
          <a:prstGeom prst="rect">
            <a:avLst/>
          </a:prstGeom>
          <a:noFill/>
          <a:ln w="9525">
            <a:noFill/>
            <a:miter lim="800000"/>
          </a:ln>
          <a:effectLst/>
        </p:spPr>
        <p:txBody>
          <a:bodyPr>
            <a:spAutoFit/>
          </a:bodyPr>
          <a:lstStyle/>
          <a:p>
            <a:pPr eaLnBrk="1" hangingPunct="1">
              <a:spcBef>
                <a:spcPct val="50000"/>
              </a:spcBef>
            </a:pPr>
            <a:r>
              <a:rPr lang="en-US" altLang="zh-CN" sz="2400">
                <a:latin typeface="Comic Sans MS" panose="030F0702030302020204" pitchFamily="66" charset="0"/>
                <a:cs typeface="Comic Sans MS" panose="030F0702030302020204" pitchFamily="66" charset="0"/>
              </a:rPr>
              <a:t>A  hearing      B  health       C   eyesight      D  time</a:t>
            </a:r>
            <a:endParaRPr lang="en-US" altLang="zh-CN" sz="2400">
              <a:latin typeface="Comic Sans MS" panose="030F0702030302020204" pitchFamily="66" charset="0"/>
              <a:cs typeface="Comic Sans MS" panose="030F0702030302020204" pitchFamily="66" charset="0"/>
            </a:endParaRPr>
          </a:p>
        </p:txBody>
      </p:sp>
      <p:sp>
        <p:nvSpPr>
          <p:cNvPr id="38915" name="Oval 3"/>
          <p:cNvSpPr>
            <a:spLocks noChangeArrowheads="1"/>
          </p:cNvSpPr>
          <p:nvPr>
            <p:custDataLst>
              <p:tags r:id="rId1"/>
            </p:custDataLst>
          </p:nvPr>
        </p:nvSpPr>
        <p:spPr bwMode="auto">
          <a:xfrm>
            <a:off x="4890770" y="3321050"/>
            <a:ext cx="429895" cy="398780"/>
          </a:xfrm>
          <a:prstGeom prst="ellipse">
            <a:avLst/>
          </a:prstGeom>
          <a:noFill/>
          <a:ln w="76200">
            <a:solidFill>
              <a:srgbClr val="FF0000"/>
            </a:solidFill>
            <a:round/>
          </a:ln>
          <a:effectLst/>
        </p:spPr>
        <p:txBody>
          <a:bodyPr wrap="none" anchor="ctr"/>
          <a:p>
            <a:pPr algn="ctr" eaLnBrk="1" hangingPunct="1">
              <a:buFont typeface="Arial" panose="020B0604020202020204" pitchFamily="34" charset="0"/>
              <a:buNone/>
            </a:pPr>
            <a:endParaRPr lang="zh-CN" altLang="zh-CN"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0-#ppt_w/2"/>
                                          </p:val>
                                        </p:tav>
                                        <p:tav tm="100000">
                                          <p:val>
                                            <p:strVal val="#ppt_x"/>
                                          </p:val>
                                        </p:tav>
                                      </p:tavLst>
                                    </p:anim>
                                    <p:anim calcmode="lin" valueType="num">
                                      <p:cBhvr additive="base">
                                        <p:cTn id="8"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additive="base">
                                        <p:cTn id="13" dur="500" fill="hold"/>
                                        <p:tgtEl>
                                          <p:spTgt spid="39941"/>
                                        </p:tgtEl>
                                        <p:attrNameLst>
                                          <p:attrName>ppt_x</p:attrName>
                                        </p:attrNameLst>
                                      </p:cBhvr>
                                      <p:tavLst>
                                        <p:tav tm="0">
                                          <p:val>
                                            <p:strVal val="0-#ppt_w/2"/>
                                          </p:val>
                                        </p:tav>
                                        <p:tav tm="100000">
                                          <p:val>
                                            <p:strVal val="#ppt_x"/>
                                          </p:val>
                                        </p:tav>
                                      </p:tavLst>
                                    </p:anim>
                                    <p:anim calcmode="lin" valueType="num">
                                      <p:cBhvr additive="base">
                                        <p:cTn id="14"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42"/>
                                        </p:tgtEl>
                                        <p:attrNameLst>
                                          <p:attrName>style.visibility</p:attrName>
                                        </p:attrNameLst>
                                      </p:cBhvr>
                                      <p:to>
                                        <p:strVal val="visible"/>
                                      </p:to>
                                    </p:set>
                                    <p:anim calcmode="lin" valueType="num">
                                      <p:cBhvr additive="base">
                                        <p:cTn id="19" dur="500" fill="hold"/>
                                        <p:tgtEl>
                                          <p:spTgt spid="39942"/>
                                        </p:tgtEl>
                                        <p:attrNameLst>
                                          <p:attrName>ppt_x</p:attrName>
                                        </p:attrNameLst>
                                      </p:cBhvr>
                                      <p:tavLst>
                                        <p:tav tm="0">
                                          <p:val>
                                            <p:strVal val="0-#ppt_w/2"/>
                                          </p:val>
                                        </p:tav>
                                        <p:tav tm="100000">
                                          <p:val>
                                            <p:strVal val="#ppt_x"/>
                                          </p:val>
                                        </p:tav>
                                      </p:tavLst>
                                    </p:anim>
                                    <p:anim calcmode="lin" valueType="num">
                                      <p:cBhvr additive="base">
                                        <p:cTn id="20"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8915"/>
                                        </p:tgtEl>
                                        <p:attrNameLst>
                                          <p:attrName>style.visibility</p:attrName>
                                        </p:attrNameLst>
                                      </p:cBhvr>
                                      <p:to>
                                        <p:strVal val="visible"/>
                                      </p:to>
                                    </p:set>
                                    <p:animEffect transition="in" filter="wipe(down)">
                                      <p:cBhvr>
                                        <p:cTn id="25"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ldLvl="0" animBg="1" autoUpdateAnimBg="0"/>
      <p:bldP spid="39941" grpId="0" bldLvl="0" animBg="1" autoUpdateAnimBg="0"/>
      <p:bldP spid="39942" grpId="0" bldLvl="0" animBg="1" autoUpdateAnimBg="0"/>
      <p:bldP spid="38915" grpId="0" bldLvl="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1"/>
          <p:cNvSpPr txBox="1"/>
          <p:nvPr/>
        </p:nvSpPr>
        <p:spPr>
          <a:xfrm>
            <a:off x="600075" y="461645"/>
            <a:ext cx="348678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 </a:t>
            </a: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其他解题技巧</a:t>
            </a:r>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58445" y="1019810"/>
            <a:ext cx="8460740" cy="2030095"/>
          </a:xfrm>
          <a:prstGeom prst="rect">
            <a:avLst/>
          </a:prstGeom>
          <a:noFill/>
        </p:spPr>
        <p:txBody>
          <a:bodyPr wrap="square" rtlCol="0">
            <a:spAutoFit/>
          </a:bodyPr>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6.1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按</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语境</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分析解题</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完形填空多</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以语境填空为</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主。对于这类题，可以直接阅读前后句，理解文章、句子意思，选择答案。</a:t>
            </a:r>
            <a:endPar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341630" y="2305050"/>
            <a:ext cx="8460105" cy="1379220"/>
          </a:xfrm>
          <a:prstGeom prst="rect">
            <a:avLst/>
          </a:prstGeom>
          <a:noFill/>
        </p:spPr>
        <p:txBody>
          <a:bodyPr wrap="square" rtlCol="0">
            <a:noAutofit/>
          </a:bodyPr>
          <a:p>
            <a:pPr algn="l"/>
            <a:r>
              <a:rPr lang="zh-CN" alt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On March 19, Dennis got a group </a:t>
            </a:r>
            <a:r>
              <a:rPr lang="zh-CN" altLang="en-US" sz="20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text</a:t>
            </a:r>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him </a:t>
            </a:r>
            <a:r>
              <a:rPr lang="zh-CN" alt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that</a:t>
            </a:r>
            <a:r>
              <a:rPr lang="zh-CN" alt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 couple </a:t>
            </a:r>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he didn</a:t>
            </a:r>
            <a:r>
              <a:rPr lang="en-US" altLang="zh-CN"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t know</a:t>
            </a:r>
            <a:r>
              <a:rPr lang="zh-CN" alt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were at the hospital, waiting for the arrival of a baby.</a:t>
            </a:r>
            <a:endPar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A. convincing </a:t>
            </a:r>
            <a:r>
              <a:rPr lang="en-US" altLang="zh-CN"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B. reminding </a:t>
            </a:r>
            <a:r>
              <a:rPr lang="en-US" altLang="zh-CN"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C. informing </a:t>
            </a:r>
            <a:r>
              <a:rPr lang="en-US" altLang="zh-CN"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D. warning </a:t>
            </a:r>
            <a:endParaRPr lang="zh-CN" altLang="en-US" sz="20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 </a:t>
            </a:r>
            <a:endParaRPr lang="zh-CN" altLang="en-US" dirty="0" smtClean="0">
              <a:solidFill>
                <a:schemeClr val="tx1">
                  <a:lumMod val="75000"/>
                  <a:lumOff val="25000"/>
                </a:schemeClr>
              </a:solidFill>
              <a:latin typeface="Comic Sans MS" panose="030F0702030302020204" pitchFamily="66" charset="0"/>
              <a:ea typeface="微软雅黑" panose="020B0503020204020204" pitchFamily="34" charset="-122"/>
              <a:cs typeface="Comic Sans MS" panose="030F0702030302020204" pitchFamily="66" charset="0"/>
            </a:endParaRPr>
          </a:p>
        </p:txBody>
      </p:sp>
      <p:sp>
        <p:nvSpPr>
          <p:cNvPr id="8" name="文本框 7"/>
          <p:cNvSpPr txBox="1"/>
          <p:nvPr/>
        </p:nvSpPr>
        <p:spPr>
          <a:xfrm>
            <a:off x="258445" y="3427095"/>
            <a:ext cx="8460105" cy="1497965"/>
          </a:xfrm>
          <a:prstGeom prst="rect">
            <a:avLst/>
          </a:prstGeom>
          <a:noFill/>
        </p:spPr>
        <p:txBody>
          <a:bodyPr wrap="square" rtlCol="0">
            <a:noAutofit/>
          </a:bodyPr>
          <a:p>
            <a:pPr algn="l"/>
            <a:r>
              <a:rPr lang="en-US" altLang="zh-CN">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根据句子语境，空处做定语，修饰</a:t>
            </a:r>
            <a:r>
              <a:rPr lang="en-US" altLang="zh-CN"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text</a:t>
            </a:r>
            <a:r>
              <a:rPr lang="zh-CN" altLang="en-US"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，后面提到了短信的内容，故</a:t>
            </a:r>
            <a:r>
              <a:rPr lang="en-US" altLang="zh-CN"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informing</a:t>
            </a:r>
            <a:r>
              <a:rPr lang="zh-CN" altLang="en-US"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（通知；告知）正确。</a:t>
            </a:r>
            <a:endParaRPr lang="zh-CN" altLang="en-US"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en-US" altLang="zh-CN" b="1"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inform sb that</a:t>
            </a:r>
            <a:endParaRPr lang="en-US" altLang="zh-CN" b="1"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en-US" altLang="zh-CN" b="1"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inform sb of/about sth</a:t>
            </a:r>
            <a:endParaRPr lang="en-US" altLang="zh-CN" b="1"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
        <p:nvSpPr>
          <p:cNvPr id="11" name="灯片编号占位符 10"/>
          <p:cNvSpPr>
            <a:spLocks noGrp="1"/>
          </p:cNvSpPr>
          <p:nvPr>
            <p:ph type="sldNum" sz="quarter" idx="12"/>
          </p:nvPr>
        </p:nvSpPr>
        <p:spPr/>
        <p:txBody>
          <a:bodyPr/>
          <a:p>
            <a:endParaRPr lang="zh-CN" altLang="en-US"/>
          </a:p>
        </p:txBody>
      </p:sp>
      <p:sp>
        <p:nvSpPr>
          <p:cNvPr id="7" name="Oval 4"/>
          <p:cNvSpPr>
            <a:spLocks noChangeArrowheads="1"/>
          </p:cNvSpPr>
          <p:nvPr>
            <p:custDataLst>
              <p:tags r:id="rId1"/>
            </p:custDataLst>
          </p:nvPr>
        </p:nvSpPr>
        <p:spPr bwMode="auto">
          <a:xfrm>
            <a:off x="4756150" y="3039745"/>
            <a:ext cx="438785" cy="231140"/>
          </a:xfrm>
          <a:prstGeom prst="ellipse">
            <a:avLst/>
          </a:prstGeom>
          <a:noFill/>
          <a:ln w="762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sz="1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86"/>
                                        </p:tgtEl>
                                        <p:attrNameLst>
                                          <p:attrName>style.visibility</p:attrName>
                                        </p:attrNameLst>
                                      </p:cBhvr>
                                      <p:to>
                                        <p:strVal val="visible"/>
                                      </p:to>
                                    </p:set>
                                    <p:anim calcmode="lin" valueType="num">
                                      <p:cBhvr additive="base">
                                        <p:cTn id="7" dur="1000" fill="hold"/>
                                        <p:tgtEl>
                                          <p:spTgt spid="86"/>
                                        </p:tgtEl>
                                        <p:attrNameLst>
                                          <p:attrName>ppt_x</p:attrName>
                                        </p:attrNameLst>
                                      </p:cBhvr>
                                      <p:tavLst>
                                        <p:tav tm="0">
                                          <p:val>
                                            <p:strVal val="#ppt_x"/>
                                          </p:val>
                                        </p:tav>
                                        <p:tav tm="100000">
                                          <p:val>
                                            <p:strVal val="#ppt_x"/>
                                          </p:val>
                                        </p:tav>
                                      </p:tavLst>
                                    </p:anim>
                                    <p:anim calcmode="lin" valueType="num">
                                      <p:cBhvr additive="base">
                                        <p:cTn id="8" dur="10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6" grpId="0"/>
      <p:bldP spid="3" grpId="0"/>
      <p:bldP spid="8" grpId="0"/>
      <p:bldP spid="7" grpId="0" bldLvl="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621665"/>
            <a:ext cx="8229600" cy="4894580"/>
          </a:xfrm>
        </p:spPr>
        <p:txBody>
          <a:bodyPr/>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被动语态的翻译</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buNone/>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2.1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译为中文的主动句</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buNone/>
            </a:pPr>
            <a:r>
              <a:rPr lang="en-US" altLang="zh-CN" sz="24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①</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保留原文主语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②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将原文主语译成宾语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③</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把原文句中的一部分转译成主语</a:t>
            </a:r>
            <a:endPar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④</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有时原句中的宾语也可转译成主语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⑤</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把施动者译成主语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⑥</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译成无主句</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2.2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译为中文的被动句</a:t>
            </a:r>
            <a:endParaRPr lang="zh-CN" altLang="en-US" sz="240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2.3 </a:t>
            </a:r>
            <a:r>
              <a:rPr lang="en-US" altLang="zh-CN" sz="2400">
                <a:latin typeface="Times New Roman" panose="02020603050405020304" charset="0"/>
                <a:ea typeface="微软雅黑" panose="020B0503020204020204" pitchFamily="34" charset="-122"/>
                <a:cs typeface="Times New Roman" panose="02020603050405020304" charset="0"/>
                <a:sym typeface="+mn-ea"/>
              </a:rPr>
              <a:t>It</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做形式主语的被动语态句型的习惯译法</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合译法</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拆译法</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90000"/>
              </a:lnSpc>
              <a:buNone/>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571500"/>
            <a:ext cx="8460740" cy="2768600"/>
          </a:xfrm>
          <a:prstGeom prst="rect">
            <a:avLst/>
          </a:prstGeom>
          <a:noFill/>
        </p:spPr>
        <p:txBody>
          <a:bodyPr wrap="square" rtlCol="0">
            <a:spAutoFit/>
          </a:bodyPr>
          <a:p>
            <a:pPr algn="l"/>
            <a:r>
              <a:rPr lang="en-US" altLang="zh-CN" sz="2400" b="1" dirty="0">
                <a:latin typeface="印品黑体" panose="00000500000000000000" pitchFamily="2" charset="-122"/>
                <a:ea typeface="印品黑体" panose="00000500000000000000" pitchFamily="2" charset="-122"/>
                <a:sym typeface="+mn-ea"/>
              </a:rPr>
              <a:t>6.2 </a:t>
            </a:r>
            <a:r>
              <a:rPr lang="zh-CN" altLang="en-US" sz="2400" b="1" dirty="0">
                <a:latin typeface="印品黑体" panose="00000500000000000000" pitchFamily="2" charset="-122"/>
                <a:ea typeface="印品黑体" panose="00000500000000000000" pitchFamily="2" charset="-122"/>
                <a:sym typeface="+mn-ea"/>
              </a:rPr>
              <a:t>利用</a:t>
            </a:r>
            <a:r>
              <a:rPr lang="zh-CN" altLang="en-US" sz="2400" b="1" dirty="0">
                <a:solidFill>
                  <a:srgbClr val="FF0000"/>
                </a:solidFill>
                <a:latin typeface="印品黑体" panose="00000500000000000000" pitchFamily="2" charset="-122"/>
                <a:ea typeface="印品黑体" panose="00000500000000000000" pitchFamily="2" charset="-122"/>
                <a:sym typeface="+mn-ea"/>
              </a:rPr>
              <a:t>语法</a:t>
            </a:r>
            <a:r>
              <a:rPr lang="zh-CN" altLang="en-US" sz="2400" b="1" dirty="0">
                <a:latin typeface="印品黑体" panose="00000500000000000000" pitchFamily="2" charset="-122"/>
                <a:ea typeface="印品黑体" panose="00000500000000000000" pitchFamily="2" charset="-122"/>
                <a:sym typeface="+mn-ea"/>
              </a:rPr>
              <a:t>分析解题</a:t>
            </a:r>
            <a:endParaRPr lang="zh-CN" altLang="en-US" sz="2400" dirty="0">
              <a:latin typeface="印品黑体" panose="00000500000000000000" pitchFamily="2" charset="-122"/>
              <a:ea typeface="印品黑体" panose="00000500000000000000" pitchFamily="2"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对于考查语法项目的题目，可以利用所学的词汇知识，分析单词(组)的使用范围、动词的及物和不及物，并利用句子结构、句式特点等知识全面衡量所有选项。</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如</a:t>
            </a: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526415" y="2437130"/>
            <a:ext cx="347345" cy="460375"/>
          </a:xfrm>
          <a:prstGeom prst="rect">
            <a:avLst/>
          </a:prstGeom>
          <a:noFill/>
        </p:spPr>
        <p:txBody>
          <a:bodyPr wrap="square" rtlCol="0">
            <a:spAutoFit/>
          </a:bodyPr>
          <a:p>
            <a:pPr algn="l"/>
            <a:r>
              <a:rPr lang="zh-CN" altLang="en-US" sz="2400" dirty="0" smtClean="0">
                <a:solidFill>
                  <a:srgbClr val="FF0000"/>
                </a:solidFill>
                <a:latin typeface="微软雅黑" panose="020B0503020204020204" pitchFamily="34" charset="-122"/>
                <a:ea typeface="微软雅黑" panose="020B0503020204020204" pitchFamily="34" charset="-122"/>
              </a:rPr>
              <a:t>C</a:t>
            </a:r>
            <a:endParaRPr lang="zh-CN" altLang="en-US" sz="24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53060" y="2437130"/>
            <a:ext cx="8437245" cy="1198880"/>
          </a:xfrm>
          <a:prstGeom prst="rect">
            <a:avLst/>
          </a:prstGeom>
          <a:noFill/>
        </p:spPr>
        <p:txBody>
          <a:bodyPr wrap="square" rtlCol="0">
            <a:spAutoFit/>
          </a:bodyPr>
          <a:p>
            <a:pPr algn="l"/>
            <a:r>
              <a:rPr lang="zh-CN" altLang="en-US" sz="2400" dirty="0" smtClean="0">
                <a:solidFill>
                  <a:srgbClr val="0070C0"/>
                </a:solidFill>
                <a:latin typeface="微软雅黑" panose="020B0503020204020204" pitchFamily="34" charset="-122"/>
                <a:ea typeface="微软雅黑" panose="020B0503020204020204" pitchFamily="34" charset="-122"/>
                <a:sym typeface="+mn-ea"/>
              </a:rPr>
              <a:t> </a:t>
            </a:r>
            <a:r>
              <a:rPr lang="zh-CN" altLang="en-US" sz="2400" u="sng" dirty="0" smtClean="0">
                <a:latin typeface="微软雅黑" panose="020B0503020204020204" pitchFamily="34" charset="-122"/>
                <a:ea typeface="微软雅黑" panose="020B0503020204020204" pitchFamily="34" charset="-122"/>
                <a:sym typeface="+mn-ea"/>
              </a:rPr>
              <a:t>  </a:t>
            </a:r>
            <a:r>
              <a:rPr lang="zh-CN" altLang="en-US" sz="24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dirty="0" smtClean="0">
                <a:latin typeface="Comic Sans MS" panose="030F0702030302020204" pitchFamily="66" charset="0"/>
                <a:ea typeface="微软雅黑" panose="020B0503020204020204" pitchFamily="34" charset="-122"/>
                <a:cs typeface="Comic Sans MS" panose="030F0702030302020204" pitchFamily="66" charset="0"/>
                <a:sym typeface="+mn-ea"/>
              </a:rPr>
              <a:t> I had been born in the 16th century, I </a:t>
            </a:r>
            <a:r>
              <a:rPr lang="en-US" altLang="zh-CN" sz="24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would have had</a:t>
            </a:r>
            <a:r>
              <a:rPr lang="en-US" altLang="zh-CN" sz="2400" dirty="0" smtClean="0">
                <a:latin typeface="Comic Sans MS" panose="030F0702030302020204" pitchFamily="66" charset="0"/>
                <a:ea typeface="微软雅黑" panose="020B0503020204020204" pitchFamily="34" charset="-122"/>
                <a:cs typeface="Comic Sans MS" panose="030F0702030302020204" pitchFamily="66" charset="0"/>
                <a:sym typeface="+mn-ea"/>
              </a:rPr>
              <a:t> no job.</a:t>
            </a:r>
            <a:endParaRPr lang="zh-CN" altLang="en-US" sz="24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 Because </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B. While </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C. If </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D. Since </a:t>
            </a:r>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
        <p:nvSpPr>
          <p:cNvPr id="8" name="文本框 7"/>
          <p:cNvSpPr txBox="1"/>
          <p:nvPr/>
        </p:nvSpPr>
        <p:spPr>
          <a:xfrm>
            <a:off x="353060" y="3801745"/>
            <a:ext cx="8460105" cy="1019810"/>
          </a:xfrm>
          <a:prstGeom prst="rect">
            <a:avLst/>
          </a:prstGeom>
          <a:noFill/>
        </p:spPr>
        <p:txBody>
          <a:bodyPr wrap="square" rtlCol="0">
            <a:noAutofit/>
          </a:bodyPr>
          <a:p>
            <a:pPr algn="l"/>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rgbClr val="0070C0"/>
                </a:solidFill>
                <a:latin typeface="微软雅黑" panose="020B0503020204020204" pitchFamily="34" charset="-122"/>
                <a:ea typeface="微软雅黑" panose="020B0503020204020204" pitchFamily="34" charset="-122"/>
                <a:sym typeface="+mn-ea"/>
              </a:rPr>
              <a:t>根</a:t>
            </a:r>
            <a:r>
              <a:rPr sz="2000" dirty="0" smtClean="0">
                <a:solidFill>
                  <a:srgbClr val="0070C0"/>
                </a:solidFill>
                <a:latin typeface="微软雅黑" panose="020B0503020204020204" pitchFamily="34" charset="-122"/>
                <a:ea typeface="微软雅黑" panose="020B0503020204020204" pitchFamily="34" charset="-122"/>
                <a:sym typeface="+mn-ea"/>
              </a:rPr>
              <a:t>据后面的</a:t>
            </a:r>
            <a:r>
              <a:rPr sz="20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I had been born in the 16th century</a:t>
            </a:r>
            <a:r>
              <a:rPr sz="2000" dirty="0" smtClean="0">
                <a:solidFill>
                  <a:srgbClr val="0070C0"/>
                </a:solidFill>
                <a:latin typeface="微软雅黑" panose="020B0503020204020204" pitchFamily="34" charset="-122"/>
                <a:ea typeface="微软雅黑" panose="020B0503020204020204" pitchFamily="34" charset="-122"/>
                <a:sym typeface="+mn-ea"/>
              </a:rPr>
              <a:t>可知这只是个假设，是一个虚拟语气的条件句</a:t>
            </a:r>
            <a:r>
              <a:rPr lang="zh-CN" sz="2000" dirty="0" smtClean="0">
                <a:solidFill>
                  <a:srgbClr val="0070C0"/>
                </a:solidFill>
                <a:latin typeface="微软雅黑" panose="020B0503020204020204" pitchFamily="34" charset="-122"/>
                <a:ea typeface="微软雅黑" panose="020B0503020204020204" pitchFamily="34" charset="-122"/>
                <a:sym typeface="+mn-ea"/>
              </a:rPr>
              <a:t>，</a:t>
            </a:r>
            <a:r>
              <a:rPr sz="2000" dirty="0" smtClean="0">
                <a:solidFill>
                  <a:srgbClr val="0070C0"/>
                </a:solidFill>
                <a:latin typeface="微软雅黑" panose="020B0503020204020204" pitchFamily="34" charset="-122"/>
                <a:ea typeface="微软雅黑" panose="020B0503020204020204" pitchFamily="34" charset="-122"/>
                <a:sym typeface="+mn-ea"/>
              </a:rPr>
              <a:t>故前面要用 if 引导。</a:t>
            </a:r>
            <a:endParaRPr sz="2000" dirty="0" smtClean="0">
              <a:solidFill>
                <a:srgbClr val="0070C0"/>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375920" y="3636010"/>
            <a:ext cx="8437245" cy="460375"/>
          </a:xfrm>
          <a:prstGeom prst="rect">
            <a:avLst/>
          </a:prstGeom>
          <a:noFill/>
        </p:spPr>
        <p:txBody>
          <a:bodyPr wrap="square" rtlCol="0">
            <a:spAutoFit/>
          </a:bodyPr>
          <a:p>
            <a:pPr algn="l"/>
            <a:r>
              <a:rPr lang="zh-CN" altLang="en-US" sz="2400" u="sng" dirty="0" smtClean="0">
                <a:solidFill>
                  <a:srgbClr val="0070C0"/>
                </a:solidFill>
                <a:latin typeface="微软雅黑" panose="020B0503020204020204" pitchFamily="34" charset="-122"/>
                <a:ea typeface="微软雅黑" panose="020B0503020204020204" pitchFamily="34" charset="-122"/>
                <a:sym typeface="+mn-ea"/>
              </a:rPr>
              <a:t> </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677545"/>
            <a:ext cx="8460740" cy="2522855"/>
          </a:xfrm>
          <a:prstGeom prst="rect">
            <a:avLst/>
          </a:prstGeom>
          <a:noFill/>
        </p:spPr>
        <p:txBody>
          <a:bodyPr wrap="square" rtlCol="0">
            <a:spAutoFit/>
          </a:bodyPr>
          <a:p>
            <a:pPr algn="l"/>
            <a:r>
              <a:rPr lang="en-US" altLang="zh-CN" sz="2400" b="1" dirty="0">
                <a:latin typeface="印品黑体" panose="00000500000000000000" pitchFamily="2" charset="-122"/>
                <a:ea typeface="印品黑体" panose="00000500000000000000" pitchFamily="2" charset="-122"/>
                <a:sym typeface="+mn-ea"/>
              </a:rPr>
              <a:t>6.3 </a:t>
            </a:r>
            <a:r>
              <a:rPr lang="zh-CN" altLang="en-US" sz="2400" b="1" dirty="0">
                <a:latin typeface="印品黑体" panose="00000500000000000000" pitchFamily="2" charset="-122"/>
                <a:ea typeface="印品黑体" panose="00000500000000000000" pitchFamily="2" charset="-122"/>
                <a:sym typeface="+mn-ea"/>
              </a:rPr>
              <a:t>利用</a:t>
            </a:r>
            <a:r>
              <a:rPr lang="zh-CN" altLang="en-US" sz="2400" b="1" dirty="0">
                <a:solidFill>
                  <a:srgbClr val="FF0000"/>
                </a:solidFill>
                <a:latin typeface="印品黑体" panose="00000500000000000000" pitchFamily="2" charset="-122"/>
                <a:ea typeface="印品黑体" panose="00000500000000000000" pitchFamily="2" charset="-122"/>
                <a:sym typeface="+mn-ea"/>
              </a:rPr>
              <a:t>对比结构</a:t>
            </a:r>
            <a:r>
              <a:rPr lang="zh-CN" altLang="en-US" sz="2400" b="1" dirty="0">
                <a:latin typeface="印品黑体" panose="00000500000000000000" pitchFamily="2" charset="-122"/>
                <a:ea typeface="印品黑体" panose="00000500000000000000" pitchFamily="2" charset="-122"/>
                <a:sym typeface="+mn-ea"/>
              </a:rPr>
              <a:t>解题</a:t>
            </a:r>
            <a:endParaRPr lang="zh-CN" altLang="en-US" sz="2400" dirty="0">
              <a:latin typeface="印品黑体" panose="00000500000000000000" pitchFamily="2" charset="-122"/>
              <a:ea typeface="印品黑体" panose="00000500000000000000" pitchFamily="2" charset="-122"/>
              <a:sym typeface="+mn-ea"/>
            </a:endParaRPr>
          </a:p>
          <a:p>
            <a:pPr algn="l"/>
            <a:r>
              <a:rPr lang="zh-CN" altLang="en-US" sz="2000" dirty="0">
                <a:latin typeface="微软雅黑" panose="020B0503020204020204" pitchFamily="34" charset="-122"/>
                <a:ea typeface="微软雅黑" panose="020B0503020204020204" pitchFamily="34" charset="-122"/>
                <a:sym typeface="+mn-ea"/>
              </a:rPr>
              <a:t>对比结构常把两种对立的事物或同一事物的两个不同方面并列出来加以比较或对比。完形填空题常常利用句子之间的对比关系或者同一个句子的不同部分之间的对比关系设计题目。</a:t>
            </a:r>
            <a:endParaRPr lang="zh-CN" altLang="en-US" sz="2000" dirty="0">
              <a:latin typeface="微软雅黑" panose="020B0503020204020204" pitchFamily="34" charset="-122"/>
              <a:ea typeface="微软雅黑" panose="020B0503020204020204" pitchFamily="34" charset="-122"/>
              <a:sym typeface="+mn-ea"/>
            </a:endParaRPr>
          </a:p>
          <a:p>
            <a:pPr algn="l"/>
            <a:r>
              <a:rPr lang="zh-CN" altLang="en-US" sz="2000" dirty="0">
                <a:latin typeface="微软雅黑" panose="020B0503020204020204" pitchFamily="34" charset="-122"/>
                <a:ea typeface="微软雅黑" panose="020B0503020204020204" pitchFamily="34" charset="-122"/>
                <a:sym typeface="+mn-ea"/>
              </a:rPr>
              <a:t>如：</a:t>
            </a:r>
            <a:endParaRPr lang="zh-CN" altLang="en-US" sz="2400" dirty="0">
              <a:latin typeface="微软雅黑" panose="020B0503020204020204" pitchFamily="34" charset="-122"/>
              <a:ea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47345" y="2609215"/>
            <a:ext cx="347345" cy="248285"/>
          </a:xfrm>
          <a:prstGeom prst="rect">
            <a:avLst/>
          </a:prstGeom>
          <a:noFill/>
        </p:spPr>
        <p:txBody>
          <a:bodyPr wrap="square" rtlCol="0">
            <a:noAutofit/>
          </a:bodyPr>
          <a:p>
            <a:pPr algn="l"/>
            <a:r>
              <a:rPr lang="en-US" altLang="zh-CN" sz="2000" dirty="0" smtClean="0">
                <a:solidFill>
                  <a:srgbClr val="FF0000"/>
                </a:solidFill>
                <a:latin typeface="微软雅黑" panose="020B0503020204020204" pitchFamily="34" charset="-122"/>
                <a:ea typeface="微软雅黑" panose="020B0503020204020204" pitchFamily="34" charset="-122"/>
              </a:rPr>
              <a:t>C</a:t>
            </a:r>
            <a:endParaRPr lang="en-US" altLang="zh-CN" sz="20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47345" y="1911985"/>
            <a:ext cx="8449310" cy="3322320"/>
          </a:xfrm>
          <a:prstGeom prst="rect">
            <a:avLst/>
          </a:prstGeom>
          <a:noFill/>
        </p:spPr>
        <p:txBody>
          <a:bodyPr wrap="square" rtlCol="0">
            <a:noAutofit/>
          </a:bodyPr>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 pupil who can do his homework in </a:t>
            </a:r>
            <a:r>
              <a:rPr lang="zh-CN" alt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 quiet and </a:t>
            </a:r>
            <a:endParaRPr lang="zh-CN" alt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000" u="sng"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room is in a much better position than a pupil who does his homework in </a:t>
            </a:r>
            <a:r>
              <a:rPr lang="zh-CN" alt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 small, noisy room</a:t>
            </a:r>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with the television on.</a:t>
            </a:r>
            <a:endPar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 furnished </a:t>
            </a:r>
            <a:r>
              <a:rPr lang="en-US" altLang="zh-CN"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B. expensive </a:t>
            </a:r>
            <a:r>
              <a:rPr lang="en-US" altLang="zh-CN"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C. comfortable </a:t>
            </a:r>
            <a:r>
              <a:rPr lang="en-US" altLang="zh-CN"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D. suitable</a:t>
            </a:r>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257175" y="3663315"/>
            <a:ext cx="8460105" cy="1165225"/>
          </a:xfrm>
          <a:prstGeom prst="rect">
            <a:avLst/>
          </a:prstGeom>
          <a:noFill/>
        </p:spPr>
        <p:txBody>
          <a:bodyPr wrap="square" rtlCol="0">
            <a:noAutofit/>
          </a:bodyPr>
          <a:p>
            <a:pPr algn="l"/>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本题利用相似短语之间的对比关系来命题。设空部分与下文的a small, noisy room with the television on存在对比关系。</a:t>
            </a:r>
            <a:endParaRPr lang="zh-CN" altLang="en-US" sz="20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
        <p:nvSpPr>
          <p:cNvPr id="4" name="灯片编号占位符 3"/>
          <p:cNvSpPr>
            <a:spLocks noGrp="1"/>
          </p:cNvSpPr>
          <p:nvPr>
            <p:ph type="sldNum" sz="quarter" idx="12"/>
          </p:nvPr>
        </p:nvSpPr>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677545"/>
            <a:ext cx="8460740" cy="1383665"/>
          </a:xfrm>
          <a:prstGeom prst="rect">
            <a:avLst/>
          </a:prstGeom>
          <a:noFill/>
        </p:spPr>
        <p:txBody>
          <a:bodyPr wrap="square" rtlCol="0">
            <a:spAutoFit/>
          </a:bodyPr>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6.4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利用</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暗示和对应</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解题</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完形填空题中经常出现对文章故事情节发展线索的逻辑考查。在做这种题时要有全局观念，进行连贯性思维。难选之处前后通常多有暗示，这种暗示多为后面暗示前面。如：</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6773545" y="2092960"/>
            <a:ext cx="347345" cy="354330"/>
          </a:xfrm>
          <a:prstGeom prst="rect">
            <a:avLst/>
          </a:prstGeom>
          <a:noFill/>
        </p:spPr>
        <p:txBody>
          <a:bodyPr wrap="square" rtlCol="0">
            <a:noAutofit/>
          </a:bodyPr>
          <a:p>
            <a:pPr algn="l"/>
            <a:r>
              <a:rPr lang="en-US" altLang="zh-CN" sz="2000" dirty="0" smtClean="0">
                <a:solidFill>
                  <a:srgbClr val="FF0000"/>
                </a:solidFill>
                <a:latin typeface="微软雅黑" panose="020B0503020204020204" pitchFamily="34" charset="-122"/>
                <a:ea typeface="微软雅黑" panose="020B0503020204020204" pitchFamily="34" charset="-122"/>
              </a:rPr>
              <a:t>B</a:t>
            </a:r>
            <a:endParaRPr lang="en-US" altLang="zh-CN" sz="20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69240" y="1771650"/>
            <a:ext cx="8448675" cy="3112135"/>
          </a:xfrm>
          <a:prstGeom prst="rect">
            <a:avLst/>
          </a:prstGeom>
          <a:noFill/>
        </p:spPr>
        <p:txBody>
          <a:bodyPr wrap="square" rtlCol="0">
            <a:noAutofit/>
          </a:bodyPr>
          <a:p>
            <a:pPr algn="l"/>
            <a:endParaRPr lang="zh-CN" altLang="en-US" sz="20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000" dirty="0" smtClean="0">
                <a:solidFill>
                  <a:schemeClr val="tx1"/>
                </a:solidFill>
                <a:latin typeface="微软雅黑" panose="020B0503020204020204" pitchFamily="34" charset="-122"/>
                <a:ea typeface="微软雅黑" panose="020B0503020204020204" pitchFamily="34" charset="-122"/>
                <a:sym typeface="+mn-ea"/>
              </a:rPr>
              <a:t>..</a:t>
            </a:r>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.he would join student groups to discuss a variety of</a:t>
            </a:r>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 agriculture, diving and mathematics.</a:t>
            </a:r>
            <a:endParaRPr lang="zh-CN" alt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 questions </a:t>
            </a:r>
            <a:r>
              <a:rPr lang="en-US" altLang="zh-CN"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B. subjects </a:t>
            </a:r>
            <a:r>
              <a:rPr lang="en-US" altLang="zh-CN"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C. matters </a:t>
            </a:r>
            <a:r>
              <a:rPr lang="en-US" altLang="zh-CN"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D. contents</a:t>
            </a:r>
            <a:endPar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269240" y="3256915"/>
            <a:ext cx="8460105" cy="969010"/>
          </a:xfrm>
          <a:prstGeom prst="rect">
            <a:avLst/>
          </a:prstGeom>
          <a:noFill/>
        </p:spPr>
        <p:txBody>
          <a:bodyPr wrap="square" rtlCol="0">
            <a:noAutofit/>
          </a:bodyPr>
          <a:p>
            <a:pPr algn="l"/>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此题后面的冒号部分有提示：agriculture，diving and mathematics是他们谈话讨论的话题。</a:t>
            </a:r>
            <a:endParaRPr lang="zh-CN" altLang="en-US" sz="20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
        <p:nvSpPr>
          <p:cNvPr id="4" name="灯片编号占位符 3"/>
          <p:cNvSpPr>
            <a:spLocks noGrp="1"/>
          </p:cNvSpPr>
          <p:nvPr>
            <p:ph type="sldNum" sz="quarter" idx="12"/>
          </p:nvPr>
        </p:nvSpPr>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677545"/>
            <a:ext cx="8224520" cy="2922905"/>
          </a:xfrm>
          <a:prstGeom prst="rect">
            <a:avLst/>
          </a:prstGeom>
          <a:noFill/>
        </p:spPr>
        <p:txBody>
          <a:bodyPr wrap="square" rtlCol="0">
            <a:spAutoFit/>
          </a:bodyPr>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6.5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巧用</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排除法</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解题</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在有些情况下，如果不能很有把握地直接得出某一道题的答案，可以把排除法和词汇、语法分析结合起来运用，缩小选择的范围，提高正确率。如：</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2000" dirty="0">
              <a:latin typeface="印品黑体" panose="00000500000000000000" pitchFamily="2" charset="-122"/>
              <a:ea typeface="印品黑体" panose="00000500000000000000" pitchFamily="2" charset="-122"/>
              <a:sym typeface="+mn-ea"/>
            </a:endParaRPr>
          </a:p>
          <a:p>
            <a:pPr algn="l"/>
            <a:endParaRPr lang="zh-CN" altLang="en-US" sz="2000" dirty="0">
              <a:latin typeface="印品黑体" panose="00000500000000000000" pitchFamily="2" charset="-122"/>
              <a:ea typeface="印品黑体" panose="00000500000000000000" pitchFamily="2" charset="-122"/>
              <a:sym typeface="+mn-ea"/>
            </a:endParaRPr>
          </a:p>
          <a:p>
            <a:pPr algn="l"/>
            <a:endParaRPr lang="zh-CN" altLang="en-US" sz="2000" dirty="0">
              <a:latin typeface="印品黑体" panose="00000500000000000000" pitchFamily="2" charset="-122"/>
              <a:ea typeface="印品黑体" panose="00000500000000000000" pitchFamily="2" charset="-122"/>
              <a:sym typeface="+mn-ea"/>
            </a:endParaRPr>
          </a:p>
          <a:p>
            <a:pPr algn="l"/>
            <a:endParaRPr lang="zh-CN" altLang="en-US" sz="2000" dirty="0">
              <a:latin typeface="印品黑体" panose="00000500000000000000" pitchFamily="2" charset="-122"/>
              <a:ea typeface="印品黑体" panose="00000500000000000000" pitchFamily="2" charset="-122"/>
              <a:sym typeface="+mn-ea"/>
            </a:endParaRPr>
          </a:p>
          <a:p>
            <a:pPr algn="l"/>
            <a:endParaRPr lang="zh-CN" altLang="en-US" sz="2000" dirty="0">
              <a:latin typeface="印品黑体" panose="00000500000000000000" pitchFamily="2" charset="-122"/>
              <a:ea typeface="印品黑体" panose="00000500000000000000" pitchFamily="2" charset="-122"/>
              <a:sym typeface="+mn-ea"/>
            </a:endParaRPr>
          </a:p>
        </p:txBody>
      </p:sp>
      <p:sp>
        <p:nvSpPr>
          <p:cNvPr id="6" name="文本框 5"/>
          <p:cNvSpPr txBox="1"/>
          <p:nvPr/>
        </p:nvSpPr>
        <p:spPr>
          <a:xfrm>
            <a:off x="335915" y="2002155"/>
            <a:ext cx="8502015" cy="2187575"/>
          </a:xfrm>
          <a:prstGeom prst="rect">
            <a:avLst/>
          </a:prstGeom>
          <a:noFill/>
        </p:spPr>
        <p:txBody>
          <a:bodyPr wrap="square" rtlCol="0">
            <a:noAutofit/>
          </a:bodyPr>
          <a:p>
            <a:pPr algn="l">
              <a:lnSpc>
                <a:spcPct val="150000"/>
              </a:lnSpc>
            </a:pP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He also  </a:t>
            </a:r>
            <a:r>
              <a:rPr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 school of technology</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that is now part of CarnegieMellon University. </a:t>
            </a:r>
            <a:endPar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lnSpc>
                <a:spcPct val="150000"/>
              </a:lnSpc>
            </a:pP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A. founded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B. recovery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C. built        D. construct</a:t>
            </a:r>
            <a:endPar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lnSpc>
                <a:spcPct val="150000"/>
              </a:lnSpc>
            </a:pP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335915" y="3055620"/>
            <a:ext cx="8460105" cy="398780"/>
          </a:xfrm>
          <a:prstGeom prst="rect">
            <a:avLst/>
          </a:prstGeom>
          <a:noFill/>
        </p:spPr>
        <p:txBody>
          <a:bodyPr wrap="square" rtlCol="0">
            <a:spAutoFit/>
          </a:bodyPr>
          <a:p>
            <a:pPr algn="l"/>
            <a:endParaRPr lang="zh-CN" altLang="en-US" sz="2000" dirty="0" smtClean="0">
              <a:solidFill>
                <a:srgbClr val="0070C0"/>
              </a:solidFill>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12"/>
          </p:nvPr>
        </p:nvSpPr>
        <p:spPr/>
        <p:txBody>
          <a:bodyPr/>
          <a:p>
            <a:endParaRPr lang="zh-CN" altLang="en-US"/>
          </a:p>
        </p:txBody>
      </p:sp>
      <p:sp>
        <p:nvSpPr>
          <p:cNvPr id="2" name="Oval 4"/>
          <p:cNvSpPr>
            <a:spLocks noChangeArrowheads="1"/>
          </p:cNvSpPr>
          <p:nvPr>
            <p:custDataLst>
              <p:tags r:id="rId1"/>
            </p:custDataLst>
          </p:nvPr>
        </p:nvSpPr>
        <p:spPr bwMode="auto">
          <a:xfrm flipV="1">
            <a:off x="350520" y="3128645"/>
            <a:ext cx="332105" cy="252730"/>
          </a:xfrm>
          <a:prstGeom prst="ellipse">
            <a:avLst/>
          </a:prstGeom>
          <a:noFill/>
          <a:ln w="762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sz="1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2" grpId="0" bldLvl="0" animBg="1"/>
      <p:bldP spid="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1"/>
          <p:cNvSpPr txBox="1"/>
          <p:nvPr/>
        </p:nvSpPr>
        <p:spPr>
          <a:xfrm>
            <a:off x="600075" y="461645"/>
            <a:ext cx="434530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59080" y="462280"/>
            <a:ext cx="8460740" cy="2827020"/>
          </a:xfrm>
          <a:prstGeom prst="rect">
            <a:avLst/>
          </a:prstGeom>
          <a:noFill/>
        </p:spPr>
        <p:txBody>
          <a:bodyPr wrap="square" rtlCol="0">
            <a:noAutofit/>
          </a:bodyPr>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6.6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巧用</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背景常识</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解题</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解答完形填空题时，有时文章中提供的信息还不够，可充分利用自己已掌握的背景和生活常识，巧妙地加以运用，先找出并理解文章主题和主线，并根据主题猜测细节，注意从重复出现的词语中寻找、体会文章表达的氛围。如：</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20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1118235" y="2487930"/>
            <a:ext cx="200025" cy="589915"/>
          </a:xfrm>
          <a:prstGeom prst="rect">
            <a:avLst/>
          </a:prstGeom>
          <a:noFill/>
        </p:spPr>
        <p:txBody>
          <a:bodyPr wrap="square" rtlCol="0">
            <a:noAutofit/>
          </a:bodyPr>
          <a:p>
            <a:pPr algn="l"/>
            <a:r>
              <a:rPr lang="zh-CN" altLang="en-US" dirty="0" smtClean="0">
                <a:solidFill>
                  <a:srgbClr val="FF0000"/>
                </a:solidFill>
                <a:latin typeface="微软雅黑" panose="020B0503020204020204" pitchFamily="34" charset="-122"/>
                <a:ea typeface="微软雅黑" panose="020B0503020204020204" pitchFamily="34" charset="-122"/>
              </a:rPr>
              <a:t>C</a:t>
            </a:r>
            <a:endParaRPr lang="zh-CN" altLang="en-US"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50190" y="2487930"/>
            <a:ext cx="8477885" cy="1574165"/>
          </a:xfrm>
          <a:prstGeom prst="rect">
            <a:avLst/>
          </a:prstGeom>
          <a:noFill/>
        </p:spPr>
        <p:txBody>
          <a:bodyPr wrap="square" rtlCol="0">
            <a:noAutofit/>
          </a:bodyPr>
          <a:p>
            <a:pPr algn="l"/>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After</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the British flag</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t>
            </a:r>
            <a:r>
              <a:rPr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the Pole</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they took a photograph of themselves before they started the 950-mile journey back.</a:t>
            </a:r>
            <a:endPar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A. growing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B. putting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C. planting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D. laying</a:t>
            </a:r>
            <a:endPar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
        <p:nvSpPr>
          <p:cNvPr id="8" name="文本框 7"/>
          <p:cNvSpPr txBox="1"/>
          <p:nvPr/>
        </p:nvSpPr>
        <p:spPr>
          <a:xfrm>
            <a:off x="250190" y="3592830"/>
            <a:ext cx="8476615" cy="1176020"/>
          </a:xfrm>
          <a:prstGeom prst="rect">
            <a:avLst/>
          </a:prstGeom>
          <a:noFill/>
        </p:spPr>
        <p:txBody>
          <a:bodyPr wrap="square" rtlCol="0">
            <a:noAutofit/>
          </a:bodyPr>
          <a:p>
            <a:pPr algn="l"/>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solidFill>
                  <a:schemeClr val="accent1"/>
                </a:solidFill>
                <a:latin typeface="Comic Sans MS" panose="030F0702030302020204" pitchFamily="66" charset="0"/>
                <a:ea typeface="微软雅黑" panose="020B0503020204020204" pitchFamily="34" charset="-122"/>
                <a:cs typeface="Comic Sans MS" panose="030F0702030302020204" pitchFamily="66" charset="0"/>
                <a:sym typeface="+mn-ea"/>
              </a:rPr>
              <a:t>根据常识，南极地区冰雪覆盖，须费好大的劲将旗插进极地，plant在这里的意思是“安插”“插牢”，故答案为plant。</a:t>
            </a:r>
            <a:endParaRPr sz="2000" dirty="0" smtClean="0">
              <a:solidFill>
                <a:schemeClr val="accent1"/>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
        <p:nvSpPr>
          <p:cNvPr id="11" name="灯片编号占位符 10"/>
          <p:cNvSpPr>
            <a:spLocks noGrp="1"/>
          </p:cNvSpPr>
          <p:nvPr>
            <p:ph type="sldNum" sz="quarter" idx="12"/>
          </p:nvPr>
        </p:nvSpPr>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86"/>
                                        </p:tgtEl>
                                        <p:attrNameLst>
                                          <p:attrName>style.visibility</p:attrName>
                                        </p:attrNameLst>
                                      </p:cBhvr>
                                      <p:to>
                                        <p:strVal val="visible"/>
                                      </p:to>
                                    </p:set>
                                    <p:anim calcmode="lin" valueType="num">
                                      <p:cBhvr additive="base">
                                        <p:cTn id="7" dur="1000" fill="hold"/>
                                        <p:tgtEl>
                                          <p:spTgt spid="86"/>
                                        </p:tgtEl>
                                        <p:attrNameLst>
                                          <p:attrName>ppt_x</p:attrName>
                                        </p:attrNameLst>
                                      </p:cBhvr>
                                      <p:tavLst>
                                        <p:tav tm="0">
                                          <p:val>
                                            <p:strVal val="#ppt_x"/>
                                          </p:val>
                                        </p:tav>
                                        <p:tav tm="100000">
                                          <p:val>
                                            <p:strVal val="#ppt_x"/>
                                          </p:val>
                                        </p:tav>
                                      </p:tavLst>
                                    </p:anim>
                                    <p:anim calcmode="lin" valueType="num">
                                      <p:cBhvr additive="base">
                                        <p:cTn id="8" dur="10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000"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ppt_x"/>
                                          </p:val>
                                        </p:tav>
                                        <p:tav tm="100000">
                                          <p:val>
                                            <p:strVal val="#ppt_x"/>
                                          </p:val>
                                        </p:tav>
                                      </p:tavLst>
                                    </p:anim>
                                    <p:anim calcmode="lin" valueType="num">
                                      <p:cBhvr additive="base">
                                        <p:cTn id="3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6" grpId="0"/>
      <p:bldP spid="6" grpId="0"/>
      <p:bldP spid="3"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465455"/>
            <a:ext cx="8460740" cy="2306955"/>
          </a:xfrm>
          <a:prstGeom prst="rect">
            <a:avLst/>
          </a:prstGeom>
          <a:noFill/>
        </p:spPr>
        <p:txBody>
          <a:bodyPr wrap="square" rtlCol="0">
            <a:spAutoFit/>
          </a:bodyPr>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6.7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根据文章的</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感情色彩</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解题</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在第一遍通读完型时，应在掌握文章大意，弄清作者思路的基础上，着重寻找反映语境褒贬性的标志性词汇或句子，这些标志性词汇或句子往往对文章的语境褒贬性起着决定性的作用。如：</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2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90170" y="4737100"/>
            <a:ext cx="347345" cy="398780"/>
          </a:xfrm>
          <a:prstGeom prst="rect">
            <a:avLst/>
          </a:prstGeom>
          <a:noFill/>
        </p:spPr>
        <p:txBody>
          <a:bodyPr wrap="square" rtlCol="0">
            <a:spAutoFit/>
          </a:bodyPr>
          <a:p>
            <a:pPr algn="l"/>
            <a:endParaRPr lang="en-US" altLang="zh-CN" sz="20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37490" y="1353820"/>
            <a:ext cx="8449310" cy="3569335"/>
          </a:xfrm>
          <a:prstGeom prst="rect">
            <a:avLst/>
          </a:prstGeom>
          <a:noFill/>
        </p:spPr>
        <p:txBody>
          <a:bodyPr wrap="square" rtlCol="0">
            <a:spAutoFit/>
          </a:bodyPr>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dirty="0" smtClean="0">
              <a:latin typeface="微软雅黑" panose="020B0503020204020204" pitchFamily="34" charset="-122"/>
              <a:ea typeface="微软雅黑" panose="020B0503020204020204" pitchFamily="34" charset="-122"/>
              <a:sym typeface="+mn-ea"/>
            </a:endParaRPr>
          </a:p>
          <a:p>
            <a:pPr algn="l"/>
            <a:endParaRPr dirty="0" smtClean="0">
              <a:latin typeface="微软雅黑" panose="020B0503020204020204" pitchFamily="34" charset="-122"/>
              <a:ea typeface="微软雅黑" panose="020B0503020204020204" pitchFamily="34" charset="-122"/>
              <a:sym typeface="+mn-ea"/>
            </a:endParaRPr>
          </a:p>
          <a:p>
            <a:pPr algn="l"/>
            <a:r>
              <a:rPr sz="2000" dirty="0" smtClean="0">
                <a:latin typeface="微软雅黑" panose="020B0503020204020204" pitchFamily="34" charset="-122"/>
                <a:ea typeface="微软雅黑" panose="020B0503020204020204" pitchFamily="34" charset="-122"/>
                <a:sym typeface="+mn-ea"/>
              </a:rPr>
              <a:t>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Teresa posted a photo of the chance meeting on a social networking website accompanied by </a:t>
            </a:r>
            <a:r>
              <a:rPr 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the touching words</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What a</a:t>
            </a:r>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endPar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this young man was to our family! </a:t>
            </a:r>
            <a:r>
              <a:rPr 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He was so sweet and kind to do this.</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  </a:t>
            </a:r>
            <a:endParaRPr 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A. pity           B. blessing                C. relief               D. problem</a:t>
            </a:r>
            <a:endParaRPr lang="en-US"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endParaRPr lang="en-US" sz="1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12"/>
          </p:nvPr>
        </p:nvSpPr>
        <p:spPr/>
        <p:txBody>
          <a:bodyPr/>
          <a:p>
            <a:endParaRPr lang="zh-CN" altLang="en-US"/>
          </a:p>
        </p:txBody>
      </p:sp>
      <p:sp>
        <p:nvSpPr>
          <p:cNvPr id="2" name="文本框 1"/>
          <p:cNvSpPr txBox="1"/>
          <p:nvPr/>
        </p:nvSpPr>
        <p:spPr>
          <a:xfrm>
            <a:off x="257810" y="3813810"/>
            <a:ext cx="8460105" cy="1198880"/>
          </a:xfrm>
          <a:prstGeom prst="rect">
            <a:avLst/>
          </a:prstGeom>
          <a:noFill/>
        </p:spPr>
        <p:txBody>
          <a:bodyPr wrap="square" rtlCol="0">
            <a:spAutoFit/>
          </a:bodyPr>
          <a:p>
            <a:pPr algn="l"/>
            <a:r>
              <a:rPr lang="en-US" altLang="zh-CN" sz="18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18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18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从后一个句子</a:t>
            </a:r>
            <a:r>
              <a:rPr lang="en-US" sz="18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He was so sweet and kind to do this </a:t>
            </a:r>
            <a:r>
              <a:rPr lang="zh-CN" altLang="en-US"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可以判断</a:t>
            </a:r>
            <a:r>
              <a:rPr lang="zh-CN"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对丹尼的评价属于肯定的词，排除</a:t>
            </a:r>
            <a:r>
              <a:rPr lang="en-US" altLang="zh-CN"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pity</a:t>
            </a:r>
            <a:r>
              <a:rPr lang="zh-CN" altLang="en-US"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（遗憾，可惜）和</a:t>
            </a:r>
            <a:r>
              <a:rPr lang="en-US" altLang="zh-CN"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problem</a:t>
            </a:r>
            <a:r>
              <a:rPr lang="zh-CN" altLang="en-US"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（问题）。</a:t>
            </a:r>
            <a:r>
              <a:rPr lang="en-US" altLang="zh-CN"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Teresa</a:t>
            </a:r>
            <a:r>
              <a:rPr lang="zh-CN" altLang="en-US"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想表达对丹尼的行为的赞许，故排除</a:t>
            </a:r>
            <a:r>
              <a:rPr lang="en-US" altLang="zh-CN"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relief</a:t>
            </a:r>
            <a:r>
              <a:rPr lang="zh-CN" altLang="en-US"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安慰，故本题选</a:t>
            </a:r>
            <a:r>
              <a:rPr lang="en-US"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blessing</a:t>
            </a:r>
            <a:r>
              <a:rPr lang="zh-CN" altLang="en-US"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（福气），这位年轻人真是我们全家的福气。</a:t>
            </a:r>
            <a:endParaRPr lang="zh-CN" altLang="en-US" sz="18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
        <p:nvSpPr>
          <p:cNvPr id="9" name="文本框 8"/>
          <p:cNvSpPr txBox="1"/>
          <p:nvPr/>
        </p:nvSpPr>
        <p:spPr>
          <a:xfrm>
            <a:off x="339725" y="2848610"/>
            <a:ext cx="387350" cy="398780"/>
          </a:xfrm>
          <a:prstGeom prst="rect">
            <a:avLst/>
          </a:prstGeom>
          <a:noFill/>
        </p:spPr>
        <p:txBody>
          <a:bodyPr wrap="none" rtlCol="0">
            <a:spAutoFit/>
          </a:bodyPr>
          <a:p>
            <a:pPr algn="l"/>
            <a:r>
              <a:rPr lang="zh-CN" altLang="en-US" sz="1200" dirty="0" smtClean="0">
                <a:latin typeface="微软雅黑" panose="020B0503020204020204" pitchFamily="34" charset="-122"/>
                <a:ea typeface="微软雅黑" panose="020B0503020204020204" pitchFamily="34" charset="-122"/>
                <a:sym typeface="+mn-ea"/>
              </a:rPr>
              <a:t> </a:t>
            </a:r>
            <a:r>
              <a:rPr lang="en-US" altLang="zh-CN" sz="2000" dirty="0" smtClean="0">
                <a:solidFill>
                  <a:srgbClr val="FF0000"/>
                </a:solidFill>
                <a:latin typeface="微软雅黑" panose="020B0503020204020204" pitchFamily="34" charset="-122"/>
                <a:ea typeface="微软雅黑" panose="020B0503020204020204" pitchFamily="34" charset="-122"/>
                <a:sym typeface="+mn-ea"/>
              </a:rPr>
              <a:t>B</a:t>
            </a:r>
            <a:endParaRPr lang="en-US" altLang="zh-CN" sz="2000" dirty="0" smtClean="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000"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2"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145415"/>
            <a:ext cx="7645400" cy="633095"/>
          </a:xfrm>
        </p:spPr>
        <p:txBody>
          <a:bodyPr vert="horz" wrap="square" lIns="76199" tIns="38099" rIns="76199" bIns="38099" anchor="t" anchorCtr="0"/>
          <a:p>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完形填空解题步骤</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197610"/>
            <a:ext cx="8538210" cy="3911600"/>
          </a:xfrm>
        </p:spPr>
        <p:txBody>
          <a:bodyPr vert="horz" wrap="square" lIns="76199" tIns="38099" rIns="76199" bIns="38099" anchor="t" anchorCtr="0"/>
          <a:p>
            <a:pPr latinLnBrk="0">
              <a:lnSpc>
                <a:spcPct val="100000"/>
              </a:lnSpc>
              <a:spcBef>
                <a:spcPts val="0"/>
              </a:spcBef>
            </a:pP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跳过空格，通读全文，掌握大意</a:t>
            </a: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zh-CN" altLang="en-US"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a:t>
            </a: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瞻前顾后，先易后难，各个击破</a:t>
            </a: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zh-CN" altLang="en-US"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a:t>
            </a: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复读全文，逐个核对，验证答案</a:t>
            </a: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145415"/>
            <a:ext cx="7645400" cy="633095"/>
          </a:xfrm>
        </p:spPr>
        <p:txBody>
          <a:bodyPr vert="horz" wrap="square" lIns="76199" tIns="38099" rIns="76199" bIns="38099" anchor="t" anchorCtr="0"/>
          <a:p>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结语</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777875"/>
            <a:ext cx="8538210" cy="4331335"/>
          </a:xfrm>
        </p:spPr>
        <p:txBody>
          <a:bodyPr vert="horz" wrap="square" lIns="76199" tIns="38099" rIns="76199" bIns="38099" anchor="t" anchorCtr="0"/>
          <a:p>
            <a:pPr>
              <a:lnSpc>
                <a:spcPct val="90000"/>
              </a:lnSpc>
            </a:pPr>
            <a:r>
              <a:rPr lang="en-US" altLang="zh-CN"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根据并列关系解题</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1.1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因果关系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1.2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同类关系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1.3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类属关系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1.4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相对关系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根据语义复现解题</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2.1</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同词复现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2.2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同义复现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2.3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结构复现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根据前后搭配解题</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3.1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动介搭配</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3.2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动宾搭配</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3.3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句式搭配</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3">
                                            <p:txEl>
                                              <p:pRg st="10" end="10"/>
                                            </p:txEl>
                                          </p:spTgt>
                                        </p:tgtEl>
                                        <p:attrNameLst>
                                          <p:attrName>style.visibility</p:attrName>
                                        </p:attrNameLst>
                                      </p:cBhvr>
                                      <p:to>
                                        <p:strVal val="visible"/>
                                      </p:to>
                                    </p:set>
                                    <p:animEffect transition="in" filter="fade">
                                      <p:cBhvr>
                                        <p:cTn id="77" dur="1000"/>
                                        <p:tgtEl>
                                          <p:spTgt spid="5123">
                                            <p:txEl>
                                              <p:pRg st="10" end="10"/>
                                            </p:txEl>
                                          </p:spTgt>
                                        </p:tgtEl>
                                      </p:cBhvr>
                                    </p:animEffect>
                                    <p:anim calcmode="lin" valueType="num">
                                      <p:cBhvr>
                                        <p:cTn id="78"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23">
                                            <p:txEl>
                                              <p:pRg st="11" end="11"/>
                                            </p:txEl>
                                          </p:spTgt>
                                        </p:tgtEl>
                                        <p:attrNameLst>
                                          <p:attrName>style.visibility</p:attrName>
                                        </p:attrNameLst>
                                      </p:cBhvr>
                                      <p:to>
                                        <p:strVal val="visible"/>
                                      </p:to>
                                    </p:set>
                                    <p:animEffect transition="in" filter="fade">
                                      <p:cBhvr>
                                        <p:cTn id="84" dur="1000"/>
                                        <p:tgtEl>
                                          <p:spTgt spid="5123">
                                            <p:txEl>
                                              <p:pRg st="11" end="11"/>
                                            </p:txEl>
                                          </p:spTgt>
                                        </p:tgtEl>
                                      </p:cBhvr>
                                    </p:animEffect>
                                    <p:anim calcmode="lin" valueType="num">
                                      <p:cBhvr>
                                        <p:cTn id="85"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12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123">
                                            <p:txEl>
                                              <p:pRg st="12" end="12"/>
                                            </p:txEl>
                                          </p:spTgt>
                                        </p:tgtEl>
                                        <p:attrNameLst>
                                          <p:attrName>style.visibility</p:attrName>
                                        </p:attrNameLst>
                                      </p:cBhvr>
                                      <p:to>
                                        <p:strVal val="visible"/>
                                      </p:to>
                                    </p:set>
                                    <p:animEffect transition="in" filter="fade">
                                      <p:cBhvr>
                                        <p:cTn id="91" dur="1000"/>
                                        <p:tgtEl>
                                          <p:spTgt spid="5123">
                                            <p:txEl>
                                              <p:pRg st="12" end="12"/>
                                            </p:txEl>
                                          </p:spTgt>
                                        </p:tgtEl>
                                      </p:cBhvr>
                                    </p:animEffect>
                                    <p:anim calcmode="lin" valueType="num">
                                      <p:cBhvr>
                                        <p:cTn id="92"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12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398780"/>
            <a:ext cx="8538210" cy="4710430"/>
          </a:xfrm>
        </p:spPr>
        <p:txBody>
          <a:bodyPr vert="horz" wrap="square" lIns="76199" tIns="38099" rIns="76199" bIns="38099" anchor="t" anchorCtr="0"/>
          <a:p>
            <a:pPr>
              <a:lnSpc>
                <a:spcPct val="90000"/>
              </a:lnSpc>
            </a:pPr>
            <a:r>
              <a:rPr lang="en-US" altLang="zh-CN"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根据逻辑推理解题</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4.1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根据上文信息推理</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4.2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根据下文信息推理</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其他解题技巧</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5.1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按语境分析解题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5.2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利用语法分析解题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5.3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利用对比结构解题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5.4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利用暗示和对应解题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5.5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巧用排除法解题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nSpc>
                <a:spcPct val="90000"/>
              </a:lnSpc>
              <a:buFont typeface="Arial" panose="020B0604020202020204" pitchFamily="34" charset="0"/>
              <a:buChar char="•"/>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5.6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巧用背景常识解题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a:lnSpc>
                <a:spcPct val="90000"/>
              </a:lnSpc>
              <a:buFont typeface="Arial" panose="020B0604020202020204" pitchFamily="34" charset="0"/>
              <a:buChar char="•"/>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5.7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根据文章的感情色彩解题</a:t>
            </a:r>
            <a:endParaRPr lang="zh-CN" altLang="en-US" sz="3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3">
                                            <p:txEl>
                                              <p:pRg st="10" end="10"/>
                                            </p:txEl>
                                          </p:spTgt>
                                        </p:tgtEl>
                                        <p:attrNameLst>
                                          <p:attrName>style.visibility</p:attrName>
                                        </p:attrNameLst>
                                      </p:cBhvr>
                                      <p:to>
                                        <p:strVal val="visible"/>
                                      </p:to>
                                    </p:set>
                                    <p:animEffect transition="in" filter="fade">
                                      <p:cBhvr>
                                        <p:cTn id="77" dur="1000"/>
                                        <p:tgtEl>
                                          <p:spTgt spid="5123">
                                            <p:txEl>
                                              <p:pRg st="10" end="10"/>
                                            </p:txEl>
                                          </p:spTgt>
                                        </p:tgtEl>
                                      </p:cBhvr>
                                    </p:animEffect>
                                    <p:anim calcmode="lin" valueType="num">
                                      <p:cBhvr>
                                        <p:cTn id="78"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50" y="0"/>
            <a:ext cx="9144000" cy="5715635"/>
          </a:xfrm>
          <a:prstGeom prst="rect">
            <a:avLst/>
          </a:prstGeom>
          <a:gradFill flip="none" rotWithShape="1">
            <a:gsLst>
              <a:gs pos="0">
                <a:schemeClr val="accent1">
                  <a:lumMod val="7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52227" name="图片 1"/>
          <p:cNvPicPr>
            <a:picLocks noChangeAspect="1"/>
          </p:cNvPicPr>
          <p:nvPr/>
        </p:nvPicPr>
        <p:blipFill>
          <a:blip r:embed="rId1">
            <a:lum bright="70000" contrast="-70000"/>
          </a:blip>
          <a:srcRect/>
          <a:stretch>
            <a:fillRect/>
          </a:stretch>
        </p:blipFill>
        <p:spPr bwMode="auto">
          <a:xfrm>
            <a:off x="3203848" y="625252"/>
            <a:ext cx="2396827" cy="2347786"/>
          </a:xfrm>
          <a:prstGeom prst="rect">
            <a:avLst/>
          </a:prstGeom>
          <a:noFill/>
          <a:ln w="9525">
            <a:noFill/>
            <a:miter lim="800000"/>
            <a:headEnd/>
            <a:tailEnd/>
          </a:ln>
        </p:spPr>
      </p:pic>
      <p:sp>
        <p:nvSpPr>
          <p:cNvPr id="52229" name="矩形 47"/>
          <p:cNvSpPr>
            <a:spLocks noChangeArrowheads="1"/>
          </p:cNvSpPr>
          <p:nvPr/>
        </p:nvSpPr>
        <p:spPr bwMode="auto">
          <a:xfrm>
            <a:off x="1763688" y="2869500"/>
            <a:ext cx="5040238" cy="1174750"/>
          </a:xfrm>
          <a:prstGeom prst="rect">
            <a:avLst/>
          </a:prstGeom>
          <a:noFill/>
          <a:ln w="9525">
            <a:noFill/>
            <a:miter lim="800000"/>
          </a:ln>
        </p:spPr>
        <p:txBody>
          <a:bodyPr wrap="square" lIns="68571" tIns="34284" rIns="68571" bIns="34284">
            <a:spAutoFit/>
          </a:bodyPr>
          <a:lstStyle/>
          <a:p>
            <a:pPr algn="just"/>
            <a:r>
              <a:rPr lang="zh-CN" altLang="en-US" sz="7200" b="1" dirty="0" smtClean="0">
                <a:solidFill>
                  <a:schemeClr val="bg1"/>
                </a:solidFill>
                <a:ea typeface="微软雅黑" panose="020B0503020204020204" pitchFamily="34" charset="-122"/>
              </a:rPr>
              <a:t>谢 谢 大 家！</a:t>
            </a:r>
            <a:endParaRPr lang="en-US" altLang="zh-CN" sz="7200" b="1" dirty="0">
              <a:solidFill>
                <a:schemeClr val="bg1"/>
              </a:solidFill>
              <a:ea typeface="微软雅黑" panose="020B0503020204020204" pitchFamily="34" charset="-122"/>
            </a:endParaRPr>
          </a:p>
        </p:txBody>
      </p:sp>
    </p:spTree>
  </p:cSld>
  <p:clrMapOvr>
    <a:masterClrMapping/>
  </p:clrMapOvr>
  <p:transition spd="med" advClick="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完型填空解题技巧</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061085"/>
            <a:ext cx="8538210" cy="4048125"/>
          </a:xfrm>
        </p:spPr>
        <p:txBody>
          <a:bodyPr vert="horz" wrap="square" lIns="76199" tIns="38099" rIns="76199" bIns="38099" anchor="t" anchorCtr="0"/>
          <a:p>
            <a:pPr>
              <a:lnSpc>
                <a:spcPct val="90000"/>
              </a:lnSpc>
            </a:pPr>
            <a:r>
              <a:rPr lang="en-US" altLang="zh-CN" sz="28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8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引言</a:t>
            </a:r>
            <a:endParaRPr lang="zh-CN" altLang="en-US" sz="28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latinLnBrk="0">
              <a:lnSpc>
                <a:spcPct val="100000"/>
              </a:lnSpc>
              <a:spcBef>
                <a:spcPts val="0"/>
              </a:spcBef>
            </a:pPr>
            <a:r>
              <a:rPr lang="en-US" altLang="zh-CN"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根据并列关系解题</a:t>
            </a:r>
            <a:endPar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en-US" altLang="zh-CN"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8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根据前后搭配解题</a:t>
            </a:r>
            <a:endPar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en-US" altLang="zh-CN" sz="28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根据语义复现解</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题</a:t>
            </a:r>
            <a:endPar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en-US" altLang="zh-CN"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根据逻辑推理解</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题</a:t>
            </a:r>
            <a:endPar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en-US" altLang="zh-CN"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其他解题技巧</a:t>
            </a:r>
            <a:endPar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7. </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结语</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en-US" altLang="zh-CN" sz="3200" b="1" dirty="0" smtClean="0">
                <a:solidFill>
                  <a:schemeClr val="tx1"/>
                </a:solidFill>
                <a:latin typeface="微软雅黑" panose="020B0503020204020204" pitchFamily="34" charset="-122"/>
                <a:ea typeface="微软雅黑" panose="020B0503020204020204" pitchFamily="34" charset="-122"/>
                <a:sym typeface="+mn-ea"/>
              </a:rPr>
              <a:t>1. </a:t>
            </a:r>
            <a:r>
              <a:rPr lang="zh-CN" altLang="en-US" sz="3200" b="1" dirty="0" smtClean="0">
                <a:solidFill>
                  <a:schemeClr val="tx1"/>
                </a:solidFill>
                <a:latin typeface="微软雅黑" panose="020B0503020204020204" pitchFamily="34" charset="-122"/>
                <a:ea typeface="微软雅黑" panose="020B0503020204020204" pitchFamily="34" charset="-122"/>
                <a:sym typeface="+mn-ea"/>
              </a:rPr>
              <a:t>引言</a:t>
            </a:r>
            <a:endParaRPr lang="zh-CN" altLang="en-US" sz="3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1061085"/>
            <a:ext cx="8538210" cy="4048125"/>
          </a:xfrm>
        </p:spPr>
        <p:txBody>
          <a:bodyPr vert="horz" wrap="square" lIns="76199" tIns="38099" rIns="76199" bIns="38099" anchor="t" anchorCtr="0"/>
          <a:p>
            <a:pPr marL="0" indent="0">
              <a:spcBef>
                <a:spcPct val="20000"/>
              </a:spcBef>
              <a:buFontTx/>
            </a:pPr>
            <a:r>
              <a:rPr lang="en-US" altLang="zh-CN" sz="2800" b="1">
                <a:latin typeface="微软雅黑" panose="020B0503020204020204" pitchFamily="34" charset="-122"/>
                <a:ea typeface="微软雅黑" panose="020B0503020204020204" pitchFamily="34" charset="-122"/>
                <a:cs typeface="微软雅黑" panose="020B0503020204020204" pitchFamily="34" charset="-122"/>
                <a:sym typeface="+mn-ea"/>
              </a:rPr>
              <a:t>1.1 </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完型填空特点</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）题材常为说明文或夹叙夹议的文章。</a:t>
            </a:r>
            <a:endParaRPr lang="en-US" altLang="zh-CN"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）内容完整，逻辑性强，语言结构严谨。</a:t>
            </a:r>
            <a:endParaRPr lang="en-US" altLang="zh-CN"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）考察近义词语细微差别的辨析。</a:t>
            </a:r>
            <a:endParaRPr lang="en-US" altLang="zh-CN"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）考察重点多为实词：名</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代</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动词</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形容</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副词等。</a:t>
            </a:r>
            <a:endParaRPr lang="en-US" altLang="zh-CN"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）关注语境背景知识，侧重上下关联，暗示判断能力。</a:t>
            </a:r>
            <a:endParaRPr lang="en-US" altLang="zh-CN"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）侧重于篇章，体现语用判断和内在逻辑。</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2335"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1.2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完型填空考纲</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061085"/>
            <a:ext cx="8538210" cy="4048125"/>
          </a:xfrm>
        </p:spPr>
        <p:txBody>
          <a:bodyPr vert="horz" wrap="square" lIns="76199" tIns="38099" rIns="76199" bIns="38099" anchor="t" anchorCtr="0"/>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完形填空是一种综合测试，涉及的知识面很广，是用来测试考生的阅读理解能力和综合应用语言的能力。具体表现在以下几个方面：</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词语辨析能力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语法结构分析能力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语篇理解能力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逻辑推理能力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文化背景透析能力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作者意图剖析能力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生活常识综合运用能力</a:t>
            </a:r>
            <a:endParaRPr lang="zh-CN" altLang="en-US" sz="2335"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1"/>
          <p:cNvSpPr txBox="1"/>
          <p:nvPr/>
        </p:nvSpPr>
        <p:spPr>
          <a:xfrm>
            <a:off x="600075" y="461645"/>
            <a:ext cx="67868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1.3 </a:t>
            </a: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判断文章类型：</a:t>
            </a:r>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itle 1"/>
          <p:cNvSpPr txBox="1"/>
          <p:nvPr/>
        </p:nvSpPr>
        <p:spPr>
          <a:xfrm>
            <a:off x="434340" y="455295"/>
            <a:ext cx="7900035" cy="3485515"/>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方法：跳读文章首尾两句</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800" dirty="0">
                <a:solidFill>
                  <a:schemeClr val="tx1"/>
                </a:solidFill>
                <a:latin typeface="印品黑体" panose="00000500000000000000" pitchFamily="2" charset="-122"/>
                <a:ea typeface="印品黑体" panose="00000500000000000000" pitchFamily="2" charset="-122"/>
              </a:rPr>
              <a:t>（</a:t>
            </a:r>
            <a:r>
              <a:rPr lang="en-US" altLang="zh-CN" sz="2800" dirty="0">
                <a:solidFill>
                  <a:schemeClr val="tx1"/>
                </a:solidFill>
                <a:latin typeface="印品黑体" panose="00000500000000000000" pitchFamily="2" charset="-122"/>
                <a:ea typeface="印品黑体" panose="00000500000000000000" pitchFamily="2" charset="-122"/>
              </a:rPr>
              <a:t>a)</a:t>
            </a:r>
            <a:r>
              <a:rPr lang="zh-CN" altLang="en-US" sz="2800" dirty="0">
                <a:solidFill>
                  <a:schemeClr val="tx1"/>
                </a:solidFill>
                <a:latin typeface="印品黑体" panose="00000500000000000000" pitchFamily="2" charset="-122"/>
                <a:ea typeface="印品黑体" panose="00000500000000000000" pitchFamily="2" charset="-122"/>
              </a:rPr>
              <a:t>首句交代</a:t>
            </a:r>
            <a:r>
              <a:rPr lang="en-US" altLang="zh-CN" sz="2800" dirty="0">
                <a:solidFill>
                  <a:schemeClr val="tx1"/>
                </a:solidFill>
                <a:latin typeface="Times New Roman" panose="02020603050405020304" charset="0"/>
                <a:ea typeface="印品黑体" panose="00000500000000000000" pitchFamily="2" charset="-122"/>
                <a:cs typeface="Times New Roman" panose="02020603050405020304" charset="0"/>
              </a:rPr>
              <a:t>when, where, who, what</a:t>
            </a:r>
            <a:r>
              <a:rPr lang="zh-CN" altLang="en-US" sz="2800" dirty="0">
                <a:solidFill>
                  <a:schemeClr val="tx1"/>
                </a:solidFill>
                <a:latin typeface="Times New Roman" panose="02020603050405020304" charset="0"/>
                <a:ea typeface="印品黑体" panose="00000500000000000000" pitchFamily="2" charset="-122"/>
              </a:rPr>
              <a:t>：</a:t>
            </a:r>
            <a:r>
              <a:rPr lang="zh-CN" altLang="en-US" sz="2800" dirty="0">
                <a:solidFill>
                  <a:srgbClr val="FF0000"/>
                </a:solidFill>
                <a:latin typeface="印品黑体" panose="00000500000000000000" pitchFamily="2" charset="-122"/>
                <a:ea typeface="印品黑体" panose="00000500000000000000" pitchFamily="2" charset="-122"/>
              </a:rPr>
              <a:t>记叙文</a:t>
            </a:r>
            <a:endParaRPr lang="zh-CN" altLang="en-US" sz="2800" dirty="0">
              <a:solidFill>
                <a:schemeClr val="tx1"/>
              </a:solidFill>
              <a:latin typeface="印品黑体" panose="00000500000000000000" pitchFamily="2" charset="-122"/>
              <a:ea typeface="印品黑体" panose="00000500000000000000" pitchFamily="2" charset="-122"/>
            </a:endParaRPr>
          </a:p>
          <a:p>
            <a:pPr algn="l"/>
            <a:r>
              <a:rPr lang="zh-CN" altLang="en-US" sz="2800" dirty="0">
                <a:solidFill>
                  <a:schemeClr val="tx1"/>
                </a:solidFill>
                <a:latin typeface="印品黑体" panose="00000500000000000000" pitchFamily="2" charset="-122"/>
                <a:ea typeface="印品黑体" panose="00000500000000000000" pitchFamily="2" charset="-122"/>
              </a:rPr>
              <a:t>（</a:t>
            </a:r>
            <a:r>
              <a:rPr lang="en-US" altLang="zh-CN" sz="2800" dirty="0">
                <a:solidFill>
                  <a:schemeClr val="tx1"/>
                </a:solidFill>
                <a:latin typeface="印品黑体" panose="00000500000000000000" pitchFamily="2" charset="-122"/>
                <a:ea typeface="印品黑体" panose="00000500000000000000" pitchFamily="2" charset="-122"/>
              </a:rPr>
              <a:t>b)</a:t>
            </a:r>
            <a:r>
              <a:rPr lang="zh-CN" altLang="en-US" sz="2800" dirty="0">
                <a:solidFill>
                  <a:schemeClr val="tx1"/>
                </a:solidFill>
                <a:latin typeface="印品黑体" panose="00000500000000000000" pitchFamily="2" charset="-122"/>
                <a:ea typeface="印品黑体" panose="00000500000000000000" pitchFamily="2" charset="-122"/>
              </a:rPr>
              <a:t>首句提出或解释说明某事物：</a:t>
            </a:r>
            <a:r>
              <a:rPr lang="zh-CN" altLang="en-US" sz="2800" dirty="0">
                <a:solidFill>
                  <a:srgbClr val="FF0000"/>
                </a:solidFill>
                <a:latin typeface="印品黑体" panose="00000500000000000000" pitchFamily="2" charset="-122"/>
                <a:ea typeface="印品黑体" panose="00000500000000000000" pitchFamily="2" charset="-122"/>
              </a:rPr>
              <a:t>说明文</a:t>
            </a:r>
            <a:endParaRPr lang="zh-CN" altLang="en-US" sz="2800" dirty="0">
              <a:solidFill>
                <a:schemeClr val="tx1"/>
              </a:solidFill>
              <a:latin typeface="印品黑体" panose="00000500000000000000" pitchFamily="2" charset="-122"/>
              <a:ea typeface="印品黑体" panose="00000500000000000000" pitchFamily="2" charset="-122"/>
            </a:endParaRPr>
          </a:p>
          <a:p>
            <a:pPr algn="l"/>
            <a:r>
              <a:rPr lang="zh-CN" altLang="en-US" sz="2800" dirty="0">
                <a:solidFill>
                  <a:schemeClr val="tx1"/>
                </a:solidFill>
                <a:latin typeface="印品黑体" panose="00000500000000000000" pitchFamily="2" charset="-122"/>
                <a:ea typeface="印品黑体" panose="00000500000000000000" pitchFamily="2" charset="-122"/>
              </a:rPr>
              <a:t>（</a:t>
            </a:r>
            <a:r>
              <a:rPr lang="en-US" altLang="zh-CN" sz="2800" dirty="0">
                <a:solidFill>
                  <a:schemeClr val="tx1"/>
                </a:solidFill>
                <a:latin typeface="印品黑体" panose="00000500000000000000" pitchFamily="2" charset="-122"/>
                <a:ea typeface="印品黑体" panose="00000500000000000000" pitchFamily="2" charset="-122"/>
              </a:rPr>
              <a:t>c)</a:t>
            </a:r>
            <a:r>
              <a:rPr lang="zh-CN" altLang="en-US" sz="2800" dirty="0">
                <a:solidFill>
                  <a:schemeClr val="tx1"/>
                </a:solidFill>
                <a:latin typeface="印品黑体" panose="00000500000000000000" pitchFamily="2" charset="-122"/>
                <a:ea typeface="印品黑体" panose="00000500000000000000" pitchFamily="2" charset="-122"/>
              </a:rPr>
              <a:t>首句提出一个论点</a:t>
            </a:r>
            <a:r>
              <a:rPr lang="zh-CN" altLang="en-US" sz="2800" dirty="0">
                <a:solidFill>
                  <a:schemeClr val="tx1"/>
                </a:solidFill>
                <a:latin typeface="印品黑体" panose="00000500000000000000" pitchFamily="2" charset="-122"/>
                <a:ea typeface="印品黑体" panose="00000500000000000000" pitchFamily="2" charset="-122"/>
                <a:sym typeface="+mn-ea"/>
              </a:rPr>
              <a:t>：</a:t>
            </a:r>
            <a:r>
              <a:rPr lang="zh-CN" altLang="en-US" sz="2800" dirty="0">
                <a:solidFill>
                  <a:srgbClr val="FF0000"/>
                </a:solidFill>
                <a:latin typeface="印品黑体" panose="00000500000000000000" pitchFamily="2" charset="-122"/>
                <a:ea typeface="印品黑体" panose="00000500000000000000" pitchFamily="2" charset="-122"/>
              </a:rPr>
              <a:t>议论文</a:t>
            </a:r>
            <a:endParaRPr lang="zh-CN" altLang="en-US" sz="2800" dirty="0">
              <a:solidFill>
                <a:srgbClr val="FF0000"/>
              </a:solidFill>
              <a:latin typeface="印品黑体" panose="00000500000000000000" pitchFamily="2" charset="-122"/>
              <a:ea typeface="印品黑体" panose="00000500000000000000" pitchFamily="2" charset="-122"/>
            </a:endParaRPr>
          </a:p>
          <a:p>
            <a:pPr algn="l"/>
            <a:endParaRPr lang="zh-CN" altLang="en-US" sz="2400" dirty="0">
              <a:solidFill>
                <a:srgbClr val="0070C0"/>
              </a:solidFill>
              <a:latin typeface="印品黑体" panose="00000500000000000000" pitchFamily="2" charset="-122"/>
              <a:ea typeface="印品黑体" panose="00000500000000000000" pitchFamily="2" charset="-122"/>
            </a:endParaRPr>
          </a:p>
        </p:txBody>
      </p:sp>
      <p:sp>
        <p:nvSpPr>
          <p:cNvPr id="3" name="文本框 2"/>
          <p:cNvSpPr txBox="1"/>
          <p:nvPr/>
        </p:nvSpPr>
        <p:spPr>
          <a:xfrm>
            <a:off x="434340" y="3318510"/>
            <a:ext cx="8107680" cy="1568450"/>
          </a:xfrm>
          <a:prstGeom prst="rect">
            <a:avLst/>
          </a:prstGeom>
          <a:noFill/>
        </p:spPr>
        <p:txBody>
          <a:bodyPr wrap="none" rtlCol="0">
            <a:spAutoFit/>
          </a:bodyPr>
          <a:p>
            <a:pPr algn="l"/>
            <a:r>
              <a:rPr lang="zh-CN" altLang="en-US" sz="2400" dirty="0">
                <a:solidFill>
                  <a:srgbClr val="0070C0"/>
                </a:solidFill>
                <a:latin typeface="印品黑体" panose="00000500000000000000" pitchFamily="2" charset="-122"/>
                <a:ea typeface="印品黑体" panose="00000500000000000000" pitchFamily="2" charset="-122"/>
                <a:sym typeface="+mn-ea"/>
              </a:rPr>
              <a:t>首句往往开宗明义，是文章的主题。细读首句可启示全文，</a:t>
            </a:r>
            <a:endParaRPr lang="zh-CN" altLang="en-US" sz="2400" dirty="0">
              <a:solidFill>
                <a:srgbClr val="0070C0"/>
              </a:solidFill>
              <a:latin typeface="印品黑体" panose="00000500000000000000" pitchFamily="2" charset="-122"/>
              <a:ea typeface="印品黑体" panose="00000500000000000000" pitchFamily="2" charset="-122"/>
              <a:sym typeface="+mn-ea"/>
            </a:endParaRPr>
          </a:p>
          <a:p>
            <a:pPr algn="l"/>
            <a:r>
              <a:rPr lang="zh-CN" altLang="en-US" sz="2400" dirty="0">
                <a:solidFill>
                  <a:srgbClr val="0070C0"/>
                </a:solidFill>
                <a:latin typeface="印品黑体" panose="00000500000000000000" pitchFamily="2" charset="-122"/>
                <a:ea typeface="印品黑体" panose="00000500000000000000" pitchFamily="2" charset="-122"/>
                <a:sym typeface="+mn-ea"/>
              </a:rPr>
              <a:t>而尾句又往往是对文章主题的总结。所以，它们是了解文</a:t>
            </a:r>
            <a:endParaRPr lang="zh-CN" altLang="en-US" sz="2400" dirty="0">
              <a:solidFill>
                <a:srgbClr val="0070C0"/>
              </a:solidFill>
              <a:latin typeface="印品黑体" panose="00000500000000000000" pitchFamily="2" charset="-122"/>
              <a:ea typeface="印品黑体" panose="00000500000000000000" pitchFamily="2" charset="-122"/>
              <a:sym typeface="+mn-ea"/>
            </a:endParaRPr>
          </a:p>
          <a:p>
            <a:pPr algn="l"/>
            <a:r>
              <a:rPr lang="zh-CN" altLang="en-US" sz="2400" dirty="0">
                <a:solidFill>
                  <a:srgbClr val="0070C0"/>
                </a:solidFill>
                <a:latin typeface="印品黑体" panose="00000500000000000000" pitchFamily="2" charset="-122"/>
                <a:ea typeface="印品黑体" panose="00000500000000000000" pitchFamily="2" charset="-122"/>
                <a:sym typeface="+mn-ea"/>
              </a:rPr>
              <a:t>章大意的一个窗口，对理解全文有着重要的启示作用。</a:t>
            </a:r>
            <a:endParaRPr lang="zh-CN" altLang="en-US" sz="2400" dirty="0">
              <a:solidFill>
                <a:srgbClr val="0070C0"/>
              </a:solidFill>
              <a:latin typeface="印品黑体" panose="00000500000000000000" pitchFamily="2" charset="-122"/>
              <a:ea typeface="印品黑体" panose="00000500000000000000" pitchFamily="2" charset="-122"/>
            </a:endParaRPr>
          </a:p>
          <a:p>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86"/>
                                        </p:tgtEl>
                                        <p:attrNameLst>
                                          <p:attrName>style.visibility</p:attrName>
                                        </p:attrNameLst>
                                      </p:cBhvr>
                                      <p:to>
                                        <p:strVal val="visible"/>
                                      </p:to>
                                    </p:set>
                                    <p:anim calcmode="lin" valueType="num">
                                      <p:cBhvr additive="base">
                                        <p:cTn id="7" dur="1000" fill="hold"/>
                                        <p:tgtEl>
                                          <p:spTgt spid="86"/>
                                        </p:tgtEl>
                                        <p:attrNameLst>
                                          <p:attrName>ppt_x</p:attrName>
                                        </p:attrNameLst>
                                      </p:cBhvr>
                                      <p:tavLst>
                                        <p:tav tm="0">
                                          <p:val>
                                            <p:strVal val="#ppt_x"/>
                                          </p:val>
                                        </p:tav>
                                        <p:tav tm="100000">
                                          <p:val>
                                            <p:strVal val="#ppt_x"/>
                                          </p:val>
                                        </p:tav>
                                      </p:tavLst>
                                    </p:anim>
                                    <p:anim calcmode="lin" valueType="num">
                                      <p:cBhvr additive="base">
                                        <p:cTn id="8" dur="10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例如：</a:t>
            </a:r>
            <a:r>
              <a:rPr lang="zh-CN" altLang="en-US" sz="32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lang="en-US" altLang="zh-CN" sz="3200" dirty="0">
                <a:latin typeface="Comic Sans MS" panose="030F0702030302020204" pitchFamily="66" charset="0"/>
                <a:ea typeface="微软雅黑" panose="020B0503020204020204" pitchFamily="34" charset="-122"/>
                <a:cs typeface="Comic Sans MS" panose="030F0702030302020204" pitchFamily="66" charset="0"/>
                <a:sym typeface="+mn-ea"/>
              </a:rPr>
              <a:t>2021</a:t>
            </a:r>
            <a:r>
              <a:rPr lang="zh-CN" altLang="en-US" sz="3200" dirty="0">
                <a:latin typeface="Comic Sans MS" panose="030F0702030302020204" pitchFamily="66" charset="0"/>
                <a:ea typeface="微软雅黑" panose="020B0503020204020204" pitchFamily="34" charset="-122"/>
                <a:cs typeface="Comic Sans MS" panose="030F0702030302020204" pitchFamily="66" charset="0"/>
                <a:sym typeface="+mn-ea"/>
              </a:rPr>
              <a:t>原题）</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061085"/>
            <a:ext cx="8538210" cy="4048125"/>
          </a:xfrm>
        </p:spPr>
        <p:txBody>
          <a:bodyPr vert="horz" wrap="square" lIns="76199" tIns="38099" rIns="76199" bIns="38099" anchor="t" anchorCtr="0"/>
          <a:p>
            <a:pPr>
              <a:lnSpc>
                <a:spcPct val="90000"/>
              </a:lnSpc>
            </a:pP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Andrew Carnegie[kɑ:ˈneɡi], known as the King of Steel, built the steel industry in the United States, </a:t>
            </a: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a:t>
            </a:r>
            <a:endParaRPr lang="en-US" altLang="zh-CN" sz="2335" dirty="0">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a:t>
            </a:r>
            <a:endParaRPr lang="en-US" altLang="zh-CN" sz="2335" dirty="0">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His contributions of more than five million dollars established 2, 500 libraries in small communities throughout the country and formed the nucleus of the public library system that we all enjoy today. </a:t>
            </a:r>
            <a:endParaRPr lang="zh-CN" altLang="en-US" sz="2335" dirty="0">
              <a:latin typeface="Comic Sans MS" panose="030F0702030302020204" pitchFamily="66" charset="0"/>
              <a:ea typeface="微软雅黑" panose="020B0503020204020204" pitchFamily="34" charset="-122"/>
              <a:cs typeface="Comic Sans MS" panose="030F0702030302020204" pitchFamily="66"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WordArt 19"/>
          <p:cNvSpPr>
            <a:spLocks noChangeArrowheads="1" noChangeShapeType="1" noTextEdit="1"/>
          </p:cNvSpPr>
          <p:nvPr/>
        </p:nvSpPr>
        <p:spPr bwMode="auto">
          <a:xfrm>
            <a:off x="2012138" y="2143120"/>
            <a:ext cx="4484515" cy="773912"/>
          </a:xfrm>
          <a:prstGeom prst="rect">
            <a:avLst/>
          </a:prstGeom>
        </p:spPr>
        <p:txBody>
          <a:bodyPr wrap="none" fromWordArt="1">
            <a:prstTxWarp prst="textWave4">
              <a:avLst>
                <a:gd name="adj1" fmla="val 6500"/>
                <a:gd name="adj2" fmla="val 0"/>
              </a:avLst>
            </a:prstTxWarp>
          </a:bodyPr>
          <a:lstStyle/>
          <a:p>
            <a:pPr algn="ctr"/>
            <a:r>
              <a:rPr lang="en-US" altLang="zh-CN" sz="3335"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3335"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根据并列关系解题</a:t>
            </a:r>
            <a:endParaRPr lang="zh-CN" altLang="en-US" sz="3335"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4787.500787401575,&quot;width&quot;:4887.499212598425}"/>
</p:tagLst>
</file>

<file path=ppt/tags/tag2.xml><?xml version="1.0" encoding="utf-8"?>
<p:tagLst xmlns:p="http://schemas.openxmlformats.org/presentationml/2006/main">
  <p:tag name="KSO_WM_UNIT_PLACING_PICTURE_USER_VIEWPORT" val="{&quot;height&quot;:767.4992125984252,&quot;width&quot;:2947.499212598425}"/>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PP_MARK_KEY" val="9861e0c3-1282-4526-a045-26fb6c2ddf92"/>
  <p:tag name="COMMONDATA" val="eyJoZGlkIjoiMmM4MWFlMWMyODU0N2U2NDI5NDUwM2FiZjk1NzIzMTYifQ=="/>
  <p:tag name="commondata" val="eyJoZGlkIjoiODc3Mzg3NTJmMGM2N2IxMDBkYmZmMzVlNGYyZGQyMGUifQ=="/>
</p:tagLst>
</file>

<file path=ppt/theme/theme1.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8282</Words>
  <Application>WPS 演示</Application>
  <PresentationFormat>全屏显示(16:10)</PresentationFormat>
  <Paragraphs>397</Paragraphs>
  <Slides>39</Slides>
  <Notes>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39</vt:i4>
      </vt:variant>
    </vt:vector>
  </HeadingPairs>
  <TitlesOfParts>
    <vt:vector size="57" baseType="lpstr">
      <vt:lpstr>Arial</vt:lpstr>
      <vt:lpstr>宋体</vt:lpstr>
      <vt:lpstr>Wingdings</vt:lpstr>
      <vt:lpstr>微软雅黑</vt:lpstr>
      <vt:lpstr>Calibri</vt:lpstr>
      <vt:lpstr>微软雅黑 Light</vt:lpstr>
      <vt:lpstr>黑体</vt:lpstr>
      <vt:lpstr>华文隶书</vt:lpstr>
      <vt:lpstr>楷体</vt:lpstr>
      <vt:lpstr>Times New Roman</vt:lpstr>
      <vt:lpstr>U.S. 101</vt:lpstr>
      <vt:lpstr>Segoe Print</vt:lpstr>
      <vt:lpstr>Roboto</vt:lpstr>
      <vt:lpstr>Open Sans Light</vt:lpstr>
      <vt:lpstr>印品黑体</vt:lpstr>
      <vt:lpstr>Comic Sans MS</vt:lpstr>
      <vt:lpstr>Arial Unicode MS</vt:lpstr>
      <vt:lpstr>第一PPT，www.1ppt.com</vt:lpstr>
      <vt:lpstr>PowerPoint 演示文稿</vt:lpstr>
      <vt:lpstr>翻译技巧（二）</vt:lpstr>
      <vt:lpstr>PowerPoint 演示文稿</vt:lpstr>
      <vt:lpstr>完型填空解题技巧  </vt:lpstr>
      <vt:lpstr>1. 引言</vt:lpstr>
      <vt:lpstr>1.2 完型填空考纲</vt:lpstr>
      <vt:lpstr>PowerPoint 演示文稿</vt:lpstr>
      <vt:lpstr>例如：（2021原题）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完形填空解题步骤 </vt:lpstr>
      <vt:lpstr> 结语</vt:lpstr>
      <vt:lpstr>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教务办13398171834</cp:lastModifiedBy>
  <cp:revision>340</cp:revision>
  <dcterms:created xsi:type="dcterms:W3CDTF">2013-01-25T01:44:00Z</dcterms:created>
  <dcterms:modified xsi:type="dcterms:W3CDTF">2024-05-10T02:56:37Z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5BE3130E0CFD4485B04804478E016257_13</vt:lpwstr>
  </property>
</Properties>
</file>