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1507" r:id="rId4"/>
    <p:sldId id="2291" r:id="rId6"/>
    <p:sldId id="2157" r:id="rId7"/>
    <p:sldId id="2254" r:id="rId8"/>
    <p:sldId id="1623" r:id="rId9"/>
    <p:sldId id="1670" r:id="rId10"/>
    <p:sldId id="1803" r:id="rId11"/>
    <p:sldId id="2322" r:id="rId12"/>
    <p:sldId id="1814" r:id="rId13"/>
    <p:sldId id="1687" r:id="rId14"/>
    <p:sldId id="1673" r:id="rId15"/>
    <p:sldId id="1674" r:id="rId16"/>
    <p:sldId id="1675" r:id="rId17"/>
    <p:sldId id="1693" r:id="rId18"/>
    <p:sldId id="1960" r:id="rId19"/>
    <p:sldId id="1961" r:id="rId20"/>
    <p:sldId id="1962" r:id="rId21"/>
    <p:sldId id="1969" r:id="rId22"/>
    <p:sldId id="2002" r:id="rId23"/>
    <p:sldId id="1677" r:id="rId24"/>
    <p:sldId id="1750" r:id="rId25"/>
    <p:sldId id="1757" r:id="rId26"/>
    <p:sldId id="1679" r:id="rId27"/>
    <p:sldId id="1695" r:id="rId28"/>
    <p:sldId id="1758" r:id="rId29"/>
    <p:sldId id="1667" r:id="rId30"/>
    <p:sldId id="1692" r:id="rId31"/>
    <p:sldId id="1999" r:id="rId32"/>
    <p:sldId id="2346" r:id="rId33"/>
  </p:sldIdLst>
  <p:sldSz cx="9144000" cy="5715000" type="screen16x10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129" d="100"/>
          <a:sy n="129" d="100"/>
        </p:scale>
        <p:origin x="-456" y="-96"/>
      </p:cViewPr>
      <p:guideLst>
        <p:guide orient="horz" pos="180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7389A2-1F97-473D-AF0F-10B38888C79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9FE4A-F1B9-42B6-95D0-1A8AD6D3A1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25602" name="幻灯片图像占位符 25601"/>
          <p:cNvSpPr>
            <a:spLocks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6DD1C-70C2-4EFD-A8A8-14D55827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4825"/>
            <a:ext cx="6118225" cy="1011238"/>
          </a:xfrm>
          <a:noFill/>
        </p:spPr>
        <p:txBody>
          <a:bodyPr lIns="91440" tIns="45720" rIns="91440" bIns="45720"/>
          <a:lstStyle>
            <a:lvl1pPr>
              <a:defRPr sz="3600" b="1"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  <a:endParaRPr lang="zh-CN" strike="noStrike" noProof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30525"/>
            <a:ext cx="6119813" cy="7191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  <a:endParaRPr lang="zh-CN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47D8F8-C5D5-4EAA-9812-4E183704E1C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0188"/>
            <a:ext cx="2057400" cy="48752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019800" cy="4875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4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173-665B-4A26-91FC-4A9F67B205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3A92-3574-469A-9CC7-E6DE8C544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 userDrawn="1"/>
        </p:nvCxnSpPr>
        <p:spPr>
          <a:xfrm>
            <a:off x="755650" y="694973"/>
            <a:ext cx="7848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323850" y="326320"/>
            <a:ext cx="390525" cy="227541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406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666" y="0"/>
              <a:ext cx="35983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567" y="0"/>
              <a:ext cx="35983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8101013" y="268111"/>
            <a:ext cx="671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D11F-E716-44B8-8FA2-B23B49EABB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5A9B-347D-4579-B22F-8DCBB002A6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8B1D-1BC3-426A-A310-4624521F40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634B-DC27-4ACA-834C-DF698BE00B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3881-ADD1-4450-8C90-00F07505A66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3073-AF49-4419-8D5E-CEEE6BB150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D16-33DD-47FC-893D-DF51A2EDB84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AD5F-69AD-4271-9648-DA70AC05B5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3A42-19F0-40F1-A6DD-6B142903B28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407-44AC-418D-B556-BE41A0BAAF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14F-32FD-440C-B92C-F006DA56BA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1203-2A17-4E80-BEE9-EDD8BC1647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843A-020A-462F-8B6B-6D1363F54C5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6CE6-AF45-4367-97BA-3D96EC0675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F310-10A4-4D6A-8284-069B6ECCE9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9BDA-5D35-42B6-8E29-FCA66843D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9451-2499-45BE-AFDB-DE7D03AEF6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7C2A-AA4B-4897-BFF7-45A5072FED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5860AD-FAF2-4382-B98A-FFD2EB9695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B11AB-A67D-49E2-9A24-FC472F5709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6100" y="300038"/>
            <a:ext cx="7747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www.1ppt.com/hangye/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www.1ppt.com/excel/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www.1ppt.com/shiti/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www.1ppt.com/jiaoan/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www.1ppt.cn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9050" y="293688"/>
            <a:ext cx="9144000" cy="317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741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8776" y="415925"/>
            <a:ext cx="3103562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590548" y="1881188"/>
            <a:ext cx="764222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ClrTx/>
              <a:buSzTx/>
              <a:buFontTx/>
            </a:pPr>
            <a:r>
              <a:rPr lang="zh-CN" altLang="en-US" sz="36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3600" dirty="0">
                <a:latin typeface="+mj-lt"/>
                <a:ea typeface="+mj-ea"/>
                <a:cs typeface="+mj-cs"/>
                <a:sym typeface="+mn-ea"/>
              </a:rPr>
              <a:t>                       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同等学力申硕全国统考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辅导课程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b="1" dirty="0">
                <a:latin typeface="+mj-lt"/>
                <a:ea typeface="+mj-ea"/>
                <a:cs typeface="+mj-cs"/>
                <a:sym typeface="+mn-ea"/>
              </a:rPr>
              <a:t>                   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华文隶书"/>
            </a:endParaRPr>
          </a:p>
        </p:txBody>
      </p:sp>
      <p:sp>
        <p:nvSpPr>
          <p:cNvPr id="17413" name="Rectangle 4"/>
          <p:cNvSpPr txBox="1">
            <a:spLocks noChangeArrowheads="1"/>
          </p:cNvSpPr>
          <p:nvPr/>
        </p:nvSpPr>
        <p:spPr bwMode="auto">
          <a:xfrm>
            <a:off x="3251199" y="3662363"/>
            <a:ext cx="2320925" cy="32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田华平</a:t>
            </a:r>
            <a:endParaRPr lang="zh-CN" altLang="en-US" sz="2400" b="1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4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31813"/>
            <a:ext cx="765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938" y="700088"/>
            <a:ext cx="18716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27685" y="480695"/>
            <a:ext cx="7508875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335" b="1" dirty="0">
                <a:latin typeface="Comic Sans MS" panose="030F0702030302020204" pitchFamily="66" charset="0"/>
              </a:rPr>
              <a:t>词类转译</a:t>
            </a:r>
            <a:r>
              <a:rPr lang="en-US" altLang="zh-CN" sz="3335" b="1" dirty="0">
                <a:latin typeface="Comic Sans MS" panose="030F0702030302020204" pitchFamily="66" charset="0"/>
              </a:rPr>
              <a:t> </a:t>
            </a:r>
            <a:r>
              <a:rPr lang="zh-CN" altLang="en-US" sz="3335" b="1" dirty="0">
                <a:latin typeface="Comic Sans MS" panose="030F0702030302020204" pitchFamily="66" charset="0"/>
              </a:rPr>
              <a:t>真题演练</a:t>
            </a:r>
            <a:r>
              <a:rPr lang="zh-CN" altLang="en-US" sz="3335" dirty="0">
                <a:latin typeface="Comic Sans MS" panose="030F0702030302020204" pitchFamily="66" charset="0"/>
              </a:rPr>
              <a:t>：</a:t>
            </a:r>
            <a:endParaRPr lang="zh-CN" altLang="en-US" sz="3335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123950"/>
            <a:ext cx="8538210" cy="398526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According to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 Harley, it is a system of symbols and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rules that enable us to communicate.</a:t>
            </a:r>
            <a:r>
              <a:rPr lang="en-US" altLang="zh-CN" sz="2400"/>
              <a:t> (2021)</a:t>
            </a:r>
            <a:endParaRPr lang="zh-CN" altLang="en-US" sz="2400"/>
          </a:p>
          <a:p>
            <a:pPr>
              <a:lnSpc>
                <a:spcPct val="90000"/>
              </a:lnSpc>
            </a:pPr>
            <a:r>
              <a:rPr lang="zh-CN" altLang="en-US" sz="2400"/>
              <a:t>参考译文：哈雷</a:t>
            </a:r>
            <a:r>
              <a:rPr lang="zh-CN" altLang="en-US" sz="2400">
                <a:solidFill>
                  <a:srgbClr val="FF0000"/>
                </a:solidFill>
              </a:rPr>
              <a:t>认为</a:t>
            </a:r>
            <a:r>
              <a:rPr lang="zh-CN" altLang="en-US" sz="2400"/>
              <a:t>，它是一套符号和规则体系，使我们能够进行交流。</a:t>
            </a:r>
            <a:endParaRPr lang="zh-CN" altLang="en-US" sz="2400"/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2.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But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according to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psychologists, that's not how it 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works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2020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参考译文：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但是心理学家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表示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并非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如此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3. Our lives would be remarkably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limited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without   language. (2021)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如果没有语言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，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我们的生活将受到极大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的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限制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01320" y="249555"/>
            <a:ext cx="7635240" cy="111696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br>
              <a:rPr lang="en-US" altLang="zh-CN" sz="3335" dirty="0">
                <a:latin typeface="Comic Sans MS" panose="030F0702030302020204" pitchFamily="66" charset="0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物称主语转译为人称主语</a:t>
            </a:r>
            <a:endParaRPr lang="en-US" altLang="zh-CN" sz="3200" b="1" noProof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406525"/>
            <a:ext cx="8538210" cy="3702685"/>
          </a:xfrm>
        </p:spPr>
        <p:txBody>
          <a:bodyPr vert="horz" wrap="square" lIns="76199" tIns="38099" rIns="76199" bIns="38099" anchor="t" anchorCtr="0"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400" b="1" noProof="0" dirty="0">
                <a:latin typeface="华文楷体" pitchFamily="2" charset="-122"/>
                <a:ea typeface="华文楷体" pitchFamily="2" charset="-122"/>
                <a:sym typeface="+mn-ea"/>
              </a:rPr>
              <a:t>物称主语与人称主语</a:t>
            </a:r>
            <a:endParaRPr kumimoji="0" lang="zh-CN" altLang="en-US" sz="2400" b="1" kern="0" cap="none" spc="0" normalizeH="0" baseline="0" noProof="0" dirty="0"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400" noProof="0" dirty="0">
                <a:latin typeface="华文楷体" pitchFamily="2" charset="-122"/>
                <a:ea typeface="华文楷体" pitchFamily="2" charset="-122"/>
                <a:sym typeface="+mn-ea"/>
              </a:rPr>
              <a:t>受思维习惯的影响，英汉两种语言中存在着物称主语和人称主语的区别。</a:t>
            </a:r>
            <a:endParaRPr lang="zh-CN" altLang="en-US" sz="2400" noProof="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400" noProof="0" dirty="0">
                <a:latin typeface="华文楷体" pitchFamily="2" charset="-122"/>
                <a:ea typeface="华文楷体" pitchFamily="2" charset="-122"/>
                <a:sym typeface="+mn-ea"/>
              </a:rPr>
              <a:t>英语常用物称表达法，使句子显得客观公正，紧凑严密；汉语则注重主体思维，往往从自我出发来叙述客观事物，或描述行为、状态。</a:t>
            </a:r>
            <a:endParaRPr lang="zh-CN" altLang="en-US" sz="2400" noProof="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400" noProof="0" dirty="0">
                <a:latin typeface="华文楷体" pitchFamily="2" charset="-122"/>
                <a:ea typeface="华文楷体" pitchFamily="2" charset="-122"/>
                <a:sym typeface="+mn-ea"/>
              </a:rPr>
              <a:t>英译汉时，有时需要调整句式结构，采用人称主语。</a:t>
            </a:r>
            <a:endParaRPr kumimoji="0" lang="zh-CN" altLang="en-US" sz="2400" kern="0" cap="none" spc="0" normalizeH="0" baseline="0" noProof="0" dirty="0">
              <a:latin typeface="华文楷体" pitchFamily="2" charset="-122"/>
              <a:ea typeface="华文楷体" pitchFamily="2" charset="-122"/>
              <a:cs typeface="+mn-cs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628650"/>
            <a:ext cx="8538210" cy="448056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）英语中用抽象名词或无生命的事物名称作主语，同时使用本身表示人的行动或行为的动词作其谓语，带有拟人化修辞色彩。英译汉时，往往将物称主语转译为人称主语。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 smtClean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en-US" altLang="zh-CN" sz="2335" kern="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noProof="0" dirty="0">
                <a:latin typeface="Calibri" panose="020F0502020204030204" pitchFamily="34" charset="0"/>
                <a:cs typeface="Comic Sans MS" panose="030F0702030302020204" pitchFamily="66" charset="0"/>
                <a:sym typeface="+mn-ea"/>
              </a:rPr>
              <a:t>① </a:t>
            </a:r>
            <a:r>
              <a:rPr lang="en-US" altLang="zh-CN" sz="2400" noProof="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</a:t>
            </a:r>
            <a:r>
              <a:rPr lang="en-US" altLang="zh-CN" sz="2400" noProof="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know that </a:t>
            </a:r>
            <a:r>
              <a:rPr lang="en-US" altLang="zh-CN" sz="2400" noProof="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your mind </a:t>
            </a:r>
            <a:r>
              <a:rPr lang="en-US" altLang="zh-CN" sz="2400" noProof="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 elsewhere</a:t>
            </a:r>
            <a:r>
              <a:rPr lang="en-US" altLang="zh-CN" sz="2400" noProof="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kumimoji="0" lang="en-US" altLang="zh-CN" sz="2400" kern="0" cap="none" spc="0" normalizeH="0" baseline="0" noProof="0" dirty="0">
              <a:latin typeface="Comic Sans MS" panose="030F0702030302020204" pitchFamily="66" charset="0"/>
              <a:ea typeface="+mn-ea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译文：我知道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你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在想别的事情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noProof="0" dirty="0">
                <a:latin typeface="Calibri" panose="020F0502020204030204" pitchFamily="34" charset="0"/>
                <a:sym typeface="+mn-ea"/>
              </a:rPr>
              <a:t>② </a:t>
            </a:r>
            <a:r>
              <a:rPr lang="en-US" altLang="zh-CN" sz="2400" noProof="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 good idea </a:t>
            </a:r>
            <a:r>
              <a:rPr lang="en-US" altLang="zh-CN" sz="2400" noProof="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struck me/came to mind.</a:t>
            </a:r>
            <a:endParaRPr kumimoji="0" lang="zh-CN" altLang="en-US" sz="2400" kern="0" cap="none" spc="0" normalizeH="0" baseline="0" noProof="0" dirty="0" smtClean="0">
              <a:solidFill>
                <a:schemeClr val="accent4">
                  <a:lumMod val="10000"/>
                </a:schemeClr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我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想到了一个好主意。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0" y="1366520"/>
            <a:ext cx="8538210" cy="464820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800" noProof="0" dirty="0">
                <a:latin typeface="Helvetica"/>
                <a:sym typeface="+mn-ea"/>
              </a:rPr>
              <a:t> 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）英语中常用非人称代词“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it”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做形式主语，而将真正的实义主语置于句尾，以防止“头重脚轻”，也能起强调作用。英译汉时，往往需要采用人称主语。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en-US" sz="2335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noProof="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It’s</a:t>
            </a:r>
            <a:r>
              <a:rPr lang="en-US" altLang="zh-CN" sz="2400" noProof="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natural for that fear to cause most people to rush toward safety and away from danger.</a:t>
            </a:r>
            <a:r>
              <a:rPr lang="en-US" altLang="zh-CN" sz="2400" noProof="0" dirty="0">
                <a:latin typeface="Helvetica"/>
                <a:sym typeface="+mn-ea"/>
              </a:rPr>
              <a:t> </a:t>
            </a:r>
            <a:endParaRPr kumimoji="0" lang="zh-CN" altLang="en-US" sz="2400" kern="0" cap="none" spc="0" normalizeH="0" baseline="0" noProof="0" dirty="0" smtClean="0">
              <a:solidFill>
                <a:schemeClr val="accent4">
                  <a:lumMod val="10000"/>
                </a:schemeClr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大多数人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因害怕危险而奔向安全之处躲避危险，这很正常。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68960" y="480695"/>
            <a:ext cx="7467600" cy="885825"/>
          </a:xfrm>
        </p:spPr>
        <p:txBody>
          <a:bodyPr vert="horz" wrap="square" lIns="76199" tIns="38099" rIns="76199" bIns="38099" anchor="t" anchorCtr="0"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物称主语转译为人称主语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>
                <a:latin typeface="Comic Sans MS" panose="030F0702030302020204" pitchFamily="66" charset="0"/>
              </a:rPr>
              <a:t>真题演练：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185545"/>
            <a:ext cx="8538210" cy="392366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</a:t>
            </a: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would be easy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to assume that public transportation is cheaper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... (2017)</a:t>
            </a:r>
            <a:endParaRPr lang="zh-CN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参考译文：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我们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很容易</a:t>
            </a:r>
            <a:r>
              <a:rPr lang="zh-CN" altLang="en-US" sz="2800" dirty="0">
                <a:sym typeface="+mn-ea"/>
              </a:rPr>
              <a:t>认为乘坐公共交通工具更划算</a:t>
            </a:r>
            <a:r>
              <a:rPr lang="en-US" altLang="zh-CN" sz="2800" dirty="0">
                <a:sym typeface="+mn-ea"/>
              </a:rPr>
              <a:t>……</a:t>
            </a:r>
            <a:endParaRPr lang="zh-CN" altLang="en-US" sz="2800" dirty="0"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en-US" altLang="zh-CN" b="1">
                <a:sym typeface="+mn-ea"/>
              </a:rPr>
              <a:t>1.3  </a:t>
            </a:r>
            <a:r>
              <a:rPr lang="en-US" altLang="zh-CN" b="1" kern="1200" dirty="0">
                <a:latin typeface="Times New Roman" panose="02020603050405020304" pitchFamily="18" charset="0"/>
                <a:ea typeface="隶书" pitchFamily="49" charset="-122"/>
                <a:sym typeface="+mn-ea"/>
              </a:rPr>
              <a:t>“</a:t>
            </a:r>
            <a:r>
              <a:rPr lang="zh-CN" altLang="en-US" b="1" kern="1200" dirty="0">
                <a:latin typeface="Times New Roman" panose="02020603050405020304" pitchFamily="18" charset="0"/>
                <a:ea typeface="隶书" pitchFamily="49" charset="-122"/>
                <a:sym typeface="+mn-ea"/>
              </a:rPr>
              <a:t>反正转换</a:t>
            </a:r>
            <a:r>
              <a:rPr lang="en-US" altLang="zh-CN" b="1" kern="1200" dirty="0">
                <a:latin typeface="Times New Roman" panose="02020603050405020304" pitchFamily="18" charset="0"/>
                <a:ea typeface="隶书" pitchFamily="49" charset="-122"/>
                <a:sym typeface="+mn-ea"/>
              </a:rPr>
              <a:t>”</a:t>
            </a:r>
            <a:r>
              <a:rPr lang="zh-CN" altLang="en-US" b="1" kern="1200" dirty="0">
                <a:latin typeface="Times New Roman" panose="02020603050405020304" pitchFamily="18" charset="0"/>
                <a:ea typeface="隶书" pitchFamily="49" charset="-122"/>
                <a:sym typeface="+mn-ea"/>
              </a:rPr>
              <a:t>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457200" y="1019175"/>
            <a:ext cx="8229600" cy="4086225"/>
          </a:xfrm>
        </p:spPr>
        <p:txBody>
          <a:bodyPr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由于英语和汉语在思维和表达方式上存在差异，两种语言用于表示肯定概念和否定概念的词汇、语法以及语言逻辑都有很大差别，两种语言肯定和否定的表达形式往往不能吻合。一味按原语的形式进行翻译有时会不符合汉语的表达习惯，有时不足以传达原文的语义和修辞色彩，甚至还会误解原文的意思，造成译文的信息缺失和信息错误等现象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因此在翻译时，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如果原文本来是用肯定语气，译文却需用否定语气，反之亦然，这就是所谓的反正转换法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。</a:t>
            </a:r>
            <a:endParaRPr lang="zh-CN" altLang="en-US" sz="2400" b="0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例如：</a:t>
            </a:r>
            <a:endParaRPr lang="zh-CN" altLang="en-US" sz="2400" b="0">
              <a:latin typeface="Times New Roman" panose="02020603050405020304" pitchFamily="18" charset="0"/>
              <a:ea typeface="黑体" panose="0201060906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1905000" y="337344"/>
            <a:ext cx="6477000" cy="952500"/>
          </a:xfrm>
        </p:spPr>
        <p:txBody>
          <a:bodyPr anchor="ctr" anchorCtr="0"/>
          <a:p>
            <a:r>
              <a:rPr lang="zh-CN" altLang="en-US" sz="3000" b="1" dirty="0">
                <a:solidFill>
                  <a:srgbClr val="FF0000"/>
                </a:solidFill>
                <a:ea typeface="华文彩云" pitchFamily="2" charset="-122"/>
              </a:rPr>
              <a:t>如何翻译下面的句子？</a:t>
            </a:r>
            <a:endParaRPr lang="zh-CN" altLang="en-US" sz="3000" b="1" dirty="0">
              <a:solidFill>
                <a:srgbClr val="FF0000"/>
              </a:solidFill>
              <a:ea typeface="华文彩云" pitchFamily="2" charset="-122"/>
            </a:endParaRPr>
          </a:p>
        </p:txBody>
      </p:sp>
      <p:pic>
        <p:nvPicPr>
          <p:cNvPr id="5124" name="文本占位符 5123" descr="问1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291412" y="1399540"/>
            <a:ext cx="1496218" cy="2477823"/>
          </a:xfrm>
        </p:spPr>
      </p:pic>
      <p:sp>
        <p:nvSpPr>
          <p:cNvPr id="5127" name="文本框 5126"/>
          <p:cNvSpPr txBox="1"/>
          <p:nvPr/>
        </p:nvSpPr>
        <p:spPr>
          <a:xfrm>
            <a:off x="3431646" y="1717146"/>
            <a:ext cx="1500188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335">
                <a:latin typeface="Times New Roman" panose="02020603050405020304" pitchFamily="18" charset="0"/>
              </a:rPr>
              <a:t>Wet paint.</a:t>
            </a:r>
            <a:endParaRPr lang="en-US" altLang="zh-CN" sz="2335">
              <a:latin typeface="Times New Roman" panose="02020603050405020304" pitchFamily="18" charset="0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3131344" y="2436813"/>
            <a:ext cx="2760927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335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335">
                <a:latin typeface="Times New Roman" panose="02020603050405020304" pitchFamily="18" charset="0"/>
              </a:rPr>
              <a:t> stop running.</a:t>
            </a:r>
            <a:endParaRPr lang="en-US" altLang="zh-CN" sz="2335">
              <a:latin typeface="Times New Roman" panose="02020603050405020304" pitchFamily="18" charset="0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2771511" y="3217333"/>
            <a:ext cx="3360208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335">
                <a:latin typeface="Times New Roman" panose="02020603050405020304" pitchFamily="18" charset="0"/>
              </a:rPr>
              <a:t>You </a:t>
            </a:r>
            <a:r>
              <a:rPr lang="en-US" altLang="zh-CN" sz="2335">
                <a:solidFill>
                  <a:srgbClr val="FF0000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2335">
                <a:latin typeface="Times New Roman" panose="02020603050405020304" pitchFamily="18" charset="0"/>
              </a:rPr>
              <a:t> be too careful.</a:t>
            </a:r>
            <a:endParaRPr lang="en-US" altLang="zh-CN" sz="2335">
              <a:latin typeface="Times New Roman" panose="02020603050405020304" pitchFamily="18" charset="0"/>
            </a:endParaRPr>
          </a:p>
        </p:txBody>
      </p:sp>
      <p:sp>
        <p:nvSpPr>
          <p:cNvPr id="5130" name="文本框 5129"/>
          <p:cNvSpPr txBox="1"/>
          <p:nvPr/>
        </p:nvSpPr>
        <p:spPr>
          <a:xfrm>
            <a:off x="2771511" y="3877469"/>
            <a:ext cx="4261114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335">
                <a:latin typeface="Times New Roman" panose="02020603050405020304" pitchFamily="18" charset="0"/>
              </a:rPr>
              <a:t>The thermometer must be lying.</a:t>
            </a:r>
            <a:endParaRPr lang="en-US" altLang="zh-CN" sz="2335">
              <a:latin typeface="Times New Roman" panose="02020603050405020304" pitchFamily="18" charset="0"/>
            </a:endParaRPr>
          </a:p>
        </p:txBody>
      </p:sp>
      <p:sp>
        <p:nvSpPr>
          <p:cNvPr id="5131" name="文本框 5130"/>
          <p:cNvSpPr txBox="1"/>
          <p:nvPr/>
        </p:nvSpPr>
        <p:spPr>
          <a:xfrm>
            <a:off x="5651500" y="1717146"/>
            <a:ext cx="239977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0" dirty="0">
                <a:latin typeface="Times New Roman" panose="02020603050405020304" pitchFamily="18" charset="0"/>
              </a:rPr>
              <a:t>    </a:t>
            </a:r>
            <a:r>
              <a:rPr lang="zh-CN" altLang="en-US" sz="2335" dirty="0">
                <a:latin typeface="Arial Black" panose="020B0A04020102020204" pitchFamily="34" charset="0"/>
              </a:rPr>
              <a:t>油漆</a:t>
            </a:r>
            <a:r>
              <a:rPr lang="zh-CN" altLang="en-US" sz="2335" dirty="0">
                <a:solidFill>
                  <a:srgbClr val="FF0000"/>
                </a:solidFill>
                <a:latin typeface="Arial Black" panose="020B0A04020102020204" pitchFamily="34" charset="0"/>
              </a:rPr>
              <a:t>未干</a:t>
            </a:r>
            <a:r>
              <a:rPr lang="zh-CN" altLang="en-US" sz="2335" dirty="0">
                <a:latin typeface="Arial Black" panose="020B0A04020102020204" pitchFamily="34" charset="0"/>
              </a:rPr>
              <a:t>。</a:t>
            </a:r>
            <a:endParaRPr lang="zh-CN" altLang="en-US" sz="2335">
              <a:latin typeface="Arial Black" panose="020B0A04020102020204" pitchFamily="34" charset="0"/>
            </a:endParaRPr>
          </a:p>
        </p:txBody>
      </p:sp>
      <p:sp>
        <p:nvSpPr>
          <p:cNvPr id="5132" name="文本框 5131"/>
          <p:cNvSpPr txBox="1"/>
          <p:nvPr/>
        </p:nvSpPr>
        <p:spPr>
          <a:xfrm>
            <a:off x="5771886" y="2497667"/>
            <a:ext cx="239977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0" dirty="0">
                <a:latin typeface="Times New Roman" panose="02020603050405020304" pitchFamily="18" charset="0"/>
              </a:rPr>
              <a:t>   </a:t>
            </a:r>
            <a:r>
              <a:rPr lang="zh-CN" altLang="en-US" sz="2335" dirty="0">
                <a:latin typeface="Arial Black" panose="020B0A04020102020204" pitchFamily="34" charset="0"/>
              </a:rPr>
              <a:t>继续跑。</a:t>
            </a:r>
            <a:endParaRPr lang="zh-CN" altLang="en-US" sz="2335" dirty="0">
              <a:latin typeface="Arial Black" panose="020B0A04020102020204" pitchFamily="34" charset="0"/>
            </a:endParaRPr>
          </a:p>
        </p:txBody>
      </p:sp>
      <p:sp>
        <p:nvSpPr>
          <p:cNvPr id="5133" name="文本框 5132"/>
          <p:cNvSpPr txBox="1"/>
          <p:nvPr/>
        </p:nvSpPr>
        <p:spPr>
          <a:xfrm>
            <a:off x="5982229" y="3217333"/>
            <a:ext cx="239977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335" dirty="0">
                <a:latin typeface="Arial Black" panose="020B0A04020102020204" pitchFamily="34" charset="0"/>
              </a:rPr>
              <a:t>你越小心越好。</a:t>
            </a:r>
            <a:endParaRPr lang="zh-CN" altLang="en-US" sz="2335" dirty="0">
              <a:latin typeface="Arial Black" panose="020B0A04020102020204" pitchFamily="34" charset="0"/>
            </a:endParaRPr>
          </a:p>
        </p:txBody>
      </p:sp>
      <p:sp>
        <p:nvSpPr>
          <p:cNvPr id="5134" name="文本框 5133"/>
          <p:cNvSpPr txBox="1"/>
          <p:nvPr/>
        </p:nvSpPr>
        <p:spPr>
          <a:xfrm>
            <a:off x="3192198" y="4357688"/>
            <a:ext cx="3119438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335" dirty="0">
                <a:latin typeface="Arial Black" panose="020B0A04020102020204" pitchFamily="34" charset="0"/>
              </a:rPr>
              <a:t>这个温度计肯定</a:t>
            </a:r>
            <a:r>
              <a:rPr lang="zh-CN" altLang="en-US" sz="2335" dirty="0">
                <a:solidFill>
                  <a:srgbClr val="FF0000"/>
                </a:solidFill>
                <a:latin typeface="Arial Black" panose="020B0A04020102020204" pitchFamily="34" charset="0"/>
              </a:rPr>
              <a:t>不准</a:t>
            </a:r>
            <a:r>
              <a:rPr lang="zh-CN" altLang="en-US" sz="2335" dirty="0">
                <a:latin typeface="Arial Black" panose="020B0A04020102020204" pitchFamily="34" charset="0"/>
              </a:rPr>
              <a:t>。</a:t>
            </a:r>
            <a:endParaRPr lang="zh-CN" altLang="en-US" sz="2335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1" grpId="1"/>
      <p:bldP spid="5132" grpId="0"/>
      <p:bldP spid="5132" grpId="1"/>
      <p:bldP spid="5133" grpId="0"/>
      <p:bldP spid="5133" grpId="1"/>
      <p:bldP spid="5134" grpId="0"/>
      <p:bldP spid="51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384810" y="697230"/>
            <a:ext cx="8229600" cy="4843145"/>
          </a:xfrm>
        </p:spPr>
        <p:txBody>
          <a:bodyPr/>
          <a:p>
            <a:pPr>
              <a:buNone/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正说反译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原语中肯定的表达在翻译时转换为否定的说法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1) Such a chance was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denied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me.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没有得到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这样一个机会。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2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) He is the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last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person to accept a bribe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译文：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他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决不是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接受贿赂的人。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3) In the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absence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of anybody more experienced, I took command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由于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找不到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其他更有经验的人，只好由我来指挥。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4) Your temper is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more than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 can bear.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受不了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你的脾气。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695325"/>
          </a:xfrm>
        </p:spPr>
        <p:txBody>
          <a:bodyPr anchor="ctr" anchorCtr="0"/>
          <a:p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）反说正译</a:t>
            </a:r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457200" y="643255"/>
            <a:ext cx="8229600" cy="4462145"/>
          </a:xfrm>
        </p:spPr>
        <p:txBody>
          <a:bodyPr/>
          <a:p>
            <a:pPr marL="0" indent="0">
              <a:spcBef>
                <a:spcPct val="50000"/>
              </a:spcBef>
              <a:buClr>
                <a:srgbClr val="FFFF99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原语中否定的表达在翻译时转换为肯定的说法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We should </a:t>
            </a: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lose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no</a:t>
            </a: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time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 getting everything ready for the seminar.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我们应当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抓紧时间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把研讨会的准备工作做好。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lose no time in doing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抓紧时间/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立刻做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……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The significance of these incidents </a:t>
            </a: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was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n’t</a:t>
            </a: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lost on us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这些事件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引起了我们的</a:t>
            </a:r>
            <a:r>
              <a:rPr lang="zh-CN" altLang="en-US" sz="2400" dirty="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重视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zh-CN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be lost on sb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未被某人理解（或注意到）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3) He is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nothing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if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not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a scoundrel.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他简直是个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十足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的流氓。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FF99"/>
              </a:buClr>
              <a:buSzPct val="75000"/>
              <a:buFont typeface="Wingdings" panose="05000000000000000000" pitchFamily="2" charset="2"/>
              <a:buChar char="l"/>
            </a:pPr>
            <a:endParaRPr lang="zh-CN" altLang="en-US" sz="2400" b="1" dirty="0">
              <a:solidFill>
                <a:schemeClr val="tx1"/>
              </a:solidFill>
              <a:latin typeface="Comic Sans MS" panose="030F0702030302020204" pitchFamily="66" charset="0"/>
              <a:ea typeface="黑体" panose="02010609060101010101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en-US" altLang="zh-CN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反正转换</a:t>
            </a:r>
            <a:r>
              <a:rPr lang="en-US" altLang="zh-CN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</a:t>
            </a:r>
            <a:r>
              <a:rPr lang="en-US" altLang="zh-CN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3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真题演练</a:t>
            </a:r>
            <a:endParaRPr lang="en-US" altLang="zh-CN" sz="32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457200" y="1216025"/>
            <a:ext cx="8229600" cy="3889375"/>
          </a:xfrm>
        </p:spPr>
        <p:txBody>
          <a:bodyPr/>
          <a:p>
            <a:pPr>
              <a:spcBef>
                <a:spcPct val="50000"/>
              </a:spcBef>
              <a:buClr>
                <a:srgbClr val="FFFF99"/>
              </a:buClr>
              <a:buSzPct val="75000"/>
            </a:pPr>
            <a:r>
              <a:rPr lang="zh-CN" altLang="en-US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It's not just a static thing that </a:t>
            </a:r>
            <a:r>
              <a:rPr lang="zh-CN" alt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you</a:t>
            </a:r>
            <a:r>
              <a:rPr lang="en-US" altLang="zh-CN" sz="3600" baseline="300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‘</a:t>
            </a:r>
            <a:r>
              <a:rPr lang="zh-CN" alt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re stuck with</a:t>
            </a:r>
            <a:r>
              <a:rPr lang="zh-CN" altLang="en-US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(2020)</a:t>
            </a:r>
            <a:endParaRPr lang="zh-CN" altLang="en-US" sz="3600" baseline="30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FF99"/>
              </a:buClr>
              <a:buSzPct val="75000"/>
            </a:pPr>
            <a:r>
              <a:rPr lang="zh-CN" altLang="en-US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en-US" altLang="zh-CN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它不是一个一成不变、</a:t>
            </a:r>
            <a:r>
              <a:rPr lang="zh-CN" alt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摆脱不了</a:t>
            </a:r>
            <a:r>
              <a:rPr lang="zh-CN" altLang="en-US" sz="3600" baseline="30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的静态事物。</a:t>
            </a:r>
            <a:endParaRPr lang="zh-CN" altLang="en-US" sz="3600" baseline="30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80390" y="131445"/>
            <a:ext cx="7456170" cy="716280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阅读技巧（二）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807085"/>
            <a:ext cx="8538210" cy="430212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1. </a:t>
            </a:r>
            <a:r>
              <a:rPr 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找到</a:t>
            </a:r>
            <a:r>
              <a:rPr lang="zh-CN" altLang="en-US" sz="2000" b="1" dirty="0">
                <a:latin typeface="Comic Sans MS" panose="030F0702030302020204" pitchFamily="66" charset="0"/>
                <a:sym typeface="+mn-ea"/>
              </a:rPr>
              <a:t>主旨大意</a:t>
            </a:r>
            <a:endParaRPr lang="zh-CN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1.1  </a:t>
            </a:r>
            <a:r>
              <a:rPr 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主旨大意的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定义</a:t>
            </a:r>
            <a:endParaRPr lang="zh-CN" altLang="en-US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1.2 </a:t>
            </a:r>
            <a:r>
              <a:rPr lang="zh-CN" altLang="en-US" sz="2000" b="1" dirty="0">
                <a:latin typeface="Comic Sans MS" panose="030F0702030302020204" pitchFamily="66" charset="0"/>
                <a:sym typeface="+mn-ea"/>
              </a:rPr>
              <a:t>主旨大意的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特点</a:t>
            </a:r>
            <a:endParaRPr lang="zh-CN" altLang="en-US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1.3 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练习：定位段落</a:t>
            </a:r>
            <a:r>
              <a:rPr lang="zh-CN" altLang="en-US" sz="2000" b="1" dirty="0">
                <a:latin typeface="Comic Sans MS" panose="030F0702030302020204" pitchFamily="66" charset="0"/>
                <a:sym typeface="+mn-ea"/>
              </a:rPr>
              <a:t>主旨大意</a:t>
            </a:r>
            <a:endParaRPr lang="zh-CN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略读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2.1 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定义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2.2 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步骤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2.3 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真题示例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3. 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寻读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3.1 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定义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3.2 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步骤</a:t>
            </a:r>
            <a:endParaRPr lang="zh-CN" altLang="en-US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   3.3 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真题示例</a:t>
            </a:r>
            <a:endParaRPr lang="zh-CN" altLang="en-US" sz="20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4. </a:t>
            </a:r>
            <a:r>
              <a:rPr lang="zh-CN" altLang="en-US" sz="20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真题练习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58165" y="396875"/>
            <a:ext cx="6858000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增译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80135"/>
            <a:ext cx="8695690" cy="402907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增译是很常用的一种英汉翻译技巧，是指根据原文上下文的意思、逻辑关系以及中文语言的句法特点和表达习惯，在翻译时增加原文字面没有出现但实际内容已包含的词。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增译主要有以下几种情况：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 b="1" dirty="0">
                <a:latin typeface="华文楷体" pitchFamily="2" charset="-122"/>
                <a:ea typeface="华文楷体" pitchFamily="2" charset="-122"/>
                <a:sym typeface="+mn-ea"/>
              </a:rPr>
              <a:t>2.1 </a:t>
            </a:r>
            <a:r>
              <a:rPr lang="zh-CN" altLang="en-US" sz="2335" b="1" dirty="0">
                <a:latin typeface="华文楷体" pitchFamily="2" charset="-122"/>
                <a:ea typeface="华文楷体" pitchFamily="2" charset="-122"/>
                <a:sym typeface="+mn-ea"/>
              </a:rPr>
              <a:t>增加无其形但有其义的词</a:t>
            </a:r>
            <a:endParaRPr lang="en-US" altLang="zh-CN" sz="2335" b="1" kern="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1).  </a:t>
            </a:r>
            <a:r>
              <a:rPr lang="en-US" altLang="zh-CN" sz="2335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We don’t  </a:t>
            </a:r>
            <a:r>
              <a:rPr lang="en-US" altLang="zh-CN" sz="2335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regret</a:t>
            </a:r>
            <a:r>
              <a:rPr lang="en-US" altLang="zh-CN" sz="2335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, we never have and never will.</a:t>
            </a:r>
            <a:endParaRPr lang="en-US" altLang="zh-CN" sz="2335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译文：我们不会后悔，我们从来没有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后悔</a:t>
            </a:r>
            <a:r>
              <a:rPr lang="zh-CN" altLang="en-US" sz="233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过，我们将来也不会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后悔</a:t>
            </a:r>
            <a:r>
              <a:rPr lang="zh-CN" altLang="en-US" sz="233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33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2). The crowds </a:t>
            </a:r>
            <a:r>
              <a:rPr lang="en-US" altLang="zh-CN" sz="2335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melted </a:t>
            </a:r>
            <a:r>
              <a:rPr lang="en-US" altLang="zh-CN" sz="2335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away</a:t>
            </a: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335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译文</a:t>
            </a:r>
            <a:r>
              <a:rPr lang="zh-CN" altLang="en-US" sz="2335" dirty="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人群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渐渐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散开了。</a:t>
            </a: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09220" y="770890"/>
            <a:ext cx="8695690" cy="462851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3). </a:t>
            </a:r>
            <a:r>
              <a:rPr lang="en-US" altLang="zh-CN" sz="24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Seeing is believing.</a:t>
            </a:r>
            <a:endParaRPr lang="en-US" altLang="zh-CN" sz="240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百</a:t>
            </a:r>
            <a:r>
              <a:rPr lang="zh-CN" altLang="en-US" sz="2400" dirty="0">
                <a:solidFill>
                  <a:schemeClr val="tx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闻不如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一</a:t>
            </a:r>
            <a:r>
              <a:rPr lang="zh-CN" altLang="en-US" sz="2400" dirty="0">
                <a:solidFill>
                  <a:schemeClr val="tx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见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某些动词或形容词派生来的抽象名词，翻译时可以根据上下文在其后面增添适当的名词，使译文更符合规范。 </a:t>
            </a:r>
            <a:endParaRPr lang="zh-CN" altLang="en-US" sz="2400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例如：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persuade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说服     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       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persuasion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说服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工作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prepare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准备     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       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preparation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准备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工作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backward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落后      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     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backwardness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落后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状态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mad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疯狂          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          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madness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疯狂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行为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178560" y="480695"/>
            <a:ext cx="6858000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628650"/>
            <a:ext cx="8538210" cy="448056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对比两个译文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:</a:t>
            </a:r>
            <a:endParaRPr lang="zh-CN" altLang="en-US" sz="2335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4) </a:t>
            </a: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tension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 the Middle East has attracted much attention.</a:t>
            </a:r>
            <a:endParaRPr lang="en-US" altLang="zh-CN" sz="2335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：中东的</a:t>
            </a:r>
            <a:r>
              <a:rPr lang="zh-CN" altLang="en-US" sz="2335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紧张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已引起了广泛关注。</a:t>
            </a:r>
            <a:endParaRPr lang="zh-CN" altLang="en-US" sz="2335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：中东的</a:t>
            </a:r>
            <a:r>
              <a:rPr lang="zh-CN" altLang="en-US" sz="2335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紧张</a:t>
            </a:r>
            <a:r>
              <a:rPr lang="zh-CN" altLang="en-US" sz="2335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局势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已引起了广泛关注。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5) The 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government has long been concerned with the local </a:t>
            </a: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unemployment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335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：政府一直关心当地的</a:t>
            </a:r>
            <a:r>
              <a:rPr lang="zh-CN" altLang="en-US" sz="2335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失业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2335" dirty="0"/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：政府一直关心当地的</a:t>
            </a:r>
            <a:r>
              <a:rPr lang="zh-CN" altLang="en-US" sz="2335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失业</a:t>
            </a:r>
            <a:r>
              <a:rPr lang="zh-CN" altLang="en-US" sz="2335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问题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2335" dirty="0"/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22910" y="480695"/>
            <a:ext cx="7750175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2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2.2 </a:t>
            </a:r>
            <a:r>
              <a:rPr lang="zh-CN" altLang="zh-CN" sz="32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增加表示逻辑关系的词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19810"/>
            <a:ext cx="8538210" cy="408940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The strongest man cannot alter the law of nature.</a:t>
            </a:r>
            <a:endParaRPr lang="zh-CN" altLang="en-US" sz="2400" kern="0" dirty="0" smtClean="0">
              <a:solidFill>
                <a:schemeClr val="accent4">
                  <a:lumMod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即使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是最强壮的人，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也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不能改变自然法则。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Can you manage without help? </a:t>
            </a:r>
            <a:endParaRPr lang="en-US" altLang="zh-CN" sz="2400" b="1">
              <a:solidFill>
                <a:schemeClr val="tx2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如果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没有人</a:t>
            </a:r>
            <a:r>
              <a:rPr lang="zh-CN" altLang="en-US" sz="2400" dirty="0">
                <a:sym typeface="+mn-ea"/>
              </a:rPr>
              <a:t>帮忙， 你能应付的了吗？</a:t>
            </a: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68960" y="480695"/>
            <a:ext cx="7467600" cy="885825"/>
          </a:xfrm>
        </p:spPr>
        <p:txBody>
          <a:bodyPr vert="horz" wrap="square" lIns="76199" tIns="38099" rIns="76199" bIns="38099" anchor="t" anchorCtr="0"/>
          <a:p>
            <a:r>
              <a:rPr lang="zh-CN" sz="3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增译</a:t>
            </a:r>
            <a:r>
              <a:rPr lang="en-US" altLang="zh-CN" sz="3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>
                <a:latin typeface="Comic Sans MS" panose="030F0702030302020204" pitchFamily="66" charset="0"/>
              </a:rPr>
              <a:t>真题演练：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111250"/>
            <a:ext cx="8749030" cy="399796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335" dirty="0">
                <a:solidFill>
                  <a:schemeClr val="tx1"/>
                </a:solidFill>
                <a:latin typeface="Comic Sans MS" panose="030F0702030302020204" pitchFamily="66" charset="0"/>
              </a:rPr>
              <a:t>1. One of the things you have surely considered is using public transportation rather than </a:t>
            </a: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</a:rPr>
              <a:t>your own vehicle</a:t>
            </a:r>
            <a:r>
              <a:rPr lang="en-US" altLang="zh-CN" sz="2335" dirty="0">
                <a:solidFill>
                  <a:schemeClr val="tx1"/>
                </a:solidFill>
                <a:latin typeface="Comic Sans MS" panose="030F0702030302020204" pitchFamily="66" charset="0"/>
              </a:rPr>
              <a:t>. (2017</a:t>
            </a:r>
            <a:r>
              <a:rPr lang="zh-CN" altLang="en-US" sz="2335" dirty="0">
                <a:solidFill>
                  <a:schemeClr val="tx1"/>
                </a:solidFill>
                <a:latin typeface="Comic Sans MS" panose="030F0702030302020204" pitchFamily="66" charset="0"/>
              </a:rPr>
              <a:t>）</a:t>
            </a:r>
            <a:endParaRPr lang="en-US" altLang="zh-CN" sz="2335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solidFill>
                  <a:schemeClr val="tx1"/>
                </a:solidFill>
              </a:rPr>
              <a:t>参</a:t>
            </a:r>
            <a:r>
              <a:rPr lang="zh-CN" altLang="en-US" sz="2335" dirty="0">
                <a:sym typeface="+mn-ea"/>
              </a:rPr>
              <a:t>考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en-US" altLang="zh-CN" sz="2335" dirty="0">
                <a:solidFill>
                  <a:schemeClr val="tx1"/>
                </a:solidFill>
              </a:rPr>
              <a:t>你</a:t>
            </a:r>
            <a:r>
              <a:rPr lang="zh-CN" altLang="en-US" sz="2335" dirty="0">
                <a:solidFill>
                  <a:schemeClr val="tx1"/>
                </a:solidFill>
              </a:rPr>
              <a:t>肯定</a:t>
            </a:r>
            <a:r>
              <a:rPr lang="en-US" altLang="zh-CN" sz="2335" dirty="0">
                <a:solidFill>
                  <a:schemeClr val="tx1"/>
                </a:solidFill>
              </a:rPr>
              <a:t>会考虑到的一件事就是乘坐</a:t>
            </a:r>
            <a:r>
              <a:rPr lang="zh-CN" altLang="en-US" sz="2335" dirty="0">
                <a:solidFill>
                  <a:schemeClr val="tx1"/>
                </a:solidFill>
              </a:rPr>
              <a:t>公共交通工具</a:t>
            </a:r>
            <a:r>
              <a:rPr lang="en-US" altLang="zh-CN" sz="2335" dirty="0">
                <a:solidFill>
                  <a:schemeClr val="tx1"/>
                </a:solidFill>
              </a:rPr>
              <a:t>，而不是</a:t>
            </a:r>
            <a:r>
              <a:rPr lang="en-US" altLang="zh-CN" sz="2335" dirty="0">
                <a:solidFill>
                  <a:srgbClr val="FF0000"/>
                </a:solidFill>
              </a:rPr>
              <a:t>开</a:t>
            </a:r>
            <a:r>
              <a:rPr lang="en-US" altLang="zh-CN" sz="2335" dirty="0">
                <a:solidFill>
                  <a:srgbClr val="0070C0"/>
                </a:solidFill>
              </a:rPr>
              <a:t>自家车</a:t>
            </a:r>
            <a:r>
              <a:rPr lang="en-US" altLang="zh-CN" sz="2335" dirty="0">
                <a:solidFill>
                  <a:schemeClr val="tx1"/>
                </a:solidFill>
              </a:rPr>
              <a:t>。</a:t>
            </a:r>
            <a:endParaRPr lang="en-US" altLang="zh-CN" sz="233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2. </a:t>
            </a: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lives would be remarkably limited 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without language. 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(</a:t>
            </a:r>
            <a:r>
              <a:rPr lang="en-US" altLang="zh-CN" sz="2335">
                <a:sym typeface="+mn-ea"/>
              </a:rPr>
              <a:t>2021</a:t>
            </a:r>
            <a:r>
              <a:rPr lang="zh-CN" altLang="en-US" sz="2335">
                <a:sym typeface="+mn-ea"/>
              </a:rPr>
              <a:t>）</a:t>
            </a:r>
            <a:endParaRPr lang="zh-CN" altLang="en-US" sz="2335" dirty="0"/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Comic Sans MS" panose="030F0702030302020204" pitchFamily="66" charset="0"/>
                <a:sym typeface="+mn-ea"/>
              </a:rPr>
              <a:t>参考译文：</a:t>
            </a: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如果</a:t>
            </a:r>
            <a:r>
              <a:rPr lang="en-US" altLang="zh-CN" sz="2335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没有语言</a:t>
            </a:r>
            <a:r>
              <a:rPr lang="en-US" altLang="zh-CN" sz="2335" dirty="0">
                <a:latin typeface="Comic Sans MS" panose="030F0702030302020204" pitchFamily="66" charset="0"/>
                <a:sym typeface="+mn-ea"/>
              </a:rPr>
              <a:t>，我们的生活将受到极大的限制。</a:t>
            </a:r>
            <a:endParaRPr lang="en-US" altLang="zh-CN" sz="233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58775" y="218440"/>
            <a:ext cx="7677785" cy="559435"/>
          </a:xfrm>
        </p:spPr>
        <p:txBody>
          <a:bodyPr vert="horz" wrap="square" lIns="76199" tIns="38099" rIns="76199" bIns="38099" anchor="t" anchorCtr="0"/>
          <a:p>
            <a:r>
              <a:rPr lang="en-US" altLang="zh-CN" sz="3200" b="1" dirty="0">
                <a:latin typeface="Comic Sans MS" panose="030F0702030302020204" pitchFamily="66" charset="0"/>
              </a:rPr>
              <a:t> 3. </a:t>
            </a:r>
            <a:r>
              <a:rPr lang="zh-CN" altLang="en-US" sz="3200" b="1" dirty="0">
                <a:latin typeface="Comic Sans MS" panose="030F0702030302020204" pitchFamily="66" charset="0"/>
              </a:rPr>
              <a:t>省译法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777875"/>
            <a:ext cx="8737600" cy="4331335"/>
          </a:xfrm>
        </p:spPr>
        <p:txBody>
          <a:bodyPr vert="horz" wrap="square" lIns="76199" tIns="38099" rIns="76199" bIns="38099" anchor="t" anchorCtr="0"/>
          <a:p>
            <a:pPr latinLnBrk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省译法</a:t>
            </a:r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是与增译法相对应的一种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英汉</a:t>
            </a:r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翻译方法，即删去不符合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汉</a:t>
            </a:r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语思维习惯、语言习惯和表达方式的词，以避免译文累赘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en-US" altLang="zh-CN" sz="2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4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1). </a:t>
            </a:r>
            <a:r>
              <a:rPr lang="en-US" altLang="zh-CN" sz="2400" i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We</a:t>
            </a:r>
            <a:r>
              <a:rPr lang="en-US" altLang="zh-CN" sz="24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live and learn.</a:t>
            </a:r>
            <a:endParaRPr lang="en-US" altLang="zh-CN" sz="240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（）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活到老，学到老。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</a:t>
            </a: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 looked gloomy</a:t>
            </a:r>
            <a:r>
              <a:rPr lang="en-US" altLang="zh-CN" sz="2400" i="1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i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and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troubled. </a:t>
            </a:r>
            <a:endParaRPr lang="zh-CN" altLang="en-US" sz="2400" dirty="0">
              <a:solidFill>
                <a:schemeClr val="tx2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他看上去有些忧愁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（）</a:t>
            </a:r>
            <a:r>
              <a:rPr lang="zh-CN" altLang="en-US" sz="2400" dirty="0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不安。</a:t>
            </a:r>
            <a:endParaRPr lang="zh-CN" altLang="en-US" sz="2400" dirty="0">
              <a:solidFill>
                <a:schemeClr val="tx2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3)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As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it is late, you’d better go home.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（）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时间不早了，你该回家了。</a:t>
            </a:r>
            <a:endParaRPr lang="zh-CN" altLang="en-US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tx2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400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93115"/>
            <a:ext cx="8229600" cy="4312285"/>
          </a:xfrm>
        </p:spPr>
        <p:txBody>
          <a:bodyPr/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对比两个译文：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4) Read this book,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and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you will understand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800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（）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读了这本书，你就明白了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如果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读了这本书，你就明白了。</a:t>
            </a:r>
            <a:endParaRPr lang="zh-CN" altLang="en-US" sz="28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5)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If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 had known this, I would have stayed at home.</a:t>
            </a:r>
            <a:endParaRPr lang="en-US" altLang="zh-CN" sz="2800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（）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早知如此，我就待在家里了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译文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如果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我早知道是这样，我就待在家里了。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58800" y="480695"/>
            <a:ext cx="7477760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335" dirty="0">
                <a:latin typeface="Comic Sans MS" panose="030F0702030302020204" pitchFamily="66" charset="0"/>
              </a:rPr>
              <a:t>省译</a:t>
            </a:r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335" dirty="0">
                <a:latin typeface="Comic Sans MS" panose="030F0702030302020204" pitchFamily="66" charset="0"/>
              </a:rPr>
              <a:t>真题演练：</a:t>
            </a:r>
            <a:endParaRPr lang="zh-CN" altLang="en-US" sz="3335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80770"/>
            <a:ext cx="8538210" cy="402844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 </a:t>
            </a:r>
            <a:r>
              <a:rPr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When</a:t>
            </a:r>
            <a:r>
              <a:rPr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it</a:t>
            </a:r>
            <a:r>
              <a:rPr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sz="2400">
                <a:latin typeface="Comic Sans MS" panose="030F0702030302020204" pitchFamily="66" charset="0"/>
                <a:cs typeface="Comic Sans MS" panose="030F0702030302020204" pitchFamily="66" charset="0"/>
              </a:rPr>
              <a:t>comes to personal finance, we are all looking for ways to save more money.</a:t>
            </a:r>
            <a:r>
              <a:rPr 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 (2017)</a:t>
            </a:r>
            <a:endParaRPr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参考译文：</a:t>
            </a:r>
            <a:r>
              <a:rPr sz="2400">
                <a:latin typeface="Comic Sans MS" panose="030F0702030302020204" pitchFamily="66" charset="0"/>
                <a:cs typeface="Comic Sans MS" panose="030F0702030302020204" pitchFamily="66" charset="0"/>
              </a:rPr>
              <a:t>谈到个人理财，我们都在寻求更能省钱的方法。</a:t>
            </a:r>
            <a:endParaRPr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/>
              <a:t>2.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It's not just a static thing that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you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‘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re stuck with and can't get over. (2020)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 dirty="0"/>
              <a:t>它不是一个一成不变、摆脱不了的静态事物。</a:t>
            </a:r>
            <a:endParaRPr lang="en-US" altLang="zh-CN" sz="2335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365125"/>
            <a:ext cx="7645400" cy="100139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4000" b="1" dirty="0">
                <a:sym typeface="+mn-ea"/>
              </a:rPr>
              <a:t> </a:t>
            </a:r>
            <a:r>
              <a:rPr lang="zh-CN" altLang="en-US" sz="4000" b="1" dirty="0">
                <a:sym typeface="+mn-ea"/>
              </a:rPr>
              <a:t>结语</a:t>
            </a:r>
            <a:br>
              <a:rPr lang="zh-CN" altLang="en-US" sz="4000" b="1" dirty="0">
                <a:sym typeface="+mn-ea"/>
              </a:rPr>
            </a:b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61085"/>
            <a:ext cx="8538210" cy="447802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转译法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词类转译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1.2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物称主语转译为人称主语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1.3</a:t>
            </a:r>
            <a:r>
              <a:rPr lang="en-US" altLang="zh-CN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反正转换</a:t>
            </a:r>
            <a:r>
              <a:rPr lang="en-US" altLang="zh-CN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</a:t>
            </a:r>
            <a:endPara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1</a:t>
            </a:r>
            <a:r>
              <a:rPr lang="zh-CN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）正说反译</a:t>
            </a:r>
            <a:endPara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2</a:t>
            </a:r>
            <a:r>
              <a:rPr lang="zh-CN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）反说正译</a:t>
            </a:r>
            <a:endParaRPr lang="en-US" altLang="zh-CN" sz="2400" noProof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增译法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2.1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增加无其形但有其义的词</a:t>
            </a:r>
            <a:endParaRPr lang="en-US" altLang="zh-CN" sz="24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2.2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增加表示逻辑关系的词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   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3.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省译法</a:t>
            </a:r>
            <a:endParaRPr lang="zh-CN" altLang="en-US" sz="2335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  <p:sp>
        <p:nvSpPr>
          <p:cNvPr id="2" name="文本框 1"/>
          <p:cNvSpPr txBox="1"/>
          <p:nvPr/>
        </p:nvSpPr>
        <p:spPr>
          <a:xfrm>
            <a:off x="8028940" y="64490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9050" y="0"/>
            <a:ext cx="9144000" cy="57156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3203848" y="625252"/>
            <a:ext cx="2396827" cy="2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矩形 47"/>
          <p:cNvSpPr>
            <a:spLocks noChangeArrowheads="1"/>
          </p:cNvSpPr>
          <p:nvPr/>
        </p:nvSpPr>
        <p:spPr bwMode="auto">
          <a:xfrm>
            <a:off x="1763688" y="2869500"/>
            <a:ext cx="5040238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4" rIns="68571" bIns="34284">
            <a:spAutoFit/>
          </a:bodyPr>
          <a:lstStyle/>
          <a:p>
            <a:pPr algn="just"/>
            <a:r>
              <a:rPr lang="zh-CN" altLang="en-US" sz="72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谢 谢 大 家！</a:t>
            </a:r>
            <a:endParaRPr lang="en-US" altLang="zh-CN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lang="zh-CN" altLang="en-US" sz="4000" b="1" dirty="0">
                <a:sym typeface="+mn-ea"/>
              </a:rPr>
              <a:t>翻译技巧（一）</a:t>
            </a:r>
            <a:endParaRPr lang="zh-CN" altLang="en-US" sz="40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9645"/>
            <a:ext cx="8229600" cy="4135755"/>
          </a:xfrm>
        </p:spPr>
        <p:txBody>
          <a:bodyPr/>
          <a:lstStyle/>
          <a:p>
            <a:r>
              <a:rPr lang="zh-CN" altLang="en-US" sz="2800" b="1">
                <a:solidFill>
                  <a:schemeClr val="tx2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引言</a:t>
            </a:r>
            <a:endParaRPr lang="zh-CN" altLang="en-US" sz="2800" b="1">
              <a:solidFill>
                <a:schemeClr val="tx2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>
                <a:solidFill>
                  <a:schemeClr val="tx2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有中文特征的英语叫</a:t>
            </a: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Chinglish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>
                <a:solidFill>
                  <a:schemeClr val="tx2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有英文特征的中文叫？</a:t>
            </a:r>
            <a:endParaRPr lang="en-US" altLang="zh-CN" sz="2400">
              <a:solidFill>
                <a:schemeClr val="tx2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</a:t>
            </a:r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ranslationese</a:t>
            </a: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[træns,leiʃə'ni:z] 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“翻译腔”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指由英文翻译过来的中文有洋化现象或不符合汉语的习惯表达方式。表现为译文不自然、不流畅、生硬、难懂、费解等特点。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例如：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558800" y="664845"/>
            <a:ext cx="8157845" cy="4831080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H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e is 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so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happy 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that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he jumps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翻译腔：他是如此地开心以至于他跳了起来。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→ 他高兴得跳了起来。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2) 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He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’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 one of the famous writers.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翻译腔：他是有名的作家之一。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→ 他是位有名的作家。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3) 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As a husband, he is affectionate.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翻译腔：作为一个丈夫，他十分地深情。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→ 他是个深情的丈夫。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4) 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When you finish the draft, send it to me.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翻译腔：当你写完稿子的时候，把它寄给我吧。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→ 稿子写完后就寄给我吧。</a:t>
            </a:r>
            <a:endParaRPr lang="zh-CN" alt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480695"/>
            <a:ext cx="7645400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406525"/>
            <a:ext cx="8538210" cy="370268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转译法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增译法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省译法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04495" y="480695"/>
            <a:ext cx="7632065" cy="885825"/>
          </a:xfrm>
        </p:spPr>
        <p:txBody>
          <a:bodyPr vert="horz" wrap="square" lIns="76199" tIns="38099" rIns="76199" bIns="38099" anchor="t" anchorCtr="0"/>
          <a:p>
            <a:r>
              <a:rPr lang="en-US" altLang="zh-CN" sz="3335" b="1" dirty="0">
                <a:latin typeface="华文楷体" pitchFamily="2" charset="-122"/>
                <a:ea typeface="华文楷体" pitchFamily="2" charset="-122"/>
                <a:sym typeface="+mn-ea"/>
              </a:rPr>
              <a:t>1. </a:t>
            </a:r>
            <a:r>
              <a:rPr lang="zh-CN" altLang="en-US" sz="3335" b="1">
                <a:sym typeface="+mn-ea"/>
              </a:rPr>
              <a:t>转译法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123315"/>
            <a:ext cx="8538210" cy="3985895"/>
          </a:xfrm>
        </p:spPr>
        <p:txBody>
          <a:bodyPr vert="horz" wrap="square" lIns="76199" tIns="38099" rIns="76199" bIns="38099" anchor="t" anchorCtr="0"/>
          <a:p>
            <a:pPr>
              <a:lnSpc>
                <a:spcPct val="90000"/>
              </a:lnSpc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+mn-ea"/>
              </a:rPr>
              <a:t>1.1 </a:t>
            </a:r>
            <a:r>
              <a:rPr lang="zh-CN" altLang="en-US" sz="2800" b="1">
                <a:sym typeface="+mn-ea"/>
              </a:rPr>
              <a:t>词类转译 </a:t>
            </a:r>
            <a:endParaRPr lang="zh-CN" altLang="en-US" sz="2800"/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英语常用词有许多都是一词多类，一个词能充当的句子成分较少，充当不同成分时需要转换词类。而汉语一个词能充当的句子成分较多，一般无须转换词类。</a:t>
            </a:r>
            <a:endParaRPr lang="zh-CN" altLang="en-US" sz="28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因此英翻汉时，在忠实原意的前提下，可以把一些词的词性适当调整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  <a:sym typeface="+mn-ea"/>
              </a:rPr>
              <a:t>——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  <a:sym typeface="+mn-ea"/>
              </a:rPr>
              <a:t>转换词类。</a:t>
            </a:r>
            <a:r>
              <a:rPr lang="zh-CN" altLang="en-US" sz="2800">
                <a:sym typeface="+mn-ea"/>
              </a:rPr>
              <a:t>这种做法，翻译界把它称为“词类转译法”。</a:t>
            </a:r>
            <a:endParaRPr lang="zh-CN" altLang="en-US" sz="2800"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 noRot="1"/>
          </p:cNvSpPr>
          <p:nvPr>
            <p:ph type="title"/>
          </p:nvPr>
        </p:nvSpPr>
        <p:spPr>
          <a:xfrm>
            <a:off x="229235" y="190500"/>
            <a:ext cx="7708265" cy="762000"/>
          </a:xfrm>
        </p:spPr>
        <p:txBody>
          <a:bodyPr anchor="ctr" anchorCtr="0"/>
          <a:p>
            <a:r>
              <a:rPr lang="zh-CN" altLang="en-US" sz="3335" b="1"/>
              <a:t>例如：</a:t>
            </a:r>
            <a:endParaRPr lang="zh-CN" altLang="en-US" sz="3335" b="1"/>
          </a:p>
        </p:txBody>
      </p:sp>
      <p:sp>
        <p:nvSpPr>
          <p:cNvPr id="6147" name="文本占位符 6146"/>
          <p:cNvSpPr>
            <a:spLocks noGrp="1" noRot="1"/>
          </p:cNvSpPr>
          <p:nvPr>
            <p:ph type="body" idx="1"/>
          </p:nvPr>
        </p:nvSpPr>
        <p:spPr>
          <a:xfrm>
            <a:off x="-63500" y="802640"/>
            <a:ext cx="8988425" cy="4277360"/>
          </a:xfrm>
        </p:spPr>
        <p:txBody>
          <a:bodyPr/>
          <a:p>
            <a:pPr algn="just"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Independent thinking is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an absolute necessity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 study.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独立思考对学习是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绝对必需的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Every morning she would go to the lake area for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 walk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译文：每天早上，她都要到湖区去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散步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3) I am afraid I can't teach you swimming. I think my little brother is a better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teacher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than I.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译文：我怕教不了你游泳。我想我的小弟弟比我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教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得好。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4)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succeeded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 persuading him. 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译文：我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成功地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说服了他。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文本占位符 6146"/>
          <p:cNvSpPr>
            <a:spLocks noGrp="1" noRot="1"/>
          </p:cNvSpPr>
          <p:nvPr>
            <p:ph type="body" idx="1"/>
          </p:nvPr>
        </p:nvSpPr>
        <p:spPr>
          <a:xfrm>
            <a:off x="-63500" y="802640"/>
            <a:ext cx="8988425" cy="4277360"/>
          </a:xfrm>
        </p:spPr>
        <p:txBody>
          <a:bodyPr/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5)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 came to my home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for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help.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译文：他来到我家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请求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帮助。</a:t>
            </a:r>
            <a:endParaRPr lang="zh-CN" altLang="en-US" sz="2400"/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6) </a:t>
            </a:r>
            <a:r>
              <a:rPr lang="zh-CN" altLang="en-US" sz="2400" dirty="0">
                <a:sym typeface="+mn-ea"/>
              </a:rPr>
              <a:t>He is 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physically</a:t>
            </a:r>
            <a:r>
              <a:rPr lang="zh-CN" altLang="en-US" sz="2400" dirty="0">
                <a:sym typeface="+mn-ea"/>
              </a:rPr>
              <a:t> weak but 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mentally</a:t>
            </a:r>
            <a:r>
              <a:rPr lang="zh-CN" altLang="en-US" sz="2400" dirty="0">
                <a:sym typeface="+mn-ea"/>
              </a:rPr>
              <a:t> sound .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ym typeface="+mn-ea"/>
              </a:rPr>
              <a:t>他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身体</a:t>
            </a:r>
            <a:r>
              <a:rPr lang="zh-CN" altLang="en-US" sz="2400" dirty="0">
                <a:sym typeface="+mn-ea"/>
              </a:rPr>
              <a:t>虽弱，但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心理</a:t>
            </a:r>
            <a:r>
              <a:rPr lang="zh-CN" altLang="en-US" sz="2400" dirty="0">
                <a:sym typeface="+mn-ea"/>
              </a:rPr>
              <a:t>健康。</a:t>
            </a:r>
            <a:endParaRPr lang="zh-CN" altLang="en-US" sz="2400" dirty="0"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7)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man I saw at the party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looked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talked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an American.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我在晚会上看到的那个人，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外表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谈吐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像美国人。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8)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have the</a:t>
            </a:r>
            <a:r>
              <a:rPr lang="en-US" altLang="zh-CN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honor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inform you that your request is granted.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译文：我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荣幸地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通知您，您的请求已得到批准。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8433"/>
          <p:cNvSpPr>
            <a:spLocks noGrp="1" noRot="1"/>
          </p:cNvSpPr>
          <p:nvPr>
            <p:ph type="body" idx="1"/>
          </p:nvPr>
        </p:nvSpPr>
        <p:spPr>
          <a:xfrm>
            <a:off x="123190" y="508000"/>
            <a:ext cx="7623810" cy="4701540"/>
          </a:xfrm>
        </p:spPr>
        <p:txBody>
          <a:bodyPr/>
          <a:p>
            <a:pPr algn="just">
              <a:lnSpc>
                <a:spcPct val="90000"/>
              </a:lnSpc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词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类转译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小结：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尽管转换的情况很多，条件也很多，但其转换的条件主要只有两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派生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。由某词派生出来的词，可以转译为某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词。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>
                <a:solidFill>
                  <a:srgbClr val="0000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本来有其意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。因为它本来就有这个意思，现在为了表达习惯上的需要，把它的含意用不同的词性表达出来。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787.500787401575,&quot;width&quot;:4887.499212598425}"/>
</p:tagLst>
</file>

<file path=ppt/tags/tag2.xml><?xml version="1.0" encoding="utf-8"?>
<p:tagLst xmlns:p="http://schemas.openxmlformats.org/presentationml/2006/main">
  <p:tag name="KSO_WPP_MARK_KEY" val="9861e0c3-1282-4526-a045-26fb6c2ddf92"/>
  <p:tag name="COMMONDATA" val="eyJoZGlkIjoiMmM4MWFlMWMyODU0N2U2NDI5NDUwM2FiZjk1NzIzMTYifQ=="/>
  <p:tag name="commondata" val="eyJoZGlkIjoiODc3Mzg3NTJmMGM2N2IxMDBkYmZmMzVlNGYyZGQyMGUifQ=="/>
</p:tagLst>
</file>

<file path=ppt/theme/theme1.xml><?xml version="1.0" encoding="utf-8"?>
<a:theme xmlns:a="http://schemas.openxmlformats.org/drawingml/2006/main" name="岁寒三友-竹PPT模板">
  <a:themeElements>
    <a:clrScheme name="岁寒三友-竹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岁寒三友-竹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岁寒三友-竹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5938</Words>
  <Application>WPS 演示</Application>
  <PresentationFormat>全屏显示(16:10)</PresentationFormat>
  <Paragraphs>319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Calibri</vt:lpstr>
      <vt:lpstr>微软雅黑 Light</vt:lpstr>
      <vt:lpstr>黑体</vt:lpstr>
      <vt:lpstr>华文隶书</vt:lpstr>
      <vt:lpstr>楷体</vt:lpstr>
      <vt:lpstr>Comic Sans MS</vt:lpstr>
      <vt:lpstr>华文楷体</vt:lpstr>
      <vt:lpstr>Times New Roman</vt:lpstr>
      <vt:lpstr>Arial Unicode MS</vt:lpstr>
      <vt:lpstr>Helvetica</vt:lpstr>
      <vt:lpstr>隶书</vt:lpstr>
      <vt:lpstr>华文彩云</vt:lpstr>
      <vt:lpstr>Arial Black</vt:lpstr>
      <vt:lpstr>岁寒三友-竹PPT模板</vt:lpstr>
      <vt:lpstr>第一PPT，www.1ppt.com</vt:lpstr>
      <vt:lpstr>PowerPoint 演示文稿</vt:lpstr>
      <vt:lpstr> 阅读技巧（二）</vt:lpstr>
      <vt:lpstr>翻译技巧（一）</vt:lpstr>
      <vt:lpstr>PowerPoint 演示文稿</vt:lpstr>
      <vt:lpstr> 目录 </vt:lpstr>
      <vt:lpstr>1. 转译法</vt:lpstr>
      <vt:lpstr>例如：</vt:lpstr>
      <vt:lpstr>PowerPoint 演示文稿</vt:lpstr>
      <vt:lpstr>PowerPoint 演示文稿</vt:lpstr>
      <vt:lpstr> 词类转译 真题演练：</vt:lpstr>
      <vt:lpstr>  1. 2 物称主语转译为人称主语</vt:lpstr>
      <vt:lpstr>PowerPoint 演示文稿</vt:lpstr>
      <vt:lpstr>PowerPoint 演示文稿</vt:lpstr>
      <vt:lpstr>物称主语转译为人称主语 真题演练：</vt:lpstr>
      <vt:lpstr>1.3  “反正转换”法</vt:lpstr>
      <vt:lpstr>如何翻译下面的句子？</vt:lpstr>
      <vt:lpstr>PowerPoint 演示文稿</vt:lpstr>
      <vt:lpstr>2）反说正译</vt:lpstr>
      <vt:lpstr>“反正转换”法  真题演练</vt:lpstr>
      <vt:lpstr> 2. 增译</vt:lpstr>
      <vt:lpstr>PowerPoint 演示文稿</vt:lpstr>
      <vt:lpstr> </vt:lpstr>
      <vt:lpstr>2.2 增加表示逻辑关系的词</vt:lpstr>
      <vt:lpstr>增译 真题演练：</vt:lpstr>
      <vt:lpstr> 3. 省译法</vt:lpstr>
      <vt:lpstr>PowerPoint 演示文稿</vt:lpstr>
      <vt:lpstr> 省译 真题演练：</vt:lpstr>
      <vt:lpstr>  结语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教务办13398171834</cp:lastModifiedBy>
  <cp:revision>304</cp:revision>
  <dcterms:created xsi:type="dcterms:W3CDTF">2013-01-25T01:44:00Z</dcterms:created>
  <dcterms:modified xsi:type="dcterms:W3CDTF">2024-05-10T02:59:27Z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186089D6FD7544AFB6FA34FA0026E9D6_13</vt:lpwstr>
  </property>
</Properties>
</file>