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1507" r:id="rId4"/>
    <p:sldId id="1675" r:id="rId6"/>
    <p:sldId id="1887" r:id="rId7"/>
    <p:sldId id="1859" r:id="rId8"/>
    <p:sldId id="1860" r:id="rId9"/>
    <p:sldId id="1861" r:id="rId10"/>
    <p:sldId id="1862" r:id="rId11"/>
    <p:sldId id="1864" r:id="rId12"/>
    <p:sldId id="1677" r:id="rId13"/>
    <p:sldId id="1771" r:id="rId14"/>
    <p:sldId id="1841" r:id="rId15"/>
    <p:sldId id="1779" r:id="rId16"/>
    <p:sldId id="1781" r:id="rId17"/>
    <p:sldId id="1786" r:id="rId18"/>
    <p:sldId id="1790" r:id="rId19"/>
    <p:sldId id="1788" r:id="rId20"/>
    <p:sldId id="1791" r:id="rId21"/>
    <p:sldId id="1773" r:id="rId22"/>
    <p:sldId id="1774" r:id="rId23"/>
    <p:sldId id="1762" r:id="rId24"/>
    <p:sldId id="1763" r:id="rId25"/>
    <p:sldId id="1764" r:id="rId26"/>
    <p:sldId id="1792" r:id="rId27"/>
    <p:sldId id="1765" r:id="rId28"/>
    <p:sldId id="1767" r:id="rId29"/>
    <p:sldId id="1760" r:id="rId30"/>
    <p:sldId id="1866" r:id="rId31"/>
    <p:sldId id="1867" r:id="rId32"/>
    <p:sldId id="1777" r:id="rId33"/>
    <p:sldId id="1523" r:id="rId34"/>
  </p:sldIdLst>
  <p:sldSz cx="9144000" cy="5715000" type="screen16x10"/>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8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129" d="100"/>
          <a:sy n="129" d="100"/>
        </p:scale>
        <p:origin x="-456" y="-96"/>
      </p:cViewPr>
      <p:guideLst>
        <p:guide orient="horz" pos="178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74825"/>
            <a:ext cx="6118225" cy="1011238"/>
          </a:xfrm>
          <a:noFill/>
        </p:spPr>
        <p:txBody>
          <a:bodyPr lIns="91440" tIns="45720" rIns="91440" bIns="45720"/>
          <a:lstStyle>
            <a:lvl1pPr>
              <a:defRPr sz="36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idx="1"/>
          </p:nvPr>
        </p:nvSpPr>
        <p:spPr>
          <a:xfrm>
            <a:off x="685800" y="2930525"/>
            <a:ext cx="6119813" cy="719138"/>
          </a:xfrm>
        </p:spPr>
        <p:txBody>
          <a:bodyPr/>
          <a:lstStyle>
            <a:lvl1pPr marL="0" indent="0">
              <a:buFontTx/>
              <a:buNone/>
              <a:defRPr sz="2800"/>
            </a:lvl1pPr>
          </a:lstStyle>
          <a:p>
            <a:pPr fontAlgn="base"/>
            <a:r>
              <a:rPr lang="zh-CN" strike="noStrike" noProof="1"/>
              <a:t>单击此处编辑母版副标题样式</a:t>
            </a:r>
            <a:endParaRPr lang="zh-CN" strike="noStrike" noProof="1"/>
          </a:p>
        </p:txBody>
      </p:sp>
      <p:sp>
        <p:nvSpPr>
          <p:cNvPr id="7"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47D8F8-C5D5-4EAA-9812-4E183704E1C2}"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p>
            <a:pPr algn="r" fontAlgn="base">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0188"/>
            <a:ext cx="2057400" cy="4875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0188"/>
            <a:ext cx="6019800" cy="4875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511175"/>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30188"/>
            <a:ext cx="8229600" cy="950912"/>
          </a:xfrm>
          <a:prstGeom prst="rect">
            <a:avLst/>
          </a:prstGeom>
          <a:solidFill>
            <a:schemeClr val="bg1">
              <a:alpha val="70195"/>
            </a:schemeClr>
          </a:solidFill>
          <a:ln w="9525">
            <a:noFill/>
          </a:ln>
        </p:spPr>
        <p:txBody>
          <a:bodyPr lIns="90170" tIns="46990" rIns="90170" bIns="46990"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333500"/>
            <a:ext cx="8229600" cy="3771900"/>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hyperlink" Target="&#31687;&#31456;&#38405;&#35835;&#32451;&#20064;.doc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590550" y="1881505"/>
            <a:ext cx="7642225" cy="1344295"/>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600" dirty="0">
                <a:latin typeface="+mj-lt"/>
                <a:ea typeface="+mj-ea"/>
                <a:cs typeface="+mj-cs"/>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同等学力申硕全国统考</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英语</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之二</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a:p>
            <a:pPr eaLnBrk="1" hangingPunct="1">
              <a:buClrTx/>
              <a:buSzTx/>
              <a:buFontTx/>
            </a:pP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教师：</a:t>
            </a:r>
            <a:r>
              <a:rPr lang="zh-CN" altLang="en-US" sz="2400" b="1" dirty="0" smtClean="0">
                <a:solidFill>
                  <a:schemeClr val="accent1">
                    <a:lumMod val="75000"/>
                  </a:schemeClr>
                </a:solidFill>
                <a:latin typeface="楷体" panose="02010609060101010101" charset="-122"/>
                <a:ea typeface="楷体" panose="02010609060101010101" charset="-122"/>
              </a:rPr>
              <a:t>田华平</a:t>
            </a:r>
            <a:endParaRPr lang="zh-CN" altLang="en-US" sz="2400" b="1" dirty="0" smtClean="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nvPicPr>
        <p:blipFill>
          <a:blip r:embed="rId5"/>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61390"/>
            <a:ext cx="8229600" cy="4144010"/>
          </a:xfrm>
        </p:spPr>
        <p:txBody>
          <a:bodyPr/>
          <a:lstStyle/>
          <a:p>
            <a:pPr>
              <a:buNone/>
            </a:pPr>
            <a:r>
              <a:rPr lang="en-US" altLang="zh-CN" sz="2800" b="1" dirty="0">
                <a:latin typeface="Comic Sans MS" panose="030F0702030302020204" pitchFamily="66" charset="0"/>
                <a:sym typeface="+mn-ea"/>
              </a:rPr>
              <a:t>1.1 </a:t>
            </a:r>
            <a:r>
              <a:rPr lang="zh-CN" altLang="en-US" sz="2800" b="1" dirty="0">
                <a:latin typeface="Comic Sans MS" panose="030F0702030302020204" pitchFamily="66" charset="0"/>
                <a:sym typeface="+mn-ea"/>
              </a:rPr>
              <a:t>主旨大意定义</a:t>
            </a:r>
            <a:endParaRPr lang="zh-CN" altLang="en-US" sz="2800" b="1" dirty="0">
              <a:latin typeface="Comic Sans MS" panose="030F0702030302020204" pitchFamily="66" charset="0"/>
              <a:sym typeface="+mn-ea"/>
            </a:endParaRPr>
          </a:p>
          <a:p>
            <a:r>
              <a:rPr lang="zh-CN" altLang="en-US" sz="2800" dirty="0">
                <a:latin typeface="Comic Sans MS" panose="030F0702030302020204" pitchFamily="66" charset="0"/>
                <a:sym typeface="+mn-ea"/>
              </a:rPr>
              <a:t>主旨大意是作者在文章中要表达的核心内容,也是作者自始至终要说明的问题</a:t>
            </a:r>
            <a:r>
              <a:rPr lang="en-US" altLang="zh-CN" sz="2800" dirty="0">
                <a:latin typeface="Comic Sans MS" panose="030F0702030302020204" pitchFamily="66" charset="0"/>
                <a:sym typeface="+mn-ea"/>
              </a:rPr>
              <a:t>——</a:t>
            </a:r>
            <a:r>
              <a:rPr lang="zh-CN" altLang="en-US" sz="2800" dirty="0">
                <a:latin typeface="Comic Sans MS" panose="030F0702030302020204" pitchFamily="66" charset="0"/>
                <a:sym typeface="+mn-ea"/>
              </a:rPr>
              <a:t>对文章主题的看法和观点。</a:t>
            </a:r>
            <a:endParaRPr lang="zh-CN" altLang="en-US" sz="2800" dirty="0">
              <a:latin typeface="Comic Sans MS" panose="030F0702030302020204" pitchFamily="66" charset="0"/>
              <a:sym typeface="+mn-ea"/>
            </a:endParaRPr>
          </a:p>
          <a:p>
            <a:r>
              <a:rPr lang="en-US" altLang="zh-CN" sz="2800">
                <a:latin typeface="Comic Sans MS" panose="030F0702030302020204" pitchFamily="66" charset="0"/>
                <a:sym typeface="+mn-ea"/>
              </a:rPr>
              <a:t>The main idea is the controlling idea that the writer wishes to prove or explain.</a:t>
            </a:r>
            <a:endParaRPr lang="en-US" altLang="zh-CN" sz="2800" dirty="0">
              <a:latin typeface="Comic Sans MS" panose="030F0702030302020204" pitchFamily="66" charset="0"/>
              <a:sym typeface="+mn-ea"/>
            </a:endParaRPr>
          </a:p>
          <a:p>
            <a:endParaRPr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39445"/>
            <a:ext cx="8229600" cy="920115"/>
          </a:xfrm>
        </p:spPr>
        <p:txBody>
          <a:bodyPr/>
          <a:p>
            <a:r>
              <a:rPr lang="en-US" altLang="zh-CN" b="1"/>
              <a:t>1.2 </a:t>
            </a:r>
            <a:r>
              <a:rPr lang="zh-CN" altLang="en-US" b="1"/>
              <a:t>主旨大意的特点</a:t>
            </a:r>
            <a:endParaRPr lang="zh-CN" altLang="en-US" b="1"/>
          </a:p>
        </p:txBody>
      </p:sp>
      <p:sp>
        <p:nvSpPr>
          <p:cNvPr id="3" name="内容占位符 2"/>
          <p:cNvSpPr>
            <a:spLocks noGrp="1"/>
          </p:cNvSpPr>
          <p:nvPr>
            <p:ph idx="1"/>
          </p:nvPr>
        </p:nvSpPr>
        <p:spPr>
          <a:xfrm>
            <a:off x="457200" y="1344295"/>
            <a:ext cx="8229600" cy="3761105"/>
          </a:xfrm>
        </p:spPr>
        <p:txBody>
          <a:bodyPr/>
          <a:p>
            <a:r>
              <a:rPr lang="en-US" altLang="zh-CN" sz="2400">
                <a:latin typeface="Comic Sans MS" panose="030F0702030302020204" pitchFamily="66" charset="0"/>
                <a:sym typeface="+mn-ea"/>
              </a:rPr>
              <a:t>1) </a:t>
            </a:r>
            <a:r>
              <a:rPr lang="zh-CN" altLang="en-US" sz="2400" dirty="0">
                <a:latin typeface="Comic Sans MS" panose="030F0702030302020204" pitchFamily="66" charset="0"/>
                <a:sym typeface="+mn-ea"/>
              </a:rPr>
              <a:t>主旨大意</a:t>
            </a:r>
            <a:r>
              <a:rPr lang="en-US" altLang="zh-CN" sz="2400">
                <a:latin typeface="Comic Sans MS" panose="030F0702030302020204" pitchFamily="66" charset="0"/>
                <a:sym typeface="+mn-ea"/>
              </a:rPr>
              <a:t>是概括</a:t>
            </a:r>
            <a:r>
              <a:rPr lang="zh-CN" altLang="en-US" sz="2400">
                <a:latin typeface="Comic Sans MS" panose="030F0702030302020204" pitchFamily="66" charset="0"/>
                <a:sym typeface="+mn-ea"/>
              </a:rPr>
              <a:t>性的话语。</a:t>
            </a:r>
            <a:endParaRPr lang="zh-CN" altLang="en-US" sz="2400">
              <a:latin typeface="Comic Sans MS" panose="030F0702030302020204" pitchFamily="66" charset="0"/>
              <a:sym typeface="+mn-ea"/>
            </a:endParaRPr>
          </a:p>
          <a:p>
            <a:r>
              <a:rPr lang="en-US" altLang="zh-CN" sz="2400">
                <a:latin typeface="Comic Sans MS" panose="030F0702030302020204" pitchFamily="66" charset="0"/>
                <a:sym typeface="+mn-ea"/>
              </a:rPr>
              <a:t> The main idea is a generalization.</a:t>
            </a:r>
            <a:endParaRPr lang="en-US" altLang="zh-CN" sz="2400">
              <a:latin typeface="Comic Sans MS" panose="030F0702030302020204" pitchFamily="66" charset="0"/>
              <a:sym typeface="+mn-ea"/>
            </a:endParaRPr>
          </a:p>
          <a:p>
            <a:r>
              <a:rPr lang="en-US" altLang="zh-CN" sz="2400">
                <a:latin typeface="Comic Sans MS" panose="030F0702030302020204" pitchFamily="66" charset="0"/>
                <a:sym typeface="+mn-ea"/>
              </a:rPr>
              <a:t>2) </a:t>
            </a:r>
            <a:r>
              <a:rPr lang="zh-CN" altLang="en-US" sz="2400" dirty="0">
                <a:latin typeface="Comic Sans MS" panose="030F0702030302020204" pitchFamily="66" charset="0"/>
                <a:sym typeface="+mn-ea"/>
              </a:rPr>
              <a:t>作者一般用一句或多句话表达主旨大意</a:t>
            </a:r>
            <a:r>
              <a:rPr lang="zh-CN" sz="2400" dirty="0">
                <a:latin typeface="Comic Sans MS" panose="030F0702030302020204" pitchFamily="66" charset="0"/>
                <a:sym typeface="+mn-ea"/>
              </a:rPr>
              <a:t>，因此</a:t>
            </a:r>
            <a:r>
              <a:rPr lang="zh-CN" altLang="en-US" sz="2400" dirty="0">
                <a:latin typeface="Comic Sans MS" panose="030F0702030302020204" pitchFamily="66" charset="0"/>
                <a:sym typeface="+mn-ea"/>
              </a:rPr>
              <a:t>主旨大意</a:t>
            </a:r>
            <a:r>
              <a:rPr lang="zh-CN" altLang="en-US" sz="2400" dirty="0">
                <a:latin typeface="微软雅黑" panose="020B0503020204020204" pitchFamily="34" charset="-122"/>
                <a:ea typeface="微软雅黑" panose="020B0503020204020204" pitchFamily="34" charset="-122"/>
                <a:sym typeface="+mn-ea"/>
              </a:rPr>
              <a:t>一般以句子的形式存在。</a:t>
            </a:r>
            <a:endParaRPr lang="zh-CN" altLang="en-US" sz="2400" b="1" dirty="0">
              <a:latin typeface="Comic Sans MS" panose="030F0702030302020204" pitchFamily="66" charset="0"/>
              <a:sym typeface="+mn-ea"/>
            </a:endParaRPr>
          </a:p>
          <a:p>
            <a:r>
              <a:rPr lang="en-US" altLang="zh-CN" sz="2400">
                <a:latin typeface="Comic Sans MS" panose="030F0702030302020204" pitchFamily="66" charset="0"/>
                <a:sym typeface="+mn-ea"/>
              </a:rPr>
              <a:t>Usually the main idea is directly stated by the writer in one or more sentences within a reading passage. Therefore, </a:t>
            </a:r>
            <a:r>
              <a:rPr lang="en-US" altLang="zh-CN" sz="2400" dirty="0">
                <a:latin typeface="Comic Sans MS" panose="030F0702030302020204" pitchFamily="66" charset="0"/>
                <a:sym typeface="+mn-ea"/>
              </a:rPr>
              <a:t>m</a:t>
            </a:r>
            <a:r>
              <a:rPr lang="en-US" altLang="zh-CN" sz="2400" dirty="0">
                <a:latin typeface="Comic Sans MS" panose="030F0702030302020204" pitchFamily="66" charset="0"/>
                <a:sym typeface="+mn-ea"/>
              </a:rPr>
              <a:t>ain ideas are expressed in sentences.</a:t>
            </a:r>
            <a:endParaRPr lang="en-US" altLang="zh-CN" sz="2400" dirty="0">
              <a:solidFill>
                <a:schemeClr val="tx1"/>
              </a:solidFill>
              <a:latin typeface="Comic Sans MS" panose="030F0702030302020204" pitchFamily="66" charset="0"/>
              <a:sym typeface="+mn-ea"/>
            </a:endParaRPr>
          </a:p>
          <a:p>
            <a:endParaRPr lang="en-US" altLang="zh-CN" sz="2400" dirty="0">
              <a:solidFill>
                <a:schemeClr val="tx1"/>
              </a:solidFill>
              <a:latin typeface="微软雅黑" panose="020B0503020204020204" pitchFamily="34" charset="-122"/>
              <a:ea typeface="微软雅黑" panose="020B0503020204020204" pitchFamily="34" charset="-122"/>
            </a:endParaRPr>
          </a:p>
          <a:p>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4810" y="840105"/>
            <a:ext cx="8229600" cy="4874895"/>
          </a:xfrm>
        </p:spPr>
        <p:txBody>
          <a:bodyPr/>
          <a:p>
            <a:endParaRPr lang="zh-CN" altLang="en-US" sz="2400" dirty="0">
              <a:latin typeface="Comic Sans MS" panose="030F0702030302020204" pitchFamily="66" charset="0"/>
              <a:sym typeface="+mn-ea"/>
            </a:endParaRPr>
          </a:p>
          <a:p>
            <a:r>
              <a:rPr lang="zh-CN" altLang="en-US" sz="2400" dirty="0">
                <a:latin typeface="Comic Sans MS" panose="030F0702030302020204" pitchFamily="66" charset="0"/>
                <a:sym typeface="+mn-ea"/>
              </a:rPr>
              <a:t>段落的主旨大意通常由被称为主题句(Topic Sentence</a:t>
            </a:r>
            <a:r>
              <a:rPr lang="en-US" altLang="zh-CN" sz="2400" dirty="0">
                <a:latin typeface="Comic Sans MS" panose="030F0702030302020204" pitchFamily="66" charset="0"/>
                <a:sym typeface="+mn-ea"/>
              </a:rPr>
              <a:t>—</a:t>
            </a:r>
            <a:r>
              <a:rPr lang="en-US" altLang="zh-CN" sz="2400">
                <a:latin typeface="Comic Sans MS" panose="030F0702030302020204" pitchFamily="66" charset="0"/>
                <a:sym typeface="+mn-ea"/>
              </a:rPr>
              <a:t>the sentence that states the main idea</a:t>
            </a:r>
            <a:r>
              <a:rPr lang="zh-CN" altLang="en-US" sz="2400" dirty="0">
                <a:latin typeface="Comic Sans MS" panose="030F0702030302020204" pitchFamily="66" charset="0"/>
                <a:sym typeface="+mn-ea"/>
              </a:rPr>
              <a:t>)的句子来表示。主题句的位置通常有以下几种情况：</a:t>
            </a:r>
            <a:endParaRPr lang="zh-CN" altLang="en-US" sz="2400" dirty="0">
              <a:latin typeface="Comic Sans MS" panose="030F0702030302020204" pitchFamily="66" charset="0"/>
            </a:endParaRPr>
          </a:p>
          <a:p>
            <a:r>
              <a:rPr lang="zh-CN" altLang="en-US" sz="2400" dirty="0">
                <a:solidFill>
                  <a:srgbClr val="FF0000"/>
                </a:solidFill>
                <a:latin typeface="Comic Sans MS" panose="030F0702030302020204" pitchFamily="66" charset="0"/>
                <a:sym typeface="+mn-ea"/>
              </a:rPr>
              <a:t>①主题句位于段首</a:t>
            </a:r>
            <a:endParaRPr lang="zh-CN" altLang="en-US" sz="2400" dirty="0">
              <a:solidFill>
                <a:srgbClr val="FF0000"/>
              </a:solidFill>
              <a:latin typeface="Comic Sans MS" panose="030F0702030302020204" pitchFamily="66" charset="0"/>
            </a:endParaRPr>
          </a:p>
          <a:p>
            <a:r>
              <a:rPr lang="zh-CN" altLang="en-US" sz="2400" dirty="0">
                <a:latin typeface="Comic Sans MS" panose="030F0702030302020204" pitchFamily="66" charset="0"/>
                <a:sym typeface="+mn-ea"/>
              </a:rPr>
              <a:t>主题句位于段首是由作者先立论，后摆事实讲道理的写作手法形成的，这种段落称作演绎型段落。</a:t>
            </a:r>
            <a:endParaRPr lang="zh-CN" altLang="en-US" sz="2400" dirty="0">
              <a:latin typeface="Comic Sans MS" panose="030F0702030302020204" pitchFamily="66" charset="0"/>
              <a:sym typeface="+mn-ea"/>
            </a:endParaRPr>
          </a:p>
          <a:p>
            <a:r>
              <a:rPr lang="zh-CN" altLang="en-US" sz="2400" dirty="0">
                <a:latin typeface="Comic Sans MS" panose="030F0702030302020204" pitchFamily="66" charset="0"/>
                <a:sym typeface="+mn-ea"/>
              </a:rPr>
              <a:t>据有关统计数字表明，在英语议论文或说明文中，有60%~90%的主题句是段落的第一句。</a:t>
            </a:r>
            <a:endParaRPr lang="zh-CN" altLang="en-US" sz="2400" dirty="0">
              <a:latin typeface="Comic Sans MS" panose="030F0702030302020204" pitchFamily="66" charset="0"/>
            </a:endParaRPr>
          </a:p>
          <a:p>
            <a:endParaRPr lang="zh-CN" altLang="en-US" sz="2400">
              <a:latin typeface="Comic Sans MS" panose="030F0702030302020204" pitchFamily="66" charset="0"/>
              <a:cs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452755" y="1150620"/>
            <a:ext cx="8238490" cy="4564380"/>
          </a:xfrm>
        </p:spPr>
        <p:txBody>
          <a:bodyPr/>
          <a:lstStyle/>
          <a:p>
            <a:pPr eaLnBrk="1" hangingPunct="1"/>
            <a:endParaRPr lang="en-US" altLang="zh-CN" dirty="0" smtClean="0"/>
          </a:p>
          <a:p>
            <a:pPr eaLnBrk="1" hangingPunct="1"/>
            <a:r>
              <a:rPr lang="zh-CN" altLang="en-US" sz="2400" dirty="0">
                <a:solidFill>
                  <a:srgbClr val="FF0000"/>
                </a:solidFill>
                <a:latin typeface="Comic Sans MS" panose="030F0702030302020204" pitchFamily="66" charset="0"/>
                <a:sym typeface="+mn-ea"/>
              </a:rPr>
              <a:t>②主题句位于段末</a:t>
            </a:r>
            <a:endParaRPr lang="zh-CN" altLang="en-US" sz="2400" dirty="0">
              <a:solidFill>
                <a:srgbClr val="FF0000"/>
              </a:solidFill>
              <a:latin typeface="Comic Sans MS" panose="030F0702030302020204" pitchFamily="66" charset="0"/>
            </a:endParaRPr>
          </a:p>
          <a:p>
            <a:pPr eaLnBrk="1" hangingPunct="1"/>
            <a:r>
              <a:rPr lang="zh-CN" altLang="en-US" sz="2400" dirty="0">
                <a:latin typeface="Comic Sans MS" panose="030F0702030302020204" pitchFamily="66" charset="0"/>
                <a:sym typeface="+mn-ea"/>
              </a:rPr>
              <a:t>主题句位于段末是作者采用了先摆事实，后做结论的手法，这种段落称作归纳型段落。</a:t>
            </a:r>
            <a:endParaRPr lang="zh-CN" altLang="en-US" sz="2400" dirty="0">
              <a:latin typeface="Comic Sans MS" panose="030F0702030302020204" pitchFamily="66" charset="0"/>
            </a:endParaRPr>
          </a:p>
          <a:p>
            <a:pPr eaLnBrk="1" hangingPunct="1"/>
            <a:r>
              <a:rPr lang="zh-CN" altLang="en-US" sz="2400" dirty="0">
                <a:solidFill>
                  <a:srgbClr val="FF0000"/>
                </a:solidFill>
                <a:latin typeface="Comic Sans MS" panose="030F0702030302020204" pitchFamily="66" charset="0"/>
                <a:sym typeface="+mn-ea"/>
              </a:rPr>
              <a:t>③主题句位于段落的中间</a:t>
            </a:r>
            <a:endParaRPr lang="zh-CN" altLang="en-US" sz="2400" dirty="0">
              <a:solidFill>
                <a:srgbClr val="FF0000"/>
              </a:solidFill>
              <a:latin typeface="Comic Sans MS" panose="030F0702030302020204" pitchFamily="66" charset="0"/>
            </a:endParaRPr>
          </a:p>
          <a:p>
            <a:pPr eaLnBrk="1" hangingPunct="1"/>
            <a:r>
              <a:rPr lang="zh-CN" altLang="en-US" sz="2400" dirty="0">
                <a:latin typeface="Comic Sans MS" panose="030F0702030302020204" pitchFamily="66" charset="0"/>
                <a:sym typeface="+mn-ea"/>
              </a:rPr>
              <a:t>主题句偶尔也出现在段落的中间，但不一定就在正中间。有时，第一句并非主题句，而是承上启下的过渡句。在这种情况下，第二句便成了主题句。此外，主题句也可能是段落的倒数第二句。</a:t>
            </a:r>
            <a:endParaRPr lang="zh-CN" altLang="en-US" sz="2400" dirty="0">
              <a:latin typeface="Comic Sans MS" panose="030F0702030302020204" pitchFamily="66" charset="0"/>
            </a:endParaRPr>
          </a:p>
          <a:p>
            <a:pPr marL="0" indent="0" eaLnBrk="1" hangingPunct="1">
              <a:buNone/>
            </a:pPr>
            <a:endParaRPr lang="zh-CN" altLang="en-US">
              <a:latin typeface="Comic Sans MS" panose="030F0702030302020204" pitchFamily="66" charset="0"/>
              <a:cs typeface="Comic Sans MS" panose="030F0702030302020204" pitchFamily="66" charset="0"/>
            </a:endParaRPr>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457200" y="989965"/>
            <a:ext cx="7905750" cy="4826635"/>
          </a:xfrm>
        </p:spPr>
        <p:txBody>
          <a:bodyPr/>
          <a:lstStyle/>
          <a:p>
            <a:pPr eaLnBrk="1" hangingPunct="1"/>
            <a:r>
              <a:rPr lang="en-US" altLang="zh-CN" sz="3600" b="1" dirty="0">
                <a:solidFill>
                  <a:srgbClr val="CC00CC"/>
                </a:solidFill>
                <a:latin typeface="Comic Sans MS" panose="030F0702030302020204" pitchFamily="66" charset="0"/>
                <a:cs typeface="Comic Sans MS" panose="030F0702030302020204" pitchFamily="66" charset="0"/>
                <a:sym typeface="+mn-ea"/>
              </a:rPr>
              <a:t>Exercise</a:t>
            </a:r>
            <a:r>
              <a:rPr lang="zh-CN" altLang="en-US" sz="3600" b="1" dirty="0">
                <a:solidFill>
                  <a:srgbClr val="CC00CC"/>
                </a:solidFill>
                <a:latin typeface="Comic Sans MS" panose="030F0702030302020204" pitchFamily="66" charset="0"/>
                <a:cs typeface="Comic Sans MS" panose="030F0702030302020204" pitchFamily="66" charset="0"/>
                <a:sym typeface="+mn-ea"/>
              </a:rPr>
              <a:t>：</a:t>
            </a:r>
            <a:endParaRPr lang="en-US" altLang="zh-CN" sz="3600" b="1" dirty="0" smtClean="0">
              <a:latin typeface="Comic Sans MS" panose="030F0702030302020204" pitchFamily="66" charset="0"/>
              <a:cs typeface="Comic Sans MS" panose="030F0702030302020204" pitchFamily="66" charset="0"/>
            </a:endParaRPr>
          </a:p>
          <a:p>
            <a:pPr>
              <a:lnSpc>
                <a:spcPct val="90000"/>
              </a:lnSpc>
              <a:buNone/>
            </a:pPr>
            <a:r>
              <a:rPr lang="en-US" altLang="zh-CN" sz="2400">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Sample 1</a:t>
            </a:r>
            <a:endParaRPr lang="en-US" altLang="zh-CN" sz="2400">
              <a:solidFill>
                <a:srgbClr val="0000CC"/>
              </a:solidFill>
              <a:latin typeface="Comic Sans MS" panose="030F0702030302020204" pitchFamily="66" charset="0"/>
              <a:ea typeface="新宋体" panose="02010609030101010101" charset="-122"/>
              <a:cs typeface="Comic Sans MS" panose="030F0702030302020204" pitchFamily="66" charset="0"/>
            </a:endParaRPr>
          </a:p>
          <a:p>
            <a:pPr>
              <a:lnSpc>
                <a:spcPct val="90000"/>
              </a:lnSpc>
              <a:buNone/>
            </a:pPr>
            <a:r>
              <a:rPr lang="en-US" altLang="zh-CN" sz="2400">
                <a:latin typeface="Comic Sans MS" panose="030F0702030302020204" pitchFamily="66" charset="0"/>
                <a:ea typeface="新宋体" panose="02010609030101010101" charset="-122"/>
                <a:cs typeface="Comic Sans MS" panose="030F0702030302020204" pitchFamily="66" charset="0"/>
                <a:sym typeface="+mn-ea"/>
              </a:rPr>
              <a:t>    People have different tastes in food. Some feel that they haven't eaten a meal unless they have had steak or other red meat. Some prefer chicken or fish and eat one or the other at every meal. Others prefer vegetables and fruits or grains and would enjoy a meal of spaghetti, eggplant, and fresh fruit. Others could live on what were called fast--foods: a hamburger or hot dog, French fries and a soft drink. </a:t>
            </a:r>
            <a:endParaRPr lang="en-US" altLang="zh-CN" sz="2400">
              <a:latin typeface="Comic Sans MS" panose="030F0702030302020204" pitchFamily="66" charset="0"/>
              <a:ea typeface="新宋体" panose="02010609030101010101" charset="-122"/>
              <a:cs typeface="Comic Sans MS" panose="030F0702030302020204" pitchFamily="66" charset="0"/>
              <a:sym typeface="+mn-ea"/>
            </a:endParaRPr>
          </a:p>
          <a:p>
            <a:pPr>
              <a:lnSpc>
                <a:spcPct val="90000"/>
              </a:lnSpc>
              <a:buNone/>
            </a:pPr>
            <a:endParaRPr lang="en-US" altLang="zh-CN" sz="2400" dirty="0" smtClean="0">
              <a:latin typeface="Comic Sans MS" panose="030F0702030302020204" pitchFamily="66" charset="0"/>
              <a:cs typeface="Comic Sans MS" panose="030F0702030302020204" pitchFamily="66" charset="0"/>
            </a:endParaRPr>
          </a:p>
        </p:txBody>
      </p:sp>
    </p:spTree>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Comic Sans MS" panose="030F0702030302020204" pitchFamily="66" charset="0"/>
                <a:cs typeface="Comic Sans MS" panose="030F0702030302020204" pitchFamily="66" charset="0"/>
              </a:rPr>
              <a:t>  In this paragraph:    </a:t>
            </a:r>
            <a:endParaRPr lang="en-US" altLang="zh-CN" sz="2835" dirty="0">
              <a:latin typeface="Comic Sans MS" panose="030F0702030302020204" pitchFamily="66" charset="0"/>
              <a:cs typeface="Comic Sans MS" panose="030F0702030302020204" pitchFamily="66" charset="0"/>
            </a:endParaRPr>
          </a:p>
          <a:p>
            <a:r>
              <a:rPr lang="en-US" altLang="zh-CN" sz="2835" dirty="0">
                <a:latin typeface="Comic Sans MS" panose="030F0702030302020204" pitchFamily="66" charset="0"/>
                <a:cs typeface="Comic Sans MS" panose="030F0702030302020204" pitchFamily="66" charset="0"/>
              </a:rPr>
              <a:t>the main idea (what the writer is saying about the topic) is </a:t>
            </a:r>
            <a:r>
              <a:rPr lang="en-US" altLang="zh-CN" sz="2835" dirty="0">
                <a:solidFill>
                  <a:srgbClr val="FF0000"/>
                </a:solidFill>
                <a:latin typeface="Comic Sans MS" panose="030F0702030302020204" pitchFamily="66" charset="0"/>
                <a:cs typeface="Comic Sans MS" panose="030F0702030302020204" pitchFamily="66" charset="0"/>
              </a:rPr>
              <a:t>that </a:t>
            </a:r>
            <a:r>
              <a:rPr lang="en-US" altLang="zh-CN" sz="2835">
                <a:solidFill>
                  <a:srgbClr val="FF0000"/>
                </a:solidFill>
                <a:latin typeface="Comic Sans MS" panose="030F0702030302020204" pitchFamily="66" charset="0"/>
                <a:ea typeface="新宋体" panose="02010609030101010101" charset="-122"/>
                <a:cs typeface="Comic Sans MS" panose="030F0702030302020204" pitchFamily="66" charset="0"/>
                <a:sym typeface="+mn-ea"/>
              </a:rPr>
              <a:t> people have different tastes in food.</a:t>
            </a:r>
            <a:endParaRPr lang="en-US" altLang="zh-CN" sz="2835">
              <a:solidFill>
                <a:srgbClr val="FF0000"/>
              </a:solidFill>
              <a:latin typeface="Comic Sans MS" panose="030F0702030302020204" pitchFamily="66" charset="0"/>
              <a:ea typeface="新宋体" panose="02010609030101010101" charset="-122"/>
              <a:cs typeface="Comic Sans MS" panose="030F0702030302020204" pitchFamily="66" charset="0"/>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一个主题句常常是一个段落的开头，其后的句子则是论证性细节。</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在论说文，科技文献和新闻报道中多采用这种格式。 </a:t>
            </a:r>
            <a:r>
              <a:rPr lang="zh-CN" altLang="en-US" sz="2400">
                <a:solidFill>
                  <a:schemeClr val="accent2"/>
                </a:solidFill>
                <a:latin typeface="Arial" panose="020B0604020202020204" pitchFamily="34" charset="0"/>
                <a:ea typeface="新宋体" panose="02010609030101010101" charset="-122"/>
                <a:sym typeface="+mn-ea"/>
              </a:rPr>
              <a:t> </a:t>
            </a:r>
            <a:endParaRPr lang="en-US" altLang="zh-CN" sz="2400" dirty="0" smtClean="0">
              <a:latin typeface="Comic Sans MS" panose="030F0702030302020204" pitchFamily="66" charset="0"/>
              <a:cs typeface="Comic Sans MS" panose="030F0702030302020204" pitchFamily="66" charset="0"/>
            </a:endParaRPr>
          </a:p>
          <a:p>
            <a:endParaRPr lang="en-US" altLang="zh-CN" sz="2835" dirty="0">
              <a:solidFill>
                <a:schemeClr val="tx1"/>
              </a:solidFill>
              <a:latin typeface="Comic Sans MS" panose="030F0702030302020204" pitchFamily="66" charset="0"/>
              <a:cs typeface="Comic Sans MS" panose="030F0702030302020204" pitchFamily="66" charset="0"/>
            </a:endParaRPr>
          </a:p>
          <a:p>
            <a:endParaRPr lang="en-US" altLang="zh-CN" sz="2835" dirty="0">
              <a:solidFill>
                <a:schemeClr val="tx1"/>
              </a:solidFill>
              <a:latin typeface="Comic Sans MS" panose="030F0702030302020204" pitchFamily="66" charset="0"/>
              <a:cs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US" altLang="zh-CN" b="1">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Sample 2</a:t>
            </a:r>
            <a:endParaRPr lang="zh-CN" altLang="en-US" smtClean="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457200" y="977265"/>
            <a:ext cx="8031480" cy="4102735"/>
          </a:xfrm>
        </p:spPr>
        <p:txBody>
          <a:bodyPr/>
          <a:lstStyle/>
          <a:p>
            <a:pPr>
              <a:lnSpc>
                <a:spcPct val="90000"/>
              </a:lnSpc>
              <a:buNone/>
            </a:pPr>
            <a:r>
              <a:rPr lang="en-US" altLang="zh-CN" sz="2400" b="1">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a:t>
            </a:r>
            <a:r>
              <a:rPr lang="en-US" altLang="zh-CN" sz="2400">
                <a:latin typeface="Comic Sans MS" panose="030F0702030302020204" pitchFamily="66" charset="0"/>
                <a:ea typeface="新宋体" panose="02010609030101010101" charset="-122"/>
                <a:cs typeface="Comic Sans MS" panose="030F0702030302020204" pitchFamily="66" charset="0"/>
                <a:sym typeface="+mn-ea"/>
              </a:rPr>
              <a:t>Nothing is as useful as a flashlight on a dark night if a tire goes flat. Few inventions are so helpful to a child who is afraid of the dark. In fact, the modern flashlight brings light to many dark situations. Finding something in the back of a closet is easy with a flashlight in hand . A </a:t>
            </a:r>
            <a:r>
              <a:rPr lang="en-US" altLang="zh-CN" sz="2400">
                <a:solidFill>
                  <a:srgbClr val="0070C0"/>
                </a:solidFill>
                <a:latin typeface="Comic Sans MS" panose="030F0702030302020204" pitchFamily="66" charset="0"/>
                <a:ea typeface="新宋体" panose="02010609030101010101" charset="-122"/>
                <a:cs typeface="Comic Sans MS" panose="030F0702030302020204" pitchFamily="66" charset="0"/>
                <a:sym typeface="+mn-ea"/>
              </a:rPr>
              <a:t>camper</a:t>
            </a:r>
            <a:r>
              <a:rPr lang="en-US" altLang="zh-CN" sz="2400">
                <a:latin typeface="Comic Sans MS" panose="030F0702030302020204" pitchFamily="66" charset="0"/>
                <a:ea typeface="新宋体" panose="02010609030101010101" charset="-122"/>
                <a:cs typeface="Comic Sans MS" panose="030F0702030302020204" pitchFamily="66" charset="0"/>
                <a:sym typeface="+mn-ea"/>
              </a:rPr>
              <a:t> also needs one after the light of the </a:t>
            </a:r>
            <a:r>
              <a:rPr lang="en-US" altLang="zh-CN" sz="2400">
                <a:solidFill>
                  <a:srgbClr val="0070C0"/>
                </a:solidFill>
                <a:latin typeface="Comic Sans MS" panose="030F0702030302020204" pitchFamily="66" charset="0"/>
                <a:ea typeface="新宋体" panose="02010609030101010101" charset="-122"/>
                <a:cs typeface="Comic Sans MS" panose="030F0702030302020204" pitchFamily="66" charset="0"/>
                <a:sym typeface="+mn-ea"/>
              </a:rPr>
              <a:t>campfire</a:t>
            </a:r>
            <a:r>
              <a:rPr lang="en-US" altLang="zh-CN" sz="2400">
                <a:latin typeface="Comic Sans MS" panose="030F0702030302020204" pitchFamily="66" charset="0"/>
                <a:ea typeface="新宋体" panose="02010609030101010101" charset="-122"/>
                <a:cs typeface="Comic Sans MS" panose="030F0702030302020204" pitchFamily="66" charset="0"/>
                <a:sym typeface="+mn-ea"/>
              </a:rPr>
              <a:t> has been out.</a:t>
            </a:r>
            <a:endParaRPr lang="en-US" altLang="zh-CN" sz="2400">
              <a:latin typeface="Comic Sans MS" panose="030F0702030302020204" pitchFamily="66" charset="0"/>
              <a:ea typeface="新宋体" panose="02010609030101010101" charset="-122"/>
              <a:cs typeface="Comic Sans MS" panose="030F0702030302020204" pitchFamily="66" charset="0"/>
            </a:endParaRPr>
          </a:p>
          <a:p>
            <a:pPr eaLnBrk="1" hangingPunct="1"/>
            <a:endParaRPr lang="en-US" altLang="zh-CN" dirty="0" smtClean="0"/>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Comic Sans MS" panose="030F0702030302020204" pitchFamily="66" charset="0"/>
                <a:cs typeface="Comic Sans MS" panose="030F0702030302020204" pitchFamily="66" charset="0"/>
              </a:rPr>
              <a:t>  In this paragraph:    </a:t>
            </a:r>
            <a:endParaRPr lang="en-US" altLang="zh-CN" sz="2835" dirty="0">
              <a:latin typeface="Comic Sans MS" panose="030F0702030302020204" pitchFamily="66" charset="0"/>
              <a:cs typeface="Comic Sans MS" panose="030F0702030302020204" pitchFamily="66" charset="0"/>
            </a:endParaRPr>
          </a:p>
          <a:p>
            <a:r>
              <a:rPr lang="en-US" altLang="zh-CN" sz="2835" dirty="0">
                <a:latin typeface="Comic Sans MS" panose="030F0702030302020204" pitchFamily="66" charset="0"/>
                <a:cs typeface="Comic Sans MS" panose="030F0702030302020204" pitchFamily="66" charset="0"/>
              </a:rPr>
              <a:t>the main idea (what the writer is saying about the topic) is </a:t>
            </a:r>
            <a:r>
              <a:rPr lang="en-US" altLang="zh-CN" sz="2835" dirty="0">
                <a:solidFill>
                  <a:schemeClr val="tx1"/>
                </a:solidFill>
                <a:latin typeface="Comic Sans MS" panose="030F0702030302020204" pitchFamily="66" charset="0"/>
                <a:cs typeface="Comic Sans MS" panose="030F0702030302020204" pitchFamily="66" charset="0"/>
              </a:rPr>
              <a:t>that </a:t>
            </a:r>
            <a:r>
              <a:rPr lang="en-US" altLang="zh-CN" sz="2835">
                <a:solidFill>
                  <a:schemeClr val="tx1"/>
                </a:solidFill>
                <a:latin typeface="Comic Sans MS" panose="030F0702030302020204" pitchFamily="66" charset="0"/>
                <a:ea typeface="新宋体" panose="02010609030101010101" charset="-122"/>
                <a:cs typeface="Comic Sans MS" panose="030F0702030302020204" pitchFamily="66" charset="0"/>
                <a:sym typeface="+mn-ea"/>
              </a:rPr>
              <a:t> </a:t>
            </a:r>
            <a:r>
              <a:rPr lang="en-US" altLang="zh-CN" sz="2835">
                <a:solidFill>
                  <a:srgbClr val="FF0000"/>
                </a:solidFill>
                <a:latin typeface="Comic Sans MS" panose="030F0702030302020204" pitchFamily="66" charset="0"/>
                <a:ea typeface="新宋体" panose="02010609030101010101" charset="-122"/>
                <a:cs typeface="Comic Sans MS" panose="030F0702030302020204" pitchFamily="66" charset="0"/>
                <a:sym typeface="+mn-ea"/>
              </a:rPr>
              <a:t>the modern flashlight brings light to many dark situations.</a:t>
            </a:r>
            <a:endParaRPr lang="en-US" altLang="zh-CN" sz="2835">
              <a:solidFill>
                <a:srgbClr val="FF0000"/>
              </a:solidFill>
              <a:latin typeface="Comic Sans MS" panose="030F0702030302020204" pitchFamily="66" charset="0"/>
              <a:ea typeface="新宋体" panose="02010609030101010101" charset="-122"/>
              <a:cs typeface="Comic Sans MS" panose="030F0702030302020204" pitchFamily="66" charset="0"/>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当主题句被安排在段中间时</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通常前面只提出问题，文中的</a:t>
            </a:r>
            <a:r>
              <a:rPr lang="zh-CN" altLang="en-US" sz="2400" dirty="0">
                <a:latin typeface="Comic Sans MS" panose="030F0702030302020204" pitchFamily="66" charset="0"/>
                <a:sym typeface="+mn-ea"/>
              </a:rPr>
              <a:t>主旨大意</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由随之陈述的细节或合乎逻辑的引申在文中导出</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而后又作进一步的解释</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支撑或发展</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835" dirty="0">
              <a:solidFill>
                <a:schemeClr val="tx1"/>
              </a:solidFill>
              <a:latin typeface="Comic Sans MS" panose="030F0702030302020204" pitchFamily="66" charset="0"/>
              <a:cs typeface="Comic Sans MS" panose="030F0702030302020204" pitchFamily="66" charset="0"/>
            </a:endParaRPr>
          </a:p>
          <a:p>
            <a:endParaRPr lang="en-US" altLang="zh-CN" sz="2835" dirty="0">
              <a:solidFill>
                <a:schemeClr val="tx1"/>
              </a:solidFill>
              <a:latin typeface="Comic Sans MS" panose="030F0702030302020204" pitchFamily="66" charset="0"/>
              <a:cs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idx="4294967295"/>
          </p:nvPr>
        </p:nvSpPr>
        <p:spPr/>
        <p:txBody>
          <a:bodyPr vert="horz" wrap="square" anchor="ctr" anchorCtr="0"/>
          <a:p>
            <a:r>
              <a:rPr lang="en-US" altLang="zh-CN">
                <a:solidFill>
                  <a:srgbClr val="0000CC"/>
                </a:solidFill>
                <a:latin typeface="Comic Sans MS" panose="030F0702030302020204" pitchFamily="66" charset="0"/>
                <a:ea typeface="新宋体" panose="02010609030101010101" charset="-122"/>
                <a:cs typeface="Comic Sans MS" panose="030F0702030302020204" pitchFamily="66" charset="0"/>
                <a:sym typeface="+mn-ea"/>
              </a:rPr>
              <a:t>   Sample 3</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6147" name="Rectangle 3"/>
          <p:cNvSpPr>
            <a:spLocks noGrp="1"/>
          </p:cNvSpPr>
          <p:nvPr>
            <p:ph type="body" idx="4294967295"/>
          </p:nvPr>
        </p:nvSpPr>
        <p:spPr>
          <a:xfrm>
            <a:off x="457200" y="1008380"/>
            <a:ext cx="8229600" cy="4097020"/>
          </a:xfrm>
        </p:spPr>
        <p:txBody>
          <a:bodyPr vert="horz" wrap="square" anchor="t" anchorCtr="0"/>
          <a:p>
            <a:pPr>
              <a:lnSpc>
                <a:spcPct val="95000"/>
              </a:lnSpc>
            </a:pPr>
            <a:r>
              <a:rPr lang="en-US" altLang="zh-CN" sz="2800" dirty="0">
                <a:latin typeface="Comic Sans MS" panose="030F0702030302020204" pitchFamily="66" charset="0"/>
                <a:cs typeface="Comic Sans MS" panose="030F0702030302020204" pitchFamily="66" charset="0"/>
              </a:rPr>
              <a:t>Summer is a wonderful time to spend at West Beach. It is a beach with light-colored, soft sand. The coastline goes on for a long way and many people enjoy walking along it. Children like to play in the surf and walk along the rocks that are visible at low tide. This is a fun beach for people of all ages. </a:t>
            </a:r>
            <a:endParaRPr lang="en-US" altLang="zh-CN" sz="2800" dirty="0">
              <a:latin typeface="Comic Sans MS" panose="030F0702030302020204" pitchFamily="66" charset="0"/>
              <a:cs typeface="Comic Sans MS" panose="030F0702030302020204" pitchFamily="66"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457200" y="230505"/>
            <a:ext cx="8229600" cy="708660"/>
          </a:xfrm>
        </p:spPr>
        <p:txBody>
          <a:bodyPr vert="horz" wrap="square" anchor="ctr" anchorCtr="0"/>
          <a:p>
            <a:r>
              <a:rPr lang="en-US" altLang="zh-CN" dirty="0">
                <a:solidFill>
                  <a:srgbClr val="CC00CC"/>
                </a:solidFill>
                <a:latin typeface="Comic Sans MS" panose="030F0702030302020204" pitchFamily="66" charset="0"/>
                <a:cs typeface="Comic Sans MS" panose="030F0702030302020204" pitchFamily="66" charset="0"/>
              </a:rPr>
              <a:t>   Answer</a:t>
            </a:r>
            <a:r>
              <a:rPr lang="zh-CN" altLang="en-US" dirty="0">
                <a:solidFill>
                  <a:srgbClr val="CC00CC"/>
                </a:solidFill>
                <a:latin typeface="Comic Sans MS" panose="030F0702030302020204" pitchFamily="66" charset="0"/>
                <a:cs typeface="Comic Sans MS" panose="030F0702030302020204" pitchFamily="66" charset="0"/>
              </a:rPr>
              <a:t>：</a:t>
            </a:r>
            <a:endParaRPr lang="zh-CN" altLang="en-US" dirty="0">
              <a:solidFill>
                <a:srgbClr val="CC00CC"/>
              </a:solidFill>
              <a:latin typeface="Comic Sans MS" panose="030F0702030302020204" pitchFamily="66" charset="0"/>
              <a:cs typeface="Comic Sans MS" panose="030F0702030302020204" pitchFamily="66" charset="0"/>
            </a:endParaRPr>
          </a:p>
        </p:txBody>
      </p:sp>
      <p:sp>
        <p:nvSpPr>
          <p:cNvPr id="7171" name="Rectangle 3"/>
          <p:cNvSpPr>
            <a:spLocks noGrp="1"/>
          </p:cNvSpPr>
          <p:nvPr>
            <p:ph type="body" idx="4294967295"/>
          </p:nvPr>
        </p:nvSpPr>
        <p:spPr>
          <a:xfrm>
            <a:off x="457200" y="938530"/>
            <a:ext cx="8229600" cy="4166870"/>
          </a:xfrm>
        </p:spPr>
        <p:txBody>
          <a:bodyPr vert="horz" wrap="square" anchor="t" anchorCtr="0"/>
          <a:p>
            <a:pPr>
              <a:buFont typeface="Wingdings" panose="05000000000000000000" pitchFamily="2" charset="2"/>
              <a:buNone/>
            </a:pPr>
            <a:r>
              <a:rPr lang="en-US" altLang="zh-CN" sz="2835" b="1" dirty="0">
                <a:latin typeface="Comic Sans MS" panose="030F0702030302020204" pitchFamily="66" charset="0"/>
                <a:cs typeface="Comic Sans MS" panose="030F0702030302020204" pitchFamily="66" charset="0"/>
              </a:rPr>
              <a:t>  In this paragraph:    </a:t>
            </a:r>
            <a:endParaRPr lang="en-US" altLang="zh-CN" sz="2835" dirty="0">
              <a:latin typeface="Comic Sans MS" panose="030F0702030302020204" pitchFamily="66" charset="0"/>
              <a:cs typeface="Comic Sans MS" panose="030F0702030302020204" pitchFamily="66" charset="0"/>
            </a:endParaRPr>
          </a:p>
          <a:p>
            <a:r>
              <a:rPr lang="en-US" altLang="zh-CN" sz="2835" dirty="0">
                <a:latin typeface="Comic Sans MS" panose="030F0702030302020204" pitchFamily="66" charset="0"/>
                <a:cs typeface="Comic Sans MS" panose="030F0702030302020204" pitchFamily="66" charset="0"/>
              </a:rPr>
              <a:t>the main idea (what the writer is saying about the topic) is </a:t>
            </a:r>
            <a:r>
              <a:rPr lang="en-US" altLang="zh-CN" sz="2835" dirty="0">
                <a:solidFill>
                  <a:srgbClr val="FF0000"/>
                </a:solidFill>
                <a:latin typeface="Comic Sans MS" panose="030F0702030302020204" pitchFamily="66" charset="0"/>
                <a:cs typeface="Comic Sans MS" panose="030F0702030302020204" pitchFamily="66" charset="0"/>
              </a:rPr>
              <a:t>that </a:t>
            </a:r>
            <a:r>
              <a:rPr lang="en-US" altLang="zh-CN" sz="2835" dirty="0">
                <a:solidFill>
                  <a:srgbClr val="FF0000"/>
                </a:solidFill>
                <a:latin typeface="Comic Sans MS" panose="030F0702030302020204" pitchFamily="66" charset="0"/>
                <a:cs typeface="Comic Sans MS" panose="030F0702030302020204" pitchFamily="66" charset="0"/>
                <a:sym typeface="+mn-ea"/>
              </a:rPr>
              <a:t>West Beach is a fun beach.</a:t>
            </a:r>
            <a:endParaRPr lang="en-US" altLang="zh-CN" sz="2835" dirty="0">
              <a:solidFill>
                <a:srgbClr val="FF0000"/>
              </a:solidFill>
              <a:latin typeface="Comic Sans MS" panose="030F0702030302020204" pitchFamily="66" charset="0"/>
              <a:cs typeface="Comic Sans MS" panose="030F0702030302020204" pitchFamily="66" charset="0"/>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主题句出现在段尾。</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作者先摆出事实依据</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层层推理论证</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最后自然得出结论</a:t>
            </a:r>
            <a:r>
              <a:rPr 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段落的</a:t>
            </a:r>
            <a:r>
              <a:rPr lang="zh-CN" altLang="en-US" sz="2400" dirty="0">
                <a:latin typeface="Comic Sans MS" panose="030F0702030302020204" pitchFamily="66" charset="0"/>
                <a:sym typeface="+mn-ea"/>
              </a:rPr>
              <a:t>主旨大意</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阅读技巧（一）：猜词义</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a:lnSpc>
                <a:spcPct val="90000"/>
              </a:lnSpc>
            </a:pPr>
            <a:r>
              <a:rPr 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根据构词法猜词义</a:t>
            </a:r>
            <a:endPar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派生法</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）根据前缀猜词义</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）根据后缀猜词义</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1. 2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合成法</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根据合成词组成部分猜词义</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1. 3 </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词性转化法</a:t>
            </a: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1. 4 </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缩略法</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）截短词</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）首字母缩略词</a:t>
            </a:r>
            <a:endParaRPr lang="zh-CN" altLang="en-US"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）首字母拼写词</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）拼缀词</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5</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）其他缩略词</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 calcmode="lin" valueType="num">
                                      <p:cBhvr additive="base">
                                        <p:cTn id="67"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1" end="11"/>
                                            </p:txEl>
                                          </p:spTgt>
                                        </p:tgtEl>
                                        <p:attrNameLst>
                                          <p:attrName>style.visibility</p:attrName>
                                        </p:attrNameLst>
                                      </p:cBhvr>
                                      <p:to>
                                        <p:strVal val="visible"/>
                                      </p:to>
                                    </p:set>
                                    <p:anim calcmode="lin" valueType="num">
                                      <p:cBhvr additive="base">
                                        <p:cTn id="73" dur="5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3">
                                            <p:txEl>
                                              <p:pRg st="12" end="12"/>
                                            </p:txEl>
                                          </p:spTgt>
                                        </p:tgtEl>
                                        <p:attrNameLst>
                                          <p:attrName>style.visibility</p:attrName>
                                        </p:attrNameLst>
                                      </p:cBhvr>
                                      <p:to>
                                        <p:strVal val="visible"/>
                                      </p:to>
                                    </p:set>
                                    <p:anim calcmode="lin" valueType="num">
                                      <p:cBhvr additive="base">
                                        <p:cTn id="79" dur="5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noRot="1"/>
          </p:cNvSpPr>
          <p:nvPr>
            <p:ph type="title" idx="4294967295"/>
          </p:nvPr>
        </p:nvSpPr>
        <p:spPr>
          <a:xfrm>
            <a:off x="410845" y="190500"/>
            <a:ext cx="7717155" cy="584835"/>
          </a:xfrm>
        </p:spPr>
        <p:txBody>
          <a:bodyPr vert="horz" wrap="square" lIns="76199" tIns="38099" rIns="76199" bIns="38099" anchor="ctr" anchorCtr="0"/>
          <a:p>
            <a:pPr eaLnBrk="1" hangingPunct="1"/>
            <a:br>
              <a:rPr lang="en-US" altLang="zh-CN" sz="3000" b="1" dirty="0">
                <a:solidFill>
                  <a:schemeClr val="tx1"/>
                </a:solidFill>
              </a:rPr>
            </a:br>
            <a:br>
              <a:rPr lang="en-US" altLang="zh-CN" sz="3000" b="1" dirty="0">
                <a:solidFill>
                  <a:schemeClr val="tx1"/>
                </a:solidFill>
              </a:rPr>
            </a:br>
            <a:r>
              <a:rPr lang="en-US" altLang="zh-CN"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a:t>
            </a:r>
            <a:r>
              <a:rPr lang="en-US" altLang="zh-CN"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5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r>
              <a:rPr lang="en-US" altLang="zh-CN" sz="50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sz="5000" b="1" dirty="0">
                <a:solidFill>
                  <a:srgbClr val="0070C0"/>
                </a:solidFill>
                <a:latin typeface="Comic Sans MS" panose="030F0702030302020204" pitchFamily="66" charset="0"/>
                <a:cs typeface="Comic Sans MS" panose="030F0702030302020204" pitchFamily="66" charset="0"/>
                <a:sym typeface="+mn-ea"/>
              </a:rPr>
              <a:t>Skimming)</a:t>
            </a:r>
            <a:br>
              <a:rPr lang="en-US" altLang="zh-CN" sz="3000" dirty="0">
                <a:solidFill>
                  <a:schemeClr val="tx1"/>
                </a:solidFill>
              </a:rPr>
            </a:br>
            <a:endParaRPr lang="en-US" altLang="zh-CN" sz="3000" dirty="0">
              <a:solidFill>
                <a:schemeClr val="tx1"/>
              </a:solidFill>
            </a:endParaRPr>
          </a:p>
        </p:txBody>
      </p:sp>
      <p:sp>
        <p:nvSpPr>
          <p:cNvPr id="13315" name="Rectangle 3"/>
          <p:cNvSpPr>
            <a:spLocks noGrp="1" noRot="1"/>
          </p:cNvSpPr>
          <p:nvPr>
            <p:ph type="body" idx="4294967295"/>
          </p:nvPr>
        </p:nvSpPr>
        <p:spPr>
          <a:xfrm>
            <a:off x="387350" y="1196975"/>
            <a:ext cx="8139430" cy="3886200"/>
          </a:xfrm>
        </p:spPr>
        <p:txBody>
          <a:bodyPr vert="horz" wrap="square" lIns="76199" tIns="38099" rIns="76199" bIns="38099" anchor="t" anchorCtr="0"/>
          <a:p>
            <a:pPr eaLnBrk="1" hangingPunct="1"/>
            <a:r>
              <a:rPr lang="en-US" altLang="zh-CN" sz="3335" dirty="0">
                <a:solidFill>
                  <a:schemeClr val="tx1"/>
                </a:solidFill>
                <a:latin typeface="Comic Sans MS" panose="030F0702030302020204" pitchFamily="66" charset="0"/>
              </a:rPr>
              <a:t>2.1 </a:t>
            </a:r>
            <a:r>
              <a:rPr lang="zh-CN" altLang="en-US" sz="3335" dirty="0">
                <a:solidFill>
                  <a:schemeClr val="tx1"/>
                </a:solidFill>
                <a:latin typeface="Comic Sans MS" panose="030F0702030302020204" pitchFamily="66" charset="0"/>
              </a:rPr>
              <a:t>定义</a:t>
            </a:r>
            <a:endParaRPr lang="zh-CN" altLang="en-US" sz="3335" dirty="0">
              <a:solidFill>
                <a:schemeClr val="tx1"/>
              </a:solidFill>
              <a:latin typeface="Comic Sans MS" panose="030F0702030302020204" pitchFamily="66" charset="0"/>
            </a:endParaRPr>
          </a:p>
          <a:p>
            <a:pPr eaLnBrk="1" hangingPunct="1"/>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略读又称</a:t>
            </a:r>
            <a:r>
              <a:rPr lang="en-US" altLang="zh-CN" sz="2400" dirty="0">
                <a:solidFill>
                  <a:srgbClr val="0070C0"/>
                </a:solidFill>
                <a:latin typeface="微软雅黑" panose="020B0503020204020204" pitchFamily="34" charset="-122"/>
                <a:ea typeface="微软雅黑" panose="020B0503020204020204" pitchFamily="34" charset="-122"/>
                <a:cs typeface="Comic Sans MS" panose="030F0702030302020204" pitchFamily="66" charset="0"/>
                <a:sym typeface="+mn-ea"/>
              </a:rPr>
              <a:t>跳读</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或</a:t>
            </a:r>
            <a:r>
              <a:rPr lang="en-US" altLang="zh-CN" sz="2400" dirty="0">
                <a:solidFill>
                  <a:srgbClr val="0070C0"/>
                </a:solidFill>
                <a:latin typeface="微软雅黑" panose="020B0503020204020204" pitchFamily="34" charset="-122"/>
                <a:ea typeface="微软雅黑" panose="020B0503020204020204" pitchFamily="34" charset="-122"/>
                <a:cs typeface="Comic Sans MS" panose="030F0702030302020204" pitchFamily="66" charset="0"/>
                <a:sym typeface="+mn-ea"/>
              </a:rPr>
              <a:t>浏览</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，指快速阅读文章以了解其</a:t>
            </a:r>
            <a:r>
              <a:rPr lang="zh-CN" altLang="en-US" sz="2400" dirty="0">
                <a:latin typeface="Comic Sans MS" panose="030F0702030302020204" pitchFamily="66" charset="0"/>
                <a:sym typeface="+mn-ea"/>
              </a:rPr>
              <a:t>大意</a:t>
            </a:r>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的阅读方法。</a:t>
            </a:r>
            <a:endParaRPr lang="en-US" altLang="zh-CN" sz="2400" dirty="0">
              <a:latin typeface="微软雅黑" panose="020B0503020204020204" pitchFamily="34" charset="-122"/>
              <a:ea typeface="微软雅黑" panose="020B0503020204020204" pitchFamily="34" charset="-122"/>
              <a:cs typeface="Comic Sans MS" panose="030F0702030302020204" pitchFamily="66" charset="0"/>
            </a:endParaRPr>
          </a:p>
          <a:p>
            <a:pPr eaLnBrk="1" hangingPunct="1"/>
            <a:r>
              <a:rPr lang="en-US" altLang="zh-CN" sz="2400" dirty="0">
                <a:latin typeface="微软雅黑" panose="020B0503020204020204" pitchFamily="34" charset="-122"/>
                <a:ea typeface="微软雅黑" panose="020B0503020204020204" pitchFamily="34" charset="-122"/>
                <a:cs typeface="Comic Sans MS" panose="030F0702030302020204" pitchFamily="66" charset="0"/>
                <a:sym typeface="+mn-ea"/>
              </a:rPr>
              <a:t>换句话说，略读是要求读者有选择地进行阅读，可跳过某些细节，以求抓住文章的大概，从而加快阅读速度。</a:t>
            </a:r>
            <a:endParaRPr lang="en-US" altLang="zh-CN" sz="2400" dirty="0">
              <a:latin typeface="微软雅黑" panose="020B0503020204020204" pitchFamily="34" charset="-122"/>
              <a:ea typeface="微软雅黑" panose="020B0503020204020204" pitchFamily="34" charset="-122"/>
              <a:cs typeface="Comic Sans MS" panose="030F0702030302020204" pitchFamily="66" charset="0"/>
            </a:endParaRPr>
          </a:p>
          <a:p>
            <a:pPr eaLnBrk="1" hangingPunct="1"/>
            <a:r>
              <a:rPr lang="zh-CN" altLang="en-US" sz="2400" dirty="0">
                <a:latin typeface="Comic Sans MS" panose="030F0702030302020204" pitchFamily="66" charset="0"/>
                <a:cs typeface="Comic Sans MS" panose="030F0702030302020204" pitchFamily="66" charset="0"/>
                <a:sym typeface="+mn-ea"/>
              </a:rPr>
              <a:t>Skimming is </a:t>
            </a:r>
            <a:r>
              <a:rPr lang="en-US" altLang="zh-CN" sz="2400" dirty="0">
                <a:latin typeface="Comic Sans MS" panose="030F0702030302020204" pitchFamily="66" charset="0"/>
                <a:cs typeface="Comic Sans MS" panose="030F0702030302020204" pitchFamily="66" charset="0"/>
                <a:sym typeface="+mn-ea"/>
              </a:rPr>
              <a:t>a rapid-reading skill;</a:t>
            </a:r>
            <a:endParaRPr lang="en-US" altLang="zh-CN" sz="2400" dirty="0">
              <a:latin typeface="Comic Sans MS" panose="030F0702030302020204" pitchFamily="66" charset="0"/>
              <a:cs typeface="Comic Sans MS" panose="030F0702030302020204" pitchFamily="66" charset="0"/>
            </a:endParaRPr>
          </a:p>
          <a:p>
            <a:pPr eaLnBrk="1" hangingPunct="1"/>
            <a:r>
              <a:rPr lang="en-US" altLang="zh-CN" sz="2400" dirty="0">
                <a:latin typeface="Comic Sans MS" panose="030F0702030302020204" pitchFamily="66" charset="0"/>
                <a:cs typeface="Comic Sans MS" panose="030F0702030302020204" pitchFamily="66" charset="0"/>
                <a:sym typeface="+mn-ea"/>
              </a:rPr>
              <a:t>It is reading for the </a:t>
            </a:r>
            <a:r>
              <a:rPr lang="en-US" altLang="zh-CN" sz="2400" dirty="0">
                <a:solidFill>
                  <a:schemeClr val="tx1"/>
                </a:solidFill>
                <a:latin typeface="Comic Sans MS" panose="030F0702030302020204" pitchFamily="66" charset="0"/>
                <a:cs typeface="Comic Sans MS" panose="030F0702030302020204" pitchFamily="66" charset="0"/>
                <a:sym typeface="+mn-ea"/>
              </a:rPr>
              <a:t>general</a:t>
            </a:r>
            <a:r>
              <a:rPr lang="en-US" altLang="zh-CN" sz="2400" dirty="0">
                <a:latin typeface="Comic Sans MS" panose="030F0702030302020204" pitchFamily="66" charset="0"/>
                <a:cs typeface="Comic Sans MS" panose="030F0702030302020204" pitchFamily="66" charset="0"/>
                <a:sym typeface="+mn-ea"/>
              </a:rPr>
              <a:t> idea or the big picture, not for a detailed knowledge.</a:t>
            </a:r>
            <a:endParaRPr lang="en-US" altLang="zh-CN" sz="2400" dirty="0">
              <a:latin typeface="Comic Sans MS" panose="030F0702030302020204" pitchFamily="66" charset="0"/>
              <a:cs typeface="Comic Sans MS" panose="030F0702030302020204" pitchFamily="66" charset="0"/>
            </a:endParaRPr>
          </a:p>
          <a:p>
            <a:pPr eaLnBrk="1" hangingPunct="1"/>
            <a:r>
              <a:rPr lang="en-US" altLang="zh-CN" sz="2400" dirty="0">
                <a:latin typeface="Comic Sans MS" panose="030F0702030302020204" pitchFamily="66" charset="0"/>
                <a:cs typeface="Comic Sans MS" panose="030F0702030302020204" pitchFamily="66" charset="0"/>
                <a:sym typeface="+mn-ea"/>
              </a:rPr>
              <a:t>Skimming ≠ careful reading; “Semireading”.</a:t>
            </a:r>
            <a:endParaRPr lang="en-US" altLang="zh-CN" sz="2400" dirty="0">
              <a:latin typeface="Comic Sans MS" panose="030F0702030302020204" pitchFamily="66" charset="0"/>
              <a:cs typeface="Comic Sans MS" panose="030F0702030302020204" pitchFamily="66" charset="0"/>
              <a:sym typeface="+mn-ea"/>
            </a:endParaRPr>
          </a:p>
          <a:p>
            <a:pPr eaLnBrk="1" hangingPunct="1"/>
            <a:endParaRPr lang="en-US" altLang="zh-CN" sz="2400" b="1" dirty="0">
              <a:latin typeface="Comic Sans MS" panose="030F0702030302020204" pitchFamily="66" charset="0"/>
              <a:cs typeface="Comic Sans MS" panose="030F0702030302020204" pitchFamily="66" charset="0"/>
            </a:endParaRPr>
          </a:p>
          <a:p>
            <a:pPr eaLnBrk="1" hangingPunct="1"/>
            <a:endParaRPr lang="en-US" altLang="zh-CN" sz="2400" b="1" dirty="0">
              <a:latin typeface="Comic Sans MS" panose="030F0702030302020204" pitchFamily="66" charset="0"/>
              <a:cs typeface="Comic Sans MS" panose="030F0702030302020204" pitchFamily="66" charset="0"/>
            </a:endParaRPr>
          </a:p>
          <a:p>
            <a:pPr eaLnBrk="1" hangingPunct="1"/>
            <a:endParaRPr lang="en-US" altLang="zh-CN" sz="2400" dirty="0">
              <a:latin typeface="Comic Sans MS" panose="030F0702030302020204" pitchFamily="66" charset="0"/>
              <a:cs typeface="Comic Sans MS" panose="030F0702030302020204" pitchFamily="66" charset="0"/>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idx="4294967295"/>
          </p:nvPr>
        </p:nvSpPr>
        <p:spPr/>
        <p:txBody>
          <a:bodyPr/>
          <a:lstStyle/>
          <a:p>
            <a:pPr eaLnBrk="1" hangingPunct="1"/>
            <a:r>
              <a:rPr lang="en-US" altLang="zh-CN" sz="3200" b="1" smtClean="0">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sz="3200" b="1" smtClean="0">
                <a:latin typeface="微软雅黑" panose="020B0503020204020204" pitchFamily="34" charset="-122"/>
                <a:ea typeface="微软雅黑" panose="020B0503020204020204" pitchFamily="34" charset="-122"/>
                <a:cs typeface="微软雅黑" panose="020B0503020204020204" pitchFamily="34" charset="-122"/>
              </a:rPr>
              <a:t>步骤</a:t>
            </a:r>
            <a:endParaRPr lang="zh-CN" altLang="en-US" sz="3200" b="1"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noRot="1" noChangeArrowheads="1"/>
          </p:cNvSpPr>
          <p:nvPr>
            <p:ph type="body" idx="4294967295"/>
          </p:nvPr>
        </p:nvSpPr>
        <p:spPr>
          <a:xfrm>
            <a:off x="466725" y="1130935"/>
            <a:ext cx="7597775" cy="3951605"/>
          </a:xfrm>
        </p:spPr>
        <p:txBody>
          <a:bodyPr/>
          <a:lstStyle/>
          <a:p>
            <a:pPr eaLnBrk="1" hangingPunct="1"/>
            <a:r>
              <a:rPr lang="en-US" altLang="zh-CN" sz="2400" dirty="0" smtClean="0">
                <a:solidFill>
                  <a:schemeClr val="tx1"/>
                </a:solidFill>
                <a:latin typeface="Calibri" panose="020F0502020204030204" pitchFamily="34" charset="0"/>
                <a:cs typeface="Comic Sans MS" panose="030F0702030302020204" pitchFamily="66" charset="0"/>
              </a:rPr>
              <a:t>①</a:t>
            </a:r>
            <a:r>
              <a:rPr lang="en-US" altLang="zh-CN" sz="2400" dirty="0" smtClean="0">
                <a:solidFill>
                  <a:schemeClr val="tx1"/>
                </a:solidFill>
                <a:latin typeface="Comic Sans MS" panose="030F0702030302020204" pitchFamily="66" charset="0"/>
                <a:cs typeface="Comic Sans MS" panose="030F0702030302020204" pitchFamily="66" charset="0"/>
              </a:rPr>
              <a:t> </a:t>
            </a:r>
            <a:r>
              <a:rPr lang="zh-CN" altLang="en-US" sz="2400" dirty="0" smtClean="0">
                <a:solidFill>
                  <a:schemeClr val="tx1"/>
                </a:solidFill>
                <a:latin typeface="Comic Sans MS" panose="030F0702030302020204" pitchFamily="66" charset="0"/>
                <a:cs typeface="Comic Sans MS" panose="030F0702030302020204" pitchFamily="66" charset="0"/>
              </a:rPr>
              <a:t>读文章标题（</a:t>
            </a:r>
            <a:r>
              <a:rPr lang="en-US" altLang="zh-CN" sz="2400" dirty="0" smtClean="0">
                <a:latin typeface="Comic Sans MS" panose="030F0702030302020204" pitchFamily="66" charset="0"/>
                <a:cs typeface="Comic Sans MS" panose="030F0702030302020204" pitchFamily="66" charset="0"/>
                <a:sym typeface="+mn-ea"/>
              </a:rPr>
              <a:t>Read the title</a:t>
            </a:r>
            <a:r>
              <a:rPr lang="zh-CN" altLang="en-US" sz="2400" dirty="0" smtClean="0">
                <a:solidFill>
                  <a:schemeClr val="tx1"/>
                </a:solidFill>
                <a:latin typeface="Comic Sans MS" panose="030F0702030302020204" pitchFamily="66" charset="0"/>
                <a:cs typeface="Comic Sans MS" panose="030F0702030302020204" pitchFamily="66" charset="0"/>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smtClean="0">
                <a:solidFill>
                  <a:schemeClr val="tx1"/>
                </a:solidFill>
                <a:latin typeface="Calibri" panose="020F0502020204030204" pitchFamily="34" charset="0"/>
                <a:cs typeface="Comic Sans MS" panose="030F0702030302020204" pitchFamily="66" charset="0"/>
              </a:rPr>
              <a:t>②</a:t>
            </a:r>
            <a:r>
              <a:rPr lang="en-US" altLang="zh-CN" sz="2400" dirty="0" smtClean="0">
                <a:solidFill>
                  <a:schemeClr val="tx1"/>
                </a:solidFill>
                <a:latin typeface="Comic Sans MS" panose="030F0702030302020204" pitchFamily="66" charset="0"/>
                <a:cs typeface="Comic Sans MS" panose="030F0702030302020204" pitchFamily="66" charset="0"/>
              </a:rPr>
              <a:t> </a:t>
            </a:r>
            <a:r>
              <a:rPr lang="zh-CN" altLang="en-US" sz="2400" dirty="0" smtClean="0">
                <a:solidFill>
                  <a:schemeClr val="tx1"/>
                </a:solidFill>
                <a:latin typeface="Comic Sans MS" panose="030F0702030302020204" pitchFamily="66" charset="0"/>
                <a:cs typeface="Comic Sans MS" panose="030F0702030302020204" pitchFamily="66" charset="0"/>
              </a:rPr>
              <a:t>注意作者信息和文章来源（</a:t>
            </a:r>
            <a:r>
              <a:rPr lang="en-US" altLang="zh-CN" sz="2400" dirty="0" smtClean="0">
                <a:latin typeface="Comic Sans MS" panose="030F0702030302020204" pitchFamily="66" charset="0"/>
                <a:cs typeface="Comic Sans MS" panose="030F0702030302020204" pitchFamily="66" charset="0"/>
                <a:sym typeface="+mn-ea"/>
              </a:rPr>
              <a:t>Note the author’s name and the source of the text</a:t>
            </a:r>
            <a:r>
              <a:rPr lang="zh-CN" altLang="en-US" sz="2400" dirty="0" smtClean="0">
                <a:solidFill>
                  <a:schemeClr val="tx1"/>
                </a:solidFill>
                <a:latin typeface="Comic Sans MS" panose="030F0702030302020204" pitchFamily="66" charset="0"/>
                <a:cs typeface="Comic Sans MS" panose="030F0702030302020204" pitchFamily="66" charset="0"/>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smtClean="0">
                <a:solidFill>
                  <a:schemeClr val="tx1"/>
                </a:solidFill>
                <a:latin typeface="Calibri" panose="020F0502020204030204" pitchFamily="34" charset="0"/>
                <a:cs typeface="Comic Sans MS" panose="030F0702030302020204" pitchFamily="66" charset="0"/>
              </a:rPr>
              <a:t>③</a:t>
            </a:r>
            <a:r>
              <a:rPr lang="en-US" altLang="zh-CN" sz="2400" dirty="0" smtClean="0">
                <a:solidFill>
                  <a:schemeClr val="tx1"/>
                </a:solidFill>
                <a:latin typeface="Comic Sans MS" panose="030F0702030302020204" pitchFamily="66" charset="0"/>
                <a:cs typeface="Comic Sans MS" panose="030F0702030302020204" pitchFamily="66" charset="0"/>
              </a:rPr>
              <a:t> </a:t>
            </a:r>
            <a:r>
              <a:rPr lang="zh-CN" altLang="en-US" sz="2400" dirty="0" smtClean="0">
                <a:solidFill>
                  <a:schemeClr val="tx1"/>
                </a:solidFill>
                <a:latin typeface="Comic Sans MS" panose="030F0702030302020204" pitchFamily="66" charset="0"/>
                <a:cs typeface="Comic Sans MS" panose="030F0702030302020204" pitchFamily="66" charset="0"/>
              </a:rPr>
              <a:t>仔细阅读文章的第一段（</a:t>
            </a:r>
            <a:r>
              <a:rPr lang="en-US" altLang="zh-CN" sz="2400" dirty="0" smtClean="0">
                <a:latin typeface="Comic Sans MS" panose="030F0702030302020204" pitchFamily="66" charset="0"/>
                <a:cs typeface="Comic Sans MS" panose="030F0702030302020204" pitchFamily="66" charset="0"/>
                <a:sym typeface="+mn-ea"/>
              </a:rPr>
              <a:t>Read the first paragraph completely </a:t>
            </a:r>
            <a:r>
              <a:rPr lang="zh-CN" altLang="en-US" sz="2400" dirty="0" smtClean="0">
                <a:solidFill>
                  <a:schemeClr val="tx1"/>
                </a:solidFill>
                <a:latin typeface="Comic Sans MS" panose="030F0702030302020204" pitchFamily="66" charset="0"/>
                <a:cs typeface="Comic Sans MS" panose="030F0702030302020204" pitchFamily="66" charset="0"/>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a:solidFill>
                  <a:schemeClr val="tx1"/>
                </a:solidFill>
                <a:latin typeface="微软雅黑" panose="020B0503020204020204" pitchFamily="34" charset="-122"/>
                <a:ea typeface="微软雅黑" panose="020B0503020204020204" pitchFamily="34" charset="-122"/>
                <a:cs typeface="Comic Sans MS" panose="030F0702030302020204" pitchFamily="66" charset="0"/>
              </a:rPr>
              <a:t>④</a:t>
            </a:r>
            <a:r>
              <a:rPr lang="en-US" altLang="zh-CN" sz="2400" dirty="0">
                <a:solidFill>
                  <a:schemeClr val="tx1"/>
                </a:solidFill>
                <a:latin typeface="Comic Sans MS" panose="030F0702030302020204" pitchFamily="66" charset="0"/>
                <a:cs typeface="Comic Sans MS" panose="030F0702030302020204" pitchFamily="66" charset="0"/>
              </a:rPr>
              <a:t> </a:t>
            </a:r>
            <a:r>
              <a:rPr lang="zh-CN" sz="2400" dirty="0" smtClean="0">
                <a:solidFill>
                  <a:schemeClr val="tx1"/>
                </a:solidFill>
                <a:latin typeface="Comic Sans MS" panose="030F0702030302020204" pitchFamily="66" charset="0"/>
                <a:cs typeface="Comic Sans MS" panose="030F0702030302020204" pitchFamily="66" charset="0"/>
              </a:rPr>
              <a:t>阅读正文中的副标题和每段的第一句（</a:t>
            </a:r>
            <a:r>
              <a:rPr lang="en-US" altLang="zh-CN" sz="2400" dirty="0">
                <a:latin typeface="Comic Sans MS" panose="030F0702030302020204" pitchFamily="66" charset="0"/>
                <a:cs typeface="Comic Sans MS" panose="030F0702030302020204" pitchFamily="66" charset="0"/>
                <a:sym typeface="+mn-ea"/>
              </a:rPr>
              <a:t>Read subheadings(if any) and first sentences of remaining </a:t>
            </a:r>
            <a:r>
              <a:rPr lang="en-US" altLang="zh-CN" sz="2400" dirty="0" smtClean="0">
                <a:latin typeface="Comic Sans MS" panose="030F0702030302020204" pitchFamily="66" charset="0"/>
                <a:cs typeface="Comic Sans MS" panose="030F0702030302020204" pitchFamily="66" charset="0"/>
                <a:sym typeface="+mn-ea"/>
              </a:rPr>
              <a:t>paragraphs</a:t>
            </a:r>
            <a:r>
              <a:rPr lang="zh-CN" sz="2400" dirty="0" smtClean="0">
                <a:solidFill>
                  <a:schemeClr val="tx1"/>
                </a:solidFill>
                <a:latin typeface="Comic Sans MS" panose="030F0702030302020204" pitchFamily="66" charset="0"/>
                <a:cs typeface="Comic Sans MS" panose="030F0702030302020204" pitchFamily="66" charset="0"/>
              </a:rPr>
              <a:t>）；</a:t>
            </a:r>
            <a:endParaRPr lang="zh-CN" altLang="zh-CN" sz="2400" dirty="0" smtClean="0">
              <a:solidFill>
                <a:schemeClr val="tx1"/>
              </a:solidFill>
              <a:latin typeface="Comic Sans MS" panose="030F0702030302020204" pitchFamily="66" charset="0"/>
              <a:cs typeface="Comic Sans MS" panose="030F0702030302020204" pitchFamily="66" charset="0"/>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Rot="1" noChangeArrowheads="1"/>
          </p:cNvSpPr>
          <p:nvPr>
            <p:ph type="body" idx="4294967295"/>
          </p:nvPr>
        </p:nvSpPr>
        <p:spPr>
          <a:xfrm>
            <a:off x="477520" y="1252220"/>
            <a:ext cx="7586980" cy="4784725"/>
          </a:xfrm>
        </p:spPr>
        <p:txBody>
          <a:bodyPr/>
          <a:lstStyle/>
          <a:p>
            <a:pPr eaLnBrk="1" hangingPunct="1"/>
            <a:endParaRPr lang="en-US" altLang="zh-CN" dirty="0" smtClean="0"/>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⑤ </a:t>
            </a:r>
            <a:r>
              <a:rPr lang="en-US" altLang="zh-CN" sz="2400" dirty="0" smtClean="0">
                <a:solidFill>
                  <a:srgbClr val="FF0000"/>
                </a:solidFill>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扫描式阅读文章中的线索词汇（</a:t>
            </a:r>
            <a:r>
              <a:rPr lang="en-US" altLang="zh-CN" sz="2400" dirty="0" smtClean="0">
                <a:latin typeface="Comic Sans MS" panose="030F0702030302020204" pitchFamily="66" charset="0"/>
                <a:cs typeface="Comic Sans MS" panose="030F0702030302020204" pitchFamily="66" charset="0"/>
                <a:sym typeface="+mn-ea"/>
              </a:rPr>
              <a:t>“Float” over the body of the material for such clue words as </a:t>
            </a:r>
            <a:r>
              <a:rPr lang="en-US" altLang="zh-CN" sz="2400" i="1" dirty="0" smtClean="0">
                <a:solidFill>
                  <a:srgbClr val="FF0000"/>
                </a:solidFill>
                <a:latin typeface="Comic Sans MS" panose="030F0702030302020204" pitchFamily="66" charset="0"/>
                <a:cs typeface="Comic Sans MS" panose="030F0702030302020204" pitchFamily="66" charset="0"/>
                <a:sym typeface="+mn-ea"/>
              </a:rPr>
              <a:t>who, what, when, where, why , how many/much </a:t>
            </a:r>
            <a:r>
              <a:rPr lang="en-US" altLang="zh-CN" sz="2400" dirty="0" smtClean="0">
                <a:latin typeface="Comic Sans MS" panose="030F0702030302020204" pitchFamily="66" charset="0"/>
                <a:cs typeface="Comic Sans MS" panose="030F0702030302020204" pitchFamily="66" charset="0"/>
                <a:sym typeface="+mn-ea"/>
              </a:rPr>
              <a:t>and such direction words </a:t>
            </a:r>
            <a:r>
              <a:rPr lang="en-US" altLang="zh-CN" sz="2400" dirty="0" smtClean="0">
                <a:solidFill>
                  <a:srgbClr val="FF0000"/>
                </a:solidFill>
                <a:latin typeface="Comic Sans MS" panose="030F0702030302020204" pitchFamily="66" charset="0"/>
                <a:cs typeface="Comic Sans MS" panose="030F0702030302020204" pitchFamily="66" charset="0"/>
                <a:sym typeface="+mn-ea"/>
              </a:rPr>
              <a:t>as </a:t>
            </a:r>
            <a:r>
              <a:rPr lang="en-US" altLang="zh-CN" sz="2400" i="1" dirty="0" smtClean="0">
                <a:solidFill>
                  <a:srgbClr val="FF0000"/>
                </a:solidFill>
                <a:latin typeface="Comic Sans MS" panose="030F0702030302020204" pitchFamily="66" charset="0"/>
                <a:cs typeface="Comic Sans MS" panose="030F0702030302020204" pitchFamily="66" charset="0"/>
                <a:sym typeface="+mn-ea"/>
              </a:rPr>
              <a:t>furthermore, also, however, yet, on the contrary, etc</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solidFill>
                <a:schemeClr val="tx1"/>
              </a:solidFill>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⑥</a:t>
            </a:r>
            <a:r>
              <a:rPr lang="en-US" altLang="zh-CN" sz="2400" dirty="0" smtClean="0">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仔细阅读文章的最后一段（</a:t>
            </a:r>
            <a:r>
              <a:rPr lang="en-US" altLang="zh-CN" sz="2400" dirty="0" smtClean="0">
                <a:latin typeface="Comic Sans MS" panose="030F0702030302020204" pitchFamily="66" charset="0"/>
                <a:cs typeface="Comic Sans MS" panose="030F0702030302020204" pitchFamily="66" charset="0"/>
                <a:sym typeface="+mn-ea"/>
              </a:rPr>
              <a:t>Read the final paragraph completely</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latin typeface="Comic Sans MS" panose="030F0702030302020204" pitchFamily="66" charset="0"/>
              <a:cs typeface="Comic Sans MS" panose="030F0702030302020204" pitchFamily="66" charset="0"/>
              <a:sym typeface="+mn-ea"/>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5"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en-US" sz="36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2.3 </a:t>
            </a:r>
            <a:r>
              <a:rPr lang="zh-CN" altLang="en-US" sz="36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略读真题示例</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a:lnSpc>
                <a:spcPct val="9000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关于</a:t>
            </a:r>
            <a:r>
              <a:rPr lang="zh-CN" altLang="en-US" sz="2800" b="1" dirty="0">
                <a:latin typeface="微软雅黑" panose="020B0503020204020204" pitchFamily="34" charset="-122"/>
                <a:ea typeface="微软雅黑" panose="020B0503020204020204" pitchFamily="34" charset="-122"/>
                <a:sym typeface="+mn-ea"/>
              </a:rPr>
              <a:t>主旨大意</a:t>
            </a:r>
            <a:r>
              <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的提问句式</a:t>
            </a:r>
            <a:endPar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①</a:t>
            </a:r>
            <a:r>
              <a:rPr lang="en-US" alt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The main idea of the passage is that</a:t>
            </a:r>
            <a:r>
              <a:rPr sz="2400" u="sng"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sz="2400" dirty="0">
                <a:latin typeface="Calibri" panose="020F0502020204030204" pitchFamily="34" charset="0"/>
                <a:ea typeface="微软雅黑" panose="020B0503020204020204" pitchFamily="34" charset="-122"/>
                <a:cs typeface="Comic Sans MS" panose="030F0702030302020204" pitchFamily="66" charset="0"/>
                <a:sym typeface="+mn-ea"/>
              </a:rPr>
              <a:t>②</a:t>
            </a:r>
            <a:r>
              <a:rPr lang="en-US" sz="2400" dirty="0">
                <a:latin typeface="Calibri" panose="020F0502020204030204" pitchFamily="34" charset="0"/>
                <a:ea typeface="微软雅黑" panose="020B0503020204020204" pitchFamily="34" charset="-122"/>
                <a:cs typeface="Comic Sans MS" panose="030F0702030302020204" pitchFamily="66" charset="0"/>
                <a:sym typeface="+mn-ea"/>
              </a:rPr>
              <a:t> </a:t>
            </a:r>
            <a:r>
              <a:rPr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What is the author's view on eating "food animals"? </a:t>
            </a:r>
            <a:endParaRPr lang="en-US"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sz="2400" dirty="0">
                <a:solidFill>
                  <a:schemeClr val="tx1"/>
                </a:solidFill>
                <a:latin typeface="Calibri" panose="020F0502020204030204" pitchFamily="34" charset="0"/>
                <a:ea typeface="微软雅黑" panose="020B0503020204020204" pitchFamily="34" charset="-122"/>
                <a:cs typeface="Comic Sans MS" panose="030F0702030302020204" pitchFamily="66" charset="0"/>
                <a:sym typeface="+mn-ea"/>
              </a:rPr>
              <a:t>③ </a:t>
            </a:r>
            <a:r>
              <a:rPr 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What is this passage mainly about?</a:t>
            </a:r>
            <a:endParaRPr 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sz="2400" dirty="0">
                <a:solidFill>
                  <a:schemeClr val="tx1"/>
                </a:solidFill>
                <a:latin typeface="微软雅黑" panose="020B0503020204020204" pitchFamily="34" charset="-122"/>
                <a:ea typeface="微软雅黑" panose="020B0503020204020204" pitchFamily="34" charset="-122"/>
                <a:cs typeface="Comic Sans MS" panose="030F0702030302020204" pitchFamily="66" charset="0"/>
                <a:sym typeface="+mn-ea"/>
              </a:rPr>
              <a:t>④ </a:t>
            </a:r>
            <a:r>
              <a:rPr 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It can be learned from Paragraph 3 that ______.</a:t>
            </a:r>
            <a:endParaRPr 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br>
              <a:rPr lang="en-US" smtClean="0">
                <a:effectLst>
                  <a:outerShdw blurRad="38100" dist="38100" dir="2700000" algn="tl">
                    <a:srgbClr val="C0C0C0"/>
                  </a:outerShdw>
                </a:effectLst>
              </a:rPr>
            </a:br>
            <a:r>
              <a:rPr lang="en-US" altLang="zh-CN"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a:t>
            </a:r>
            <a:r>
              <a:rPr lang="en-US" altLang="zh-CN"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r>
              <a:rPr lang="en-US" altLang="zh-CN" sz="3200" b="1"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sz="3200"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rPr>
              <a:t>Scanning)</a:t>
            </a:r>
            <a:endParaRPr lang="zh-CN" altLang="en-US" sz="3200"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7" name="Rectangle 3"/>
          <p:cNvSpPr>
            <a:spLocks noGrp="1" noChangeArrowheads="1"/>
          </p:cNvSpPr>
          <p:nvPr>
            <p:ph type="body" idx="4294967295"/>
          </p:nvPr>
        </p:nvSpPr>
        <p:spPr>
          <a:xfrm>
            <a:off x="457200" y="1180465"/>
            <a:ext cx="8217535" cy="3899535"/>
          </a:xfrm>
        </p:spPr>
        <p:txBody>
          <a:bodyPr/>
          <a:lstStyle/>
          <a:p>
            <a:pPr eaLnBrk="1" hangingPunct="1"/>
            <a:r>
              <a:rPr lang="en-US" altLang="zh-CN" sz="2400" dirty="0" smtClean="0">
                <a:latin typeface="Comic Sans MS" panose="030F0702030302020204" pitchFamily="66" charset="0"/>
                <a:cs typeface="Comic Sans MS" panose="030F0702030302020204" pitchFamily="66" charset="0"/>
              </a:rPr>
              <a:t>3.1 </a:t>
            </a:r>
            <a:r>
              <a:rPr lang="zh-CN" altLang="en-US" sz="2400" dirty="0" smtClean="0">
                <a:latin typeface="Comic Sans MS" panose="030F0702030302020204" pitchFamily="66" charset="0"/>
                <a:cs typeface="Comic Sans MS" panose="030F0702030302020204" pitchFamily="66" charset="0"/>
              </a:rPr>
              <a:t>定义</a:t>
            </a:r>
            <a:endParaRPr lang="zh-CN" altLang="en-US"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Comic Sans MS" panose="030F0702030302020204" pitchFamily="66" charset="0"/>
                <a:cs typeface="Comic Sans MS" panose="030F0702030302020204" pitchFamily="66" charset="0"/>
              </a:rPr>
              <a:t>先读</a:t>
            </a:r>
            <a:r>
              <a:rPr lang="zh-CN" altLang="en-US" sz="2400" dirty="0" smtClean="0">
                <a:latin typeface="Comic Sans MS" panose="030F0702030302020204" pitchFamily="66" charset="0"/>
                <a:cs typeface="Comic Sans MS" panose="030F0702030302020204" pitchFamily="66" charset="0"/>
              </a:rPr>
              <a:t>问</a:t>
            </a:r>
            <a:r>
              <a:rPr lang="en-US" altLang="zh-CN" sz="2400" dirty="0" smtClean="0">
                <a:latin typeface="Comic Sans MS" panose="030F0702030302020204" pitchFamily="66" charset="0"/>
                <a:cs typeface="Comic Sans MS" panose="030F0702030302020204" pitchFamily="66" charset="0"/>
              </a:rPr>
              <a:t>题，明确题目要求，弄清考点，然后带着问题去读文章，就是寻读</a:t>
            </a:r>
            <a:r>
              <a:rPr lang="zh-CN" sz="2400" dirty="0" smtClean="0">
                <a:latin typeface="Comic Sans MS" panose="030F0702030302020204" pitchFamily="66" charset="0"/>
                <a:cs typeface="Comic Sans MS" panose="030F0702030302020204" pitchFamily="66" charset="0"/>
              </a:rPr>
              <a:t>。</a:t>
            </a:r>
            <a:endParaRPr 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Comic Sans MS" panose="030F0702030302020204" pitchFamily="66" charset="0"/>
                <a:cs typeface="Comic Sans MS" panose="030F0702030302020204" pitchFamily="66" charset="0"/>
                <a:sym typeface="+mn-ea"/>
              </a:rPr>
              <a:t>Scanning is looking for the exact answer to a specific question.</a:t>
            </a:r>
            <a:endParaRPr lang="en-US" altLang="zh-CN" sz="2400" dirty="0" smtClean="0">
              <a:latin typeface="Comic Sans MS" panose="030F0702030302020204" pitchFamily="66" charset="0"/>
              <a:cs typeface="Comic Sans MS" panose="030F0702030302020204" pitchFamily="66" charset="0"/>
            </a:endParaRPr>
          </a:p>
          <a:p>
            <a:pPr eaLnBrk="1" hangingPunct="1"/>
            <a:endParaRPr lang="en-US" altLang="zh-CN" dirty="0" smtClean="0"/>
          </a:p>
          <a:p>
            <a:pPr eaLnBrk="1" hangingPunct="1"/>
            <a:endParaRPr lang="en-US" altLang="zh-CN" dirty="0" smtClean="0"/>
          </a:p>
        </p:txBody>
      </p:sp>
    </p:spTree>
  </p:cSld>
  <p:clrMapOvr>
    <a:masterClrMapping/>
  </p:clrMapOvr>
  <p:transition spd="slow">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30505"/>
            <a:ext cx="8229600" cy="688340"/>
          </a:xfrm>
        </p:spPr>
        <p:txBody>
          <a:bodyPr/>
          <a:lstStyle/>
          <a:p>
            <a:pPr eaLnBrk="1" hangingPunct="1">
              <a:defRPr/>
            </a:pPr>
            <a:r>
              <a:rPr 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步骤</a:t>
            </a:r>
            <a:endParaRPr lang="zh-CN" altLang="en-US" sz="32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19" name="Rectangle 3"/>
          <p:cNvSpPr>
            <a:spLocks noGrp="1" noChangeArrowheads="1"/>
          </p:cNvSpPr>
          <p:nvPr>
            <p:ph type="body" idx="4294967295"/>
          </p:nvPr>
        </p:nvSpPr>
        <p:spPr>
          <a:xfrm>
            <a:off x="193040" y="909320"/>
            <a:ext cx="8511540" cy="4138930"/>
          </a:xfrm>
        </p:spPr>
        <p:txBody>
          <a:bodyPr/>
          <a:lstStyle/>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rPr>
              <a:t>①</a:t>
            </a:r>
            <a:r>
              <a:rPr lang="en-US" altLang="zh-CN" sz="2400" dirty="0" smtClean="0">
                <a:latin typeface="Comic Sans MS" panose="030F0702030302020204" pitchFamily="66" charset="0"/>
                <a:cs typeface="Comic Sans MS" panose="030F0702030302020204" pitchFamily="66" charset="0"/>
              </a:rPr>
              <a:t> </a:t>
            </a:r>
            <a:r>
              <a:rPr lang="zh-CN" altLang="en-US" sz="2400" dirty="0" smtClean="0">
                <a:latin typeface="Comic Sans MS" panose="030F0702030302020204" pitchFamily="66" charset="0"/>
                <a:cs typeface="Comic Sans MS" panose="030F0702030302020204" pitchFamily="66" charset="0"/>
              </a:rPr>
              <a:t>先读问题（</a:t>
            </a:r>
            <a:r>
              <a:rPr lang="en-US" altLang="zh-CN" sz="2400" dirty="0" smtClean="0">
                <a:latin typeface="Comic Sans MS" panose="030F0702030302020204" pitchFamily="66" charset="0"/>
                <a:cs typeface="Comic Sans MS" panose="030F0702030302020204" pitchFamily="66" charset="0"/>
                <a:sym typeface="+mn-ea"/>
              </a:rPr>
              <a:t>Read the first question carefully</a:t>
            </a:r>
            <a:r>
              <a:rPr lang="zh-CN" altLang="en-US" sz="2400" dirty="0" smtClean="0">
                <a:latin typeface="Comic Sans MS" panose="030F0702030302020204" pitchFamily="66" charset="0"/>
                <a:cs typeface="Comic Sans MS" panose="030F0702030302020204" pitchFamily="66" charset="0"/>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Calibri" panose="020F0502020204030204" pitchFamily="34" charset="0"/>
                <a:cs typeface="Comic Sans MS" panose="030F0702030302020204" pitchFamily="66" charset="0"/>
              </a:rPr>
              <a:t>② </a:t>
            </a:r>
            <a:r>
              <a:rPr lang="zh-CN" altLang="en-US" sz="2400" dirty="0" smtClean="0">
                <a:latin typeface="Comic Sans MS" panose="030F0702030302020204" pitchFamily="66" charset="0"/>
                <a:cs typeface="Comic Sans MS" panose="030F0702030302020204" pitchFamily="66" charset="0"/>
              </a:rPr>
              <a:t>带着问题扫描式阅读相应段落，直到发现能够回答问题的句子（</a:t>
            </a:r>
            <a:r>
              <a:rPr lang="en-US" altLang="zh-CN" sz="2400" dirty="0" smtClean="0">
                <a:latin typeface="Comic Sans MS" panose="030F0702030302020204" pitchFamily="66" charset="0"/>
                <a:cs typeface="Comic Sans MS" panose="030F0702030302020204" pitchFamily="66" charset="0"/>
                <a:sym typeface="+mn-ea"/>
              </a:rPr>
              <a:t>Let your eyes move very rapidly over the sentences until you come to the sentence that gives you the answer</a:t>
            </a:r>
            <a:r>
              <a:rPr lang="zh-CN" altLang="en-US" sz="2400" dirty="0" smtClean="0">
                <a:latin typeface="Comic Sans MS" panose="030F0702030302020204" pitchFamily="66" charset="0"/>
                <a:cs typeface="Comic Sans MS" panose="030F0702030302020204" pitchFamily="66" charset="0"/>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③ </a:t>
            </a:r>
            <a:r>
              <a:rPr lang="zh-CN" altLang="en-US" sz="2400" dirty="0" smtClean="0">
                <a:latin typeface="Comic Sans MS" panose="030F0702030302020204" pitchFamily="66" charset="0"/>
                <a:cs typeface="Comic Sans MS" panose="030F0702030302020204" pitchFamily="66" charset="0"/>
                <a:sym typeface="+mn-ea"/>
              </a:rPr>
              <a:t>确定答案（</a:t>
            </a:r>
            <a:r>
              <a:rPr lang="en-US" altLang="zh-CN" sz="2400" dirty="0" smtClean="0">
                <a:latin typeface="Comic Sans MS" panose="030F0702030302020204" pitchFamily="66" charset="0"/>
                <a:cs typeface="Comic Sans MS" panose="030F0702030302020204" pitchFamily="66" charset="0"/>
                <a:sym typeface="+mn-ea"/>
              </a:rPr>
              <a:t>Mark your answer to the question</a:t>
            </a:r>
            <a:r>
              <a:rPr lang="zh-CN" altLang="en-US" sz="2400" dirty="0" smtClean="0">
                <a:latin typeface="Comic Sans MS" panose="030F0702030302020204" pitchFamily="66" charset="0"/>
                <a:cs typeface="Comic Sans MS" panose="030F0702030302020204" pitchFamily="66" charset="0"/>
                <a:sym typeface="+mn-ea"/>
              </a:rPr>
              <a:t>）；</a:t>
            </a:r>
            <a:endParaRPr lang="en-US" altLang="zh-CN" sz="2400" dirty="0" smtClean="0">
              <a:latin typeface="Comic Sans MS" panose="030F0702030302020204" pitchFamily="66" charset="0"/>
              <a:cs typeface="Comic Sans MS" panose="030F0702030302020204" pitchFamily="66" charset="0"/>
            </a:endParaRPr>
          </a:p>
          <a:p>
            <a:pPr eaLnBrk="1" hangingPunct="1"/>
            <a:r>
              <a:rPr lang="en-US" altLang="zh-CN" sz="2400" dirty="0" smtClean="0">
                <a:latin typeface="微软雅黑" panose="020B0503020204020204" pitchFamily="34" charset="-122"/>
                <a:ea typeface="微软雅黑" panose="020B0503020204020204" pitchFamily="34" charset="-122"/>
                <a:cs typeface="Comic Sans MS" panose="030F0702030302020204" pitchFamily="66" charset="0"/>
                <a:sym typeface="+mn-ea"/>
              </a:rPr>
              <a:t>④</a:t>
            </a:r>
            <a:r>
              <a:rPr lang="en-US" altLang="zh-CN" sz="2400" dirty="0" smtClean="0">
                <a:latin typeface="Comic Sans MS" panose="030F0702030302020204" pitchFamily="66" charset="0"/>
                <a:cs typeface="Comic Sans MS" panose="030F0702030302020204" pitchFamily="66" charset="0"/>
                <a:sym typeface="+mn-ea"/>
              </a:rPr>
              <a:t> </a:t>
            </a:r>
            <a:r>
              <a:rPr lang="zh-CN" altLang="en-US" sz="2400" dirty="0" smtClean="0">
                <a:latin typeface="Comic Sans MS" panose="030F0702030302020204" pitchFamily="66" charset="0"/>
                <a:cs typeface="Comic Sans MS" panose="030F0702030302020204" pitchFamily="66" charset="0"/>
                <a:sym typeface="+mn-ea"/>
              </a:rPr>
              <a:t>重复以上步骤，直到完成所有问题（</a:t>
            </a:r>
            <a:r>
              <a:rPr lang="en-US" altLang="zh-CN" sz="2400" dirty="0" smtClean="0">
                <a:latin typeface="Comic Sans MS" panose="030F0702030302020204" pitchFamily="66" charset="0"/>
                <a:cs typeface="Comic Sans MS" panose="030F0702030302020204" pitchFamily="66" charset="0"/>
                <a:sym typeface="+mn-ea"/>
              </a:rPr>
              <a:t>Go on with the second question and repeat this process. Complete all the questions on the text</a:t>
            </a:r>
            <a:r>
              <a:rPr lang="zh-CN" altLang="en-US" sz="2400" dirty="0" smtClean="0">
                <a:latin typeface="Comic Sans MS" panose="030F0702030302020204" pitchFamily="66" charset="0"/>
                <a:cs typeface="Comic Sans MS" panose="030F0702030302020204" pitchFamily="66" charset="0"/>
                <a:sym typeface="+mn-ea"/>
              </a:rPr>
              <a:t>）。</a:t>
            </a:r>
            <a:endParaRPr lang="zh-CN" altLang="en-US" sz="2400" dirty="0" smtClean="0">
              <a:latin typeface="Comic Sans MS" panose="030F0702030302020204" pitchFamily="66" charset="0"/>
              <a:cs typeface="Comic Sans MS" panose="030F0702030302020204" pitchFamily="66" charset="0"/>
              <a:sym typeface="+mn-ea"/>
            </a:endParaRPr>
          </a:p>
          <a:p>
            <a:pPr eaLnBrk="1" hangingPunct="1"/>
            <a:r>
              <a:rPr lang="zh-CN" altLang="en-US" sz="2400" b="1" dirty="0" smtClean="0">
                <a:solidFill>
                  <a:srgbClr val="FF0000"/>
                </a:solidFill>
                <a:latin typeface="Comic Sans MS" panose="030F0702030302020204" pitchFamily="66" charset="0"/>
                <a:cs typeface="Comic Sans MS" panose="030F0702030302020204" pitchFamily="66" charset="0"/>
                <a:sym typeface="+mn-ea"/>
              </a:rPr>
              <a:t>注意：在寻读之前最好略读一遍文章，知道文章的大概内容。</a:t>
            </a:r>
            <a:endParaRPr lang="en-US" altLang="zh-CN" sz="2400" b="1" dirty="0" smtClean="0">
              <a:solidFill>
                <a:srgbClr val="FF0000"/>
              </a:solidFill>
              <a:latin typeface="Comic Sans MS" panose="030F0702030302020204" pitchFamily="66" charset="0"/>
              <a:cs typeface="Comic Sans MS" panose="030F0702030302020204" pitchFamily="66" charset="0"/>
            </a:endParaRPr>
          </a:p>
          <a:p>
            <a:pPr eaLnBrk="1" hangingPunct="1"/>
            <a:endParaRPr lang="en-US" altLang="zh-CN" b="1" dirty="0" smtClean="0">
              <a:latin typeface="Comic Sans MS" panose="030F0702030302020204" pitchFamily="66" charset="0"/>
              <a:cs typeface="Comic Sans MS" panose="030F0702030302020204" pitchFamily="66" charset="0"/>
            </a:endParaRPr>
          </a:p>
          <a:p>
            <a:pPr eaLnBrk="1" hangingPunct="1"/>
            <a:endParaRPr lang="en-US" altLang="zh-CN" b="1" dirty="0" smtClean="0">
              <a:latin typeface="Comic Sans MS" panose="030F0702030302020204" pitchFamily="66" charset="0"/>
              <a:cs typeface="Comic Sans MS" panose="030F0702030302020204" pitchFamily="66" charset="0"/>
            </a:endParaRPr>
          </a:p>
        </p:txBody>
      </p:sp>
    </p:spTree>
  </p:cSld>
  <p:clrMapOvr>
    <a:masterClrMapping/>
  </p:clrMapOvr>
  <p:transition spd="slow">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2915" y="639445"/>
            <a:ext cx="8681085" cy="4864735"/>
          </a:xfrm>
        </p:spPr>
        <p:txBody>
          <a:bodyPr/>
          <a:p>
            <a:r>
              <a:rPr 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zh-CN" alt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寻读</a:t>
            </a:r>
            <a:r>
              <a:rPr lang="en-US" altLang="zh-CN"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smtClean="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真题示例</a:t>
            </a:r>
            <a:endParaRPr 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800" b="1">
                <a:solidFill>
                  <a:schemeClr val="tx1"/>
                </a:solidFill>
                <a:latin typeface="华文行楷" pitchFamily="2" charset="-122"/>
                <a:ea typeface="新宋体" panose="02010609030101010101" charset="-122"/>
                <a:sym typeface="+mn-ea"/>
              </a:rPr>
              <a:t>关于细节类题型的提问句式：</a:t>
            </a:r>
            <a:endParaRPr lang="zh-CN" altLang="en-US" sz="2800" b="1">
              <a:solidFill>
                <a:schemeClr val="tx1"/>
              </a:solidFill>
              <a:latin typeface="华文行楷" pitchFamily="2" charset="-122"/>
              <a:ea typeface="新宋体" panose="02010609030101010101" charset="-122"/>
              <a:sym typeface="+mn-ea"/>
            </a:endParaRPr>
          </a:p>
          <a:p>
            <a:r>
              <a:rPr sz="2400" dirty="0">
                <a:latin typeface="Calibri" panose="020F0502020204030204" pitchFamily="34" charset="0"/>
                <a:ea typeface="微软雅黑" panose="020B0503020204020204" pitchFamily="34" charset="-122"/>
                <a:cs typeface="Comic Sans MS" panose="030F0702030302020204" pitchFamily="66" charset="0"/>
                <a:sym typeface="+mn-ea"/>
              </a:rPr>
              <a:t>①</a:t>
            </a:r>
            <a:r>
              <a:rPr lang="en-US" sz="2400" dirty="0">
                <a:latin typeface="Calibri" panose="020F0502020204030204" pitchFamily="34"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What did the author think of his conference organizing job </a:t>
            </a:r>
            <a:r>
              <a:rPr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in Paragraph 1</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latin typeface="Calibri" panose="020F0502020204030204" pitchFamily="34" charset="0"/>
                <a:ea typeface="微软雅黑" panose="020B0503020204020204" pitchFamily="34" charset="-122"/>
                <a:cs typeface="Comic Sans MS" panose="030F0702030302020204" pitchFamily="66" charset="0"/>
                <a:sym typeface="+mn-ea"/>
              </a:rPr>
              <a:t>②</a:t>
            </a:r>
            <a:r>
              <a:rPr lang="en-US" sz="2400" dirty="0">
                <a:latin typeface="Calibri" panose="020F0502020204030204" pitchFamily="34"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What does </a:t>
            </a:r>
            <a:r>
              <a:rPr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“something” (Para 3)</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 possibly mean?</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en-US"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latin typeface="Calibri" panose="020F0502020204030204" pitchFamily="34" charset="0"/>
                <a:ea typeface="微软雅黑" panose="020B0503020204020204" pitchFamily="34" charset="-122"/>
                <a:cs typeface="Comic Sans MS" panose="030F0702030302020204" pitchFamily="66" charset="0"/>
                <a:sym typeface="+mn-ea"/>
              </a:rPr>
              <a:t>③</a:t>
            </a:r>
            <a:r>
              <a:rPr lang="en-US" sz="2400" dirty="0">
                <a:latin typeface="Calibri" panose="020F0502020204030204" pitchFamily="34"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The word </a:t>
            </a:r>
            <a:r>
              <a:rPr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“nuanced”</a:t>
            </a:r>
            <a:r>
              <a:rPr lang="en-US"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Para3</a:t>
            </a:r>
            <a:r>
              <a:rPr lang="en-US"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most probably means “______”.</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latin typeface="微软雅黑" panose="020B0503020204020204" pitchFamily="34" charset="-122"/>
                <a:ea typeface="微软雅黑" panose="020B0503020204020204" pitchFamily="34" charset="-122"/>
                <a:cs typeface="Comic Sans MS" panose="030F0702030302020204" pitchFamily="66" charset="0"/>
                <a:sym typeface="+mn-ea"/>
              </a:rPr>
              <a:t>④</a:t>
            </a:r>
            <a:r>
              <a:rPr lang="en-US" sz="2400" dirty="0">
                <a:latin typeface="微软雅黑" panose="020B0503020204020204" pitchFamily="34" charset="-122"/>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The expression </a:t>
            </a:r>
            <a:r>
              <a:rPr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 next gold rush” (Para.2)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probably means that ______.</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en-US"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endParaRPr lang="zh-CN" altLang="en-US" sz="24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真题练习</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file"/>
              </a:rPr>
              <a:t>篇章阅读练习.docx</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966470"/>
            <a:ext cx="8538210" cy="4142740"/>
          </a:xfrm>
        </p:spPr>
        <p:txBody>
          <a:bodyPr vert="horz" wrap="square" lIns="76199" tIns="38099" rIns="76199" bIns="38099" anchor="t" anchorCtr="0"/>
          <a:p>
            <a:pPr>
              <a:lnSpc>
                <a:spcPct val="90000"/>
              </a:lnSpc>
            </a:pPr>
            <a:r>
              <a:rPr sz="2000" dirty="0">
                <a:latin typeface="Comic Sans MS" panose="030F0702030302020204" pitchFamily="66" charset="0"/>
                <a:sym typeface="+mn-ea"/>
              </a:rPr>
              <a:t>36. In the movie </a:t>
            </a:r>
            <a:r>
              <a:rPr sz="2000" i="1" dirty="0">
                <a:latin typeface="Comic Sans MS" panose="030F0702030302020204" pitchFamily="66" charset="0"/>
                <a:sym typeface="+mn-ea"/>
              </a:rPr>
              <a:t>A Trip to the Moon</a:t>
            </a:r>
            <a:r>
              <a:rPr sz="2000" dirty="0">
                <a:latin typeface="Comic Sans MS" panose="030F0702030302020204" pitchFamily="66" charset="0"/>
                <a:sym typeface="+mn-ea"/>
              </a:rPr>
              <a:t>, the spaceship was sent to the moon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a:latin typeface="Comic Sans MS" panose="030F0702030302020204" pitchFamily="66" charset="0"/>
                <a:sym typeface="+mn-ea"/>
              </a:rPr>
              <a:t>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A. in a capsule                 </a:t>
            </a:r>
            <a:r>
              <a:rPr lang="en-US" sz="2000" dirty="0">
                <a:latin typeface="Comic Sans MS" panose="030F0702030302020204" pitchFamily="66" charset="0"/>
                <a:sym typeface="+mn-ea"/>
              </a:rPr>
              <a:t>       </a:t>
            </a:r>
            <a:r>
              <a:rPr sz="2000" dirty="0">
                <a:latin typeface="Comic Sans MS" panose="030F0702030302020204" pitchFamily="66" charset="0"/>
                <a:sym typeface="+mn-ea"/>
              </a:rPr>
              <a:t>B. in a bullet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C. by a cannon </a:t>
            </a:r>
            <a:r>
              <a:rPr lang="en-US" sz="2000" dirty="0">
                <a:latin typeface="Comic Sans MS" panose="030F0702030302020204" pitchFamily="66" charset="0"/>
                <a:sym typeface="+mn-ea"/>
              </a:rPr>
              <a:t>                        </a:t>
            </a:r>
            <a:r>
              <a:rPr sz="2000" dirty="0">
                <a:latin typeface="Comic Sans MS" panose="030F0702030302020204" pitchFamily="66" charset="0"/>
                <a:sym typeface="+mn-ea"/>
              </a:rPr>
              <a:t>D. by a gun</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37. The movie was based on a book written by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A. Konstantin Tsiolkovsky       B. an unknown author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C. Georges Méliès              </a:t>
            </a:r>
            <a:r>
              <a:rPr lang="en-US" sz="2000" dirty="0">
                <a:latin typeface="Comic Sans MS" panose="030F0702030302020204" pitchFamily="66" charset="0"/>
                <a:sym typeface="+mn-ea"/>
              </a:rPr>
              <a:t>     </a:t>
            </a:r>
            <a:r>
              <a:rPr sz="2000" dirty="0">
                <a:latin typeface="Comic Sans MS" panose="030F0702030302020204" pitchFamily="66" charset="0"/>
                <a:sym typeface="+mn-ea"/>
              </a:rPr>
              <a:t>D. Jules Verne</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38. Before the invention of a spaceship, possible solutions of space travel included all of the following EXCEPT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A. bombs	                 </a:t>
            </a:r>
            <a:r>
              <a:rPr lang="en-US" sz="2000" dirty="0">
                <a:latin typeface="Comic Sans MS" panose="030F0702030302020204" pitchFamily="66" charset="0"/>
                <a:sym typeface="+mn-ea"/>
              </a:rPr>
              <a:t>         </a:t>
            </a:r>
            <a:r>
              <a:rPr sz="2000" dirty="0">
                <a:latin typeface="Comic Sans MS" panose="030F0702030302020204" pitchFamily="66" charset="0"/>
                <a:sym typeface="+mn-ea"/>
              </a:rPr>
              <a:t>B. balloons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C. airplanes                  </a:t>
            </a:r>
            <a:r>
              <a:rPr lang="en-US" sz="2000" dirty="0">
                <a:latin typeface="Comic Sans MS" panose="030F0702030302020204" pitchFamily="66" charset="0"/>
                <a:sym typeface="+mn-ea"/>
              </a:rPr>
              <a:t>          </a:t>
            </a:r>
            <a:r>
              <a:rPr sz="2000" dirty="0">
                <a:latin typeface="Comic Sans MS" panose="030F0702030302020204" pitchFamily="66" charset="0"/>
                <a:sym typeface="+mn-ea"/>
              </a:rPr>
              <a:t>D. rockets</a:t>
            </a:r>
            <a:endParaRPr sz="2000" dirty="0">
              <a:latin typeface="Comic Sans MS" panose="030F0702030302020204" pitchFamily="66" charset="0"/>
              <a:sym typeface="+mn-ea"/>
            </a:endParaRPr>
          </a:p>
          <a:p>
            <a:pPr marL="0" indent="0">
              <a:lnSpc>
                <a:spcPct val="90000"/>
              </a:lnSpc>
              <a:buNone/>
            </a:pPr>
            <a:endParaRPr sz="2000" dirty="0">
              <a:latin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66040"/>
            <a:ext cx="7456170" cy="1300480"/>
          </a:xfrm>
        </p:spPr>
        <p:txBody>
          <a:bodyPr vert="horz" wrap="square" lIns="76199" tIns="38099" rIns="76199" bIns="38099" anchor="t" anchorCtr="0"/>
          <a:p>
            <a:r>
              <a:rPr lang="en-US" altLang="zh-CN" sz="3335" dirty="0">
                <a:latin typeface="Comic Sans MS" panose="030F0702030302020204" pitchFamily="66" charset="0"/>
              </a:rPr>
              <a:t> </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真题练习</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733425"/>
            <a:ext cx="8538210" cy="4375785"/>
          </a:xfrm>
        </p:spPr>
        <p:txBody>
          <a:bodyPr vert="horz" wrap="square" lIns="76199" tIns="38099" rIns="76199" bIns="38099" anchor="t" anchorCtr="0"/>
          <a:p>
            <a:pPr>
              <a:lnSpc>
                <a:spcPct val="90000"/>
              </a:lnSpc>
            </a:pPr>
            <a:r>
              <a:rPr sz="2000" dirty="0">
                <a:latin typeface="Comic Sans MS" panose="030F0702030302020204" pitchFamily="66" charset="0"/>
                <a:sym typeface="+mn-ea"/>
              </a:rPr>
              <a:t>39. What is Paragraph 4 mainly about?</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A. It took a long time and hard work to send a person into space.</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B. American scientists worked better than Russian scientists. </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C. Scientists from Russia and America had close cooperation.</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D. The design of the rocket was inspired by the movie A Trip to the Moon.</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40. The word "shoot" (Para. 4) is closest in meaning to</a:t>
            </a:r>
            <a:r>
              <a:rPr lang="en-US" sz="2000" dirty="0">
                <a:latin typeface="Comic Sans MS" panose="030F0702030302020204" pitchFamily="66" charset="0"/>
                <a:sym typeface="+mn-ea"/>
              </a:rPr>
              <a:t> </a:t>
            </a:r>
            <a:r>
              <a:rPr sz="2000" dirty="0">
                <a:latin typeface="Comic Sans MS" panose="030F0702030302020204" pitchFamily="66" charset="0"/>
                <a:sym typeface="+mn-ea"/>
              </a:rPr>
              <a:t>"</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______</a:t>
            </a:r>
            <a:r>
              <a:rPr sz="2000" dirty="0">
                <a:latin typeface="Comic Sans MS" panose="030F0702030302020204" pitchFamily="66" charset="0"/>
                <a:sym typeface="+mn-ea"/>
              </a:rPr>
              <a:t>".</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A. send with great force	      B. break into many pieces</a:t>
            </a:r>
            <a:endParaRPr sz="2000" dirty="0">
              <a:latin typeface="Comic Sans MS" panose="030F0702030302020204" pitchFamily="66" charset="0"/>
              <a:sym typeface="+mn-ea"/>
            </a:endParaRPr>
          </a:p>
          <a:p>
            <a:pPr>
              <a:lnSpc>
                <a:spcPct val="90000"/>
              </a:lnSpc>
            </a:pPr>
            <a:r>
              <a:rPr sz="2000" dirty="0">
                <a:latin typeface="Comic Sans MS" panose="030F0702030302020204" pitchFamily="66" charset="0"/>
                <a:sym typeface="+mn-ea"/>
              </a:rPr>
              <a:t>C. fix a problem	            </a:t>
            </a:r>
            <a:r>
              <a:rPr lang="en-US" sz="2000" dirty="0">
                <a:latin typeface="Comic Sans MS" panose="030F0702030302020204" pitchFamily="66" charset="0"/>
                <a:sym typeface="+mn-ea"/>
              </a:rPr>
              <a:t>      </a:t>
            </a:r>
            <a:r>
              <a:rPr sz="2000" dirty="0">
                <a:latin typeface="Comic Sans MS" panose="030F0702030302020204" pitchFamily="66" charset="0"/>
                <a:sym typeface="+mn-ea"/>
              </a:rPr>
              <a:t>D. attack with a weapon</a:t>
            </a:r>
            <a:endParaRPr sz="2000" dirty="0">
              <a:latin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结语</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找到</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1.2 </a:t>
            </a:r>
            <a:r>
              <a:rPr lang="zh-CN" altLang="en-US" sz="2000" b="1" dirty="0">
                <a:latin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特点</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练习：定位段落</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2.1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3.1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3.2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4.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真题练习</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 calcmode="lin" valueType="num">
                                      <p:cBhvr additive="base">
                                        <p:cTn id="67"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1" end="11"/>
                                            </p:txEl>
                                          </p:spTgt>
                                        </p:tgtEl>
                                        <p:attrNameLst>
                                          <p:attrName>style.visibility</p:attrName>
                                        </p:attrNameLst>
                                      </p:cBhvr>
                                      <p:to>
                                        <p:strVal val="visible"/>
                                      </p:to>
                                    </p:set>
                                    <p:anim calcmode="lin" valueType="num">
                                      <p:cBhvr additive="base">
                                        <p:cTn id="73" dur="5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3">
                                            <p:txEl>
                                              <p:pRg st="12" end="12"/>
                                            </p:txEl>
                                          </p:spTgt>
                                        </p:tgtEl>
                                        <p:attrNameLst>
                                          <p:attrName>style.visibility</p:attrName>
                                        </p:attrNameLst>
                                      </p:cBhvr>
                                      <p:to>
                                        <p:strVal val="visible"/>
                                      </p:to>
                                    </p:set>
                                    <p:anim calcmode="lin" valueType="num">
                                      <p:cBhvr additive="base">
                                        <p:cTn id="79" dur="5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latin typeface="Comic Sans MS" panose="030F0702030302020204" pitchFamily="66" charset="0"/>
                <a:cs typeface="Comic Sans MS" panose="030F0702030302020204" pitchFamily="66" charset="0"/>
                <a:sym typeface="+mn-ea"/>
              </a:rPr>
              <a:t>2.</a:t>
            </a:r>
            <a:r>
              <a:rPr lang="zh-CN" altLang="en-US" b="1" dirty="0">
                <a:latin typeface="Comic Sans MS" panose="030F0702030302020204" pitchFamily="66" charset="0"/>
                <a:cs typeface="Comic Sans MS" panose="030F0702030302020204" pitchFamily="66" charset="0"/>
                <a:sym typeface="+mn-ea"/>
              </a:rPr>
              <a:t>根据上下文猜词义</a:t>
            </a:r>
            <a:r>
              <a:rPr lang="en-US" altLang="zh-CN" b="1" dirty="0">
                <a:latin typeface="Comic Sans MS" panose="030F0702030302020204" pitchFamily="66" charset="0"/>
                <a:cs typeface="Comic Sans MS" panose="030F0702030302020204" pitchFamily="66" charset="0"/>
                <a:sym typeface="+mn-ea"/>
              </a:rPr>
              <a:t> </a:t>
            </a:r>
            <a:endParaRPr lang="zh-CN" altLang="en-US"/>
          </a:p>
        </p:txBody>
      </p:sp>
      <p:sp>
        <p:nvSpPr>
          <p:cNvPr id="3" name="内容占位符 2"/>
          <p:cNvSpPr>
            <a:spLocks noGrp="1"/>
          </p:cNvSpPr>
          <p:nvPr>
            <p:ph idx="1"/>
          </p:nvPr>
        </p:nvSpPr>
        <p:spPr>
          <a:xfrm>
            <a:off x="457200" y="882650"/>
            <a:ext cx="8229600" cy="4222750"/>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2.1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常识线索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2.2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对比</a:t>
            </a: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反义线索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2.3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重述</a:t>
            </a: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同义线索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2.4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示例线索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2.5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因果关系线索</a:t>
            </a:r>
            <a:endPar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2.6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定义线索</a:t>
            </a:r>
            <a:endPar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2.7 </a:t>
            </a:r>
            <a:r>
              <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定语从句线索</a:t>
            </a:r>
            <a:endParaRPr lang="zh-CN" altLang="en-US" sz="1800" kern="12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2.8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同位语</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线索</a:t>
            </a:r>
            <a:endPar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800">
              <a:latin typeface="Comic Sans MS" panose="030F0702030302020204" pitchFamily="66" charset="0"/>
              <a:cs typeface="Comic Sans MS" panose="030F0702030302020204" pitchFamily="66" charset="0"/>
            </a:endParaRPr>
          </a:p>
          <a:p>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smtClean="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83185"/>
            <a:ext cx="8229600" cy="720725"/>
          </a:xfrm>
        </p:spPr>
        <p:txBody>
          <a:bodyPr/>
          <a:p>
            <a:r>
              <a:rPr lang="zh-CN" altLang="en-US">
                <a:latin typeface="微软雅黑" panose="020B0503020204020204" pitchFamily="34" charset="-122"/>
                <a:ea typeface="微软雅黑" panose="020B0503020204020204" pitchFamily="34" charset="-122"/>
              </a:rPr>
              <a:t>词汇</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真题演练</a:t>
            </a: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52425" y="667385"/>
            <a:ext cx="8229600" cy="4438015"/>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a:latin typeface="Comic Sans MS" panose="030F0702030302020204" pitchFamily="66" charset="0"/>
                <a:cs typeface="Comic Sans MS" panose="030F0702030302020204" pitchFamily="66" charset="0"/>
              </a:rPr>
              <a:t>1.</a:t>
            </a:r>
            <a:r>
              <a:rPr lang="zh-CN" altLang="en-US" sz="2400">
                <a:latin typeface="Comic Sans MS" panose="030F0702030302020204" pitchFamily="66" charset="0"/>
                <a:cs typeface="Comic Sans MS" panose="030F0702030302020204" pitchFamily="66" charset="0"/>
              </a:rPr>
              <a:t> </a:t>
            </a:r>
            <a:r>
              <a:rPr lang="zh-CN" altLang="en-US" sz="2400">
                <a:solidFill>
                  <a:srgbClr val="FF0000"/>
                </a:solidFill>
                <a:latin typeface="Comic Sans MS" panose="030F0702030302020204" pitchFamily="66" charset="0"/>
                <a:cs typeface="Comic Sans MS" panose="030F0702030302020204" pitchFamily="66" charset="0"/>
              </a:rPr>
              <a:t>Most of </a:t>
            </a:r>
            <a:r>
              <a:rPr lang="zh-CN" altLang="en-US" sz="2400">
                <a:latin typeface="Comic Sans MS" panose="030F0702030302020204" pitchFamily="66" charset="0"/>
                <a:cs typeface="Comic Sans MS" panose="030F0702030302020204" pitchFamily="66" charset="0"/>
              </a:rPr>
              <a:t>Egypt</a:t>
            </a:r>
            <a:r>
              <a:rPr lang="en-US" altLang="zh-CN" sz="2400">
                <a:latin typeface="Comic Sans MS" panose="030F0702030302020204" pitchFamily="66" charset="0"/>
                <a:cs typeface="Comic Sans MS" panose="030F0702030302020204" pitchFamily="66" charset="0"/>
              </a:rPr>
              <a:t>’</a:t>
            </a:r>
            <a:r>
              <a:rPr lang="zh-CN" altLang="en-US" sz="2400">
                <a:latin typeface="Comic Sans MS" panose="030F0702030302020204" pitchFamily="66" charset="0"/>
                <a:cs typeface="Comic Sans MS" panose="030F0702030302020204" pitchFamily="66" charset="0"/>
              </a:rPr>
              <a:t>s inhabitants live in the Nile valley and delta, with the rest of the country </a:t>
            </a:r>
            <a:r>
              <a:rPr lang="zh-CN" altLang="en-US" sz="2400" u="sng">
                <a:latin typeface="Comic Sans MS" panose="030F0702030302020204" pitchFamily="66" charset="0"/>
                <a:cs typeface="Comic Sans MS" panose="030F0702030302020204" pitchFamily="66" charset="0"/>
              </a:rPr>
              <a:t>sparsely</a:t>
            </a:r>
            <a:r>
              <a:rPr lang="zh-CN" altLang="en-US" sz="2400">
                <a:latin typeface="Comic Sans MS" panose="030F0702030302020204" pitchFamily="66" charset="0"/>
                <a:cs typeface="Comic Sans MS" panose="030F0702030302020204" pitchFamily="66" charset="0"/>
              </a:rPr>
              <a:t> populated.</a:t>
            </a:r>
            <a:endParaRPr lang="zh-CN" altLang="en-US" sz="2400">
              <a:latin typeface="Comic Sans MS" panose="030F0702030302020204" pitchFamily="66" charset="0"/>
              <a:cs typeface="Comic Sans MS" panose="030F0702030302020204" pitchFamily="66" charset="0"/>
            </a:endParaRPr>
          </a:p>
          <a:p>
            <a:r>
              <a:rPr lang="zh-CN" altLang="en-US" sz="2400">
                <a:latin typeface="Comic Sans MS" panose="030F0702030302020204" pitchFamily="66" charset="0"/>
                <a:cs typeface="Comic Sans MS" panose="030F0702030302020204" pitchFamily="66" charset="0"/>
              </a:rPr>
              <a:t>A. </a:t>
            </a:r>
            <a:r>
              <a:rPr lang="en-US" altLang="zh-CN" sz="2400">
                <a:latin typeface="Comic Sans MS" panose="030F0702030302020204" pitchFamily="66" charset="0"/>
                <a:cs typeface="Comic Sans MS" panose="030F0702030302020204" pitchFamily="66" charset="0"/>
              </a:rPr>
              <a:t>r</a:t>
            </a:r>
            <a:r>
              <a:rPr lang="zh-CN" altLang="en-US" sz="2400">
                <a:latin typeface="Comic Sans MS" panose="030F0702030302020204" pitchFamily="66" charset="0"/>
                <a:cs typeface="Comic Sans MS" panose="030F0702030302020204" pitchFamily="66" charset="0"/>
              </a:rPr>
              <a:t>andomly                    B. thinly</a:t>
            </a:r>
            <a:endParaRPr lang="zh-CN" altLang="en-US" sz="2400">
              <a:latin typeface="Comic Sans MS" panose="030F0702030302020204" pitchFamily="66" charset="0"/>
              <a:cs typeface="Comic Sans MS" panose="030F0702030302020204" pitchFamily="66" charset="0"/>
            </a:endParaRPr>
          </a:p>
          <a:p>
            <a:r>
              <a:rPr lang="zh-CN" altLang="en-US" sz="2400">
                <a:latin typeface="Comic Sans MS" panose="030F0702030302020204" pitchFamily="66" charset="0"/>
                <a:cs typeface="Comic Sans MS" panose="030F0702030302020204" pitchFamily="66" charset="0"/>
              </a:rPr>
              <a:t>C. </a:t>
            </a:r>
            <a:r>
              <a:rPr lang="en-US" altLang="zh-CN" sz="2400">
                <a:latin typeface="Comic Sans MS" panose="030F0702030302020204" pitchFamily="66" charset="0"/>
                <a:cs typeface="Comic Sans MS" panose="030F0702030302020204" pitchFamily="66" charset="0"/>
              </a:rPr>
              <a:t>d</a:t>
            </a:r>
            <a:r>
              <a:rPr lang="zh-CN" altLang="en-US" sz="2400">
                <a:latin typeface="Comic Sans MS" panose="030F0702030302020204" pitchFamily="66" charset="0"/>
                <a:cs typeface="Comic Sans MS" panose="030F0702030302020204" pitchFamily="66" charset="0"/>
              </a:rPr>
              <a:t>ensely                      </a:t>
            </a:r>
            <a:r>
              <a:rPr lang="en-US" altLang="zh-CN" sz="2400">
                <a:latin typeface="Comic Sans MS" panose="030F0702030302020204" pitchFamily="66" charset="0"/>
                <a:cs typeface="Comic Sans MS" panose="030F0702030302020204" pitchFamily="66" charset="0"/>
              </a:rPr>
              <a:t> </a:t>
            </a:r>
            <a:r>
              <a:rPr lang="zh-CN" altLang="en-US" sz="2400">
                <a:latin typeface="Comic Sans MS" panose="030F0702030302020204" pitchFamily="66" charset="0"/>
                <a:cs typeface="Comic Sans MS" panose="030F0702030302020204" pitchFamily="66" charset="0"/>
              </a:rPr>
              <a:t>D. evenly</a:t>
            </a:r>
            <a:endParaRPr lang="zh-CN" altLang="en-US" sz="2400">
              <a:latin typeface="Comic Sans MS" panose="030F0702030302020204" pitchFamily="66" charset="0"/>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2</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The facilities in some areas are </a:t>
            </a:r>
            <a:r>
              <a:rPr lang="zh-CN" altLang="en-US" sz="2400" u="sng"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out of date</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FF0000"/>
                </a:solidFill>
                <a:effectLst/>
                <a:uLnTx/>
                <a:uFillTx/>
                <a:latin typeface="Comic Sans MS" panose="030F0702030302020204" pitchFamily="66" charset="0"/>
                <a:ea typeface="+mj-ea"/>
                <a:cs typeface="Comic Sans MS" panose="030F0702030302020204" pitchFamily="66" charset="0"/>
                <a:sym typeface="+mn-ea"/>
              </a:rPr>
              <a:t>while</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those in others are very modern.</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d</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amaged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B. endangered</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C.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u</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nfashionable           D. unfavorable</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4485" y="707390"/>
            <a:ext cx="8229600" cy="4664075"/>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3</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Some books are not for you to </a:t>
            </a:r>
            <a:r>
              <a:rPr kumimoji="0" lang="zh-CN" altLang="en-US" sz="2400" i="0" u="sng"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leaf through</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FF0000"/>
                </a:solidFill>
                <a:effectLst/>
                <a:uLnTx/>
                <a:uFillTx/>
                <a:latin typeface="Comic Sans MS" panose="030F0702030302020204" pitchFamily="66" charset="0"/>
                <a:ea typeface="+mj-ea"/>
                <a:cs typeface="Comic Sans MS" panose="030F0702030302020204" pitchFamily="66" charset="0"/>
              </a:rPr>
              <a:t>but</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for you to think through.</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A.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b</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rowse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B. appreciate</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C.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r</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ecommend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D. debate</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4</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I was </a:t>
            </a:r>
            <a:r>
              <a:rPr kumimoji="0" lang="zh-CN" altLang="en-US" sz="2400" i="0" u="sng"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denied</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access to my account </a:t>
            </a:r>
            <a:r>
              <a:rPr kumimoji="0" lang="zh-CN" altLang="en-US" sz="2400" i="0" u="none" strike="noStrike" kern="1200" cap="none" spc="0" normalizeH="0" baseline="0" noProof="0" dirty="0">
                <a:ln>
                  <a:noFill/>
                </a:ln>
                <a:solidFill>
                  <a:srgbClr val="FF0000"/>
                </a:solidFill>
                <a:effectLst/>
                <a:uLnTx/>
                <a:uFillTx/>
                <a:latin typeface="Comic Sans MS" panose="030F0702030302020204" pitchFamily="66" charset="0"/>
                <a:ea typeface="+mj-ea"/>
                <a:cs typeface="Comic Sans MS" panose="030F0702030302020204" pitchFamily="66" charset="0"/>
              </a:rPr>
              <a:t>after</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I typed in the wrong password three times in a row.</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bandoned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B. delayed</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C.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w</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arned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D. refused</a:t>
            </a:r>
            <a:endParaRPr lang="zh-CN" altLang="en-US" sz="2400">
              <a:latin typeface="Comic Sans MS" panose="030F0702030302020204" pitchFamily="66" charset="0"/>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endParaRPr lang="zh-CN" altLang="en-US" sz="2400">
              <a:latin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722630"/>
            <a:ext cx="8229600" cy="4831715"/>
          </a:xfrm>
        </p:spPr>
        <p:txBody>
          <a:bodyPr/>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5</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FF0000"/>
                </a:solidFill>
                <a:effectLst/>
                <a:uLnTx/>
                <a:uFillTx/>
                <a:latin typeface="Comic Sans MS" panose="030F0702030302020204" pitchFamily="66" charset="0"/>
                <a:ea typeface="+mj-ea"/>
                <a:cs typeface="Comic Sans MS" panose="030F0702030302020204" pitchFamily="66" charset="0"/>
              </a:rPr>
              <a:t>Despite</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years of debate over the best waiter to serve on Thanksgiving, no real </a:t>
            </a:r>
            <a:r>
              <a:rPr kumimoji="0" lang="zh-CN" altLang="en-US" sz="2400" i="0" u="sng"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consensus</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has emerged.</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A.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p</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roposal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B. opinion</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C.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a</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greement           </a:t>
            </a:r>
            <a:r>
              <a:rPr kumimoji="0" lang="en-US" altLang="zh-CN"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    </a:t>
            </a:r>
            <a:r>
              <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rPr>
              <a:t>D. argument</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6</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He has a </a:t>
            </a:r>
            <a:r>
              <a:rPr lang="zh-CN" altLang="en-US" sz="2400" u="sng"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delicate</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stomach and </a:t>
            </a:r>
            <a:r>
              <a:rPr lang="zh-CN" altLang="en-US" sz="2400" noProof="0" dirty="0">
                <a:ln>
                  <a:noFill/>
                </a:ln>
                <a:solidFill>
                  <a:srgbClr val="FF0000"/>
                </a:solidFill>
                <a:effectLst/>
                <a:uLnTx/>
                <a:uFillTx/>
                <a:latin typeface="Comic Sans MS" panose="030F0702030302020204" pitchFamily="66" charset="0"/>
                <a:ea typeface="+mj-ea"/>
                <a:cs typeface="Comic Sans MS" panose="030F0702030302020204" pitchFamily="66" charset="0"/>
                <a:sym typeface="+mn-ea"/>
              </a:rPr>
              <a:t>often gets sick when travelling</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A.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s</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ubtle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B. refined</a:t>
            </a:r>
            <a:endPar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endParaRPr>
          </a:p>
          <a:p>
            <a:pPr marL="342900" marR="0" lvl="0" indent="-342900" algn="just" defTabSz="914400" rtl="0" eaLnBrk="1" fontAlgn="base" latinLnBrk="0" hangingPunct="1">
              <a:lnSpc>
                <a:spcPct val="150000"/>
              </a:lnSpc>
              <a:spcBef>
                <a:spcPct val="0"/>
              </a:spcBef>
              <a:spcAft>
                <a:spcPct val="0"/>
              </a:spcAft>
              <a:buClrTx/>
              <a:buSzTx/>
              <a:buFontTx/>
              <a:buNone/>
              <a:defRPr/>
            </a:pP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C.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e</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xquisite                </a:t>
            </a:r>
            <a:r>
              <a:rPr lang="en-US" altLang="zh-CN"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     </a:t>
            </a:r>
            <a:r>
              <a:rPr lang="zh-CN" altLang="en-US" sz="2400" noProof="0" dirty="0">
                <a:ln>
                  <a:noFill/>
                </a:ln>
                <a:solidFill>
                  <a:srgbClr val="000000"/>
                </a:solidFill>
                <a:effectLst/>
                <a:uLnTx/>
                <a:uFillTx/>
                <a:latin typeface="Comic Sans MS" panose="030F0702030302020204" pitchFamily="66" charset="0"/>
                <a:ea typeface="+mj-ea"/>
                <a:cs typeface="Comic Sans MS" panose="030F0702030302020204" pitchFamily="66" charset="0"/>
                <a:sym typeface="+mn-ea"/>
              </a:rPr>
              <a:t>D. weak</a:t>
            </a:r>
            <a:endParaRPr kumimoji="0" lang="zh-CN" altLang="en-US" sz="2400" i="0" u="none" strike="noStrike" kern="1200" cap="none" spc="0" normalizeH="0" baseline="0" noProof="0" dirty="0">
              <a:ln>
                <a:noFill/>
              </a:ln>
              <a:solidFill>
                <a:srgbClr val="000000"/>
              </a:solidFill>
              <a:effectLst/>
              <a:uLnTx/>
              <a:uFillTx/>
              <a:latin typeface="Comic Sans MS" panose="030F0702030302020204" pitchFamily="66" charset="0"/>
              <a:ea typeface="+mj-ea"/>
              <a:cs typeface="Comic Sans MS" panose="030F0702030302020204" pitchFamily="66" charset="0"/>
            </a:endParaRPr>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33120"/>
            <a:ext cx="8229600" cy="4881880"/>
          </a:xfrm>
        </p:spPr>
        <p:txBody>
          <a:bodyPr/>
          <a:p>
            <a:pPr marL="0" indent="0">
              <a:buNone/>
            </a:pPr>
            <a:r>
              <a:rPr lang="en-US" altLang="zh-CN" sz="2800">
                <a:latin typeface="Comic Sans MS" panose="030F0702030302020204" pitchFamily="66" charset="0"/>
                <a:cs typeface="Comic Sans MS" panose="030F0702030302020204" pitchFamily="66" charset="0"/>
              </a:rPr>
              <a:t>7. The word "solitude" (Para. 2) is closest in meaning to </a:t>
            </a:r>
            <a:r>
              <a:rPr lang="en-US" altLang="zh-CN" sz="2800" u="sng">
                <a:latin typeface="Comic Sans MS" panose="030F0702030302020204" pitchFamily="66" charset="0"/>
                <a:cs typeface="Comic Sans MS" panose="030F0702030302020204" pitchFamily="66" charset="0"/>
              </a:rPr>
              <a:t>“      "</a:t>
            </a:r>
            <a:r>
              <a:rPr lang="en-US" altLang="zh-CN" sz="2800">
                <a:latin typeface="Comic Sans MS" panose="030F0702030302020204" pitchFamily="66" charset="0"/>
                <a:cs typeface="Comic Sans MS" panose="030F0702030302020204" pitchFamily="66" charset="0"/>
              </a:rPr>
              <a:t>.</a:t>
            </a:r>
            <a:endParaRPr lang="en-US" altLang="zh-CN" sz="2800">
              <a:latin typeface="Comic Sans MS" panose="030F0702030302020204" pitchFamily="66" charset="0"/>
              <a:cs typeface="Comic Sans MS" panose="030F0702030302020204" pitchFamily="66" charset="0"/>
            </a:endParaRPr>
          </a:p>
          <a:p>
            <a:pPr marL="0" indent="0">
              <a:buNone/>
            </a:pPr>
            <a:r>
              <a:rPr lang="zh-CN" altLang="en-US" sz="2800">
                <a:latin typeface="Comic Sans MS" panose="030F0702030302020204" pitchFamily="66" charset="0"/>
                <a:cs typeface="Comic Sans MS" panose="030F0702030302020204" pitchFamily="66" charset="0"/>
              </a:rPr>
              <a:t>A. growing anxious	      B. feeling empty</a:t>
            </a:r>
            <a:endParaRPr lang="zh-CN" altLang="en-US" sz="2800">
              <a:latin typeface="Comic Sans MS" panose="030F0702030302020204" pitchFamily="66" charset="0"/>
              <a:cs typeface="Comic Sans MS" panose="030F0702030302020204" pitchFamily="66" charset="0"/>
            </a:endParaRPr>
          </a:p>
          <a:p>
            <a:pPr marL="0" indent="0">
              <a:buNone/>
            </a:pPr>
            <a:r>
              <a:rPr lang="zh-CN" altLang="en-US" sz="2800">
                <a:latin typeface="Comic Sans MS" panose="030F0702030302020204" pitchFamily="66" charset="0"/>
                <a:cs typeface="Comic Sans MS" panose="030F0702030302020204" pitchFamily="66" charset="0"/>
              </a:rPr>
              <a:t>C. being helpless	               D. staying alone</a:t>
            </a:r>
            <a:endParaRPr lang="zh-CN" altLang="en-US" sz="2800">
              <a:latin typeface="Comic Sans MS" panose="030F0702030302020204" pitchFamily="66" charset="0"/>
              <a:cs typeface="Comic Sans MS" panose="030F0702030302020204" pitchFamily="66" charset="0"/>
            </a:endParaRPr>
          </a:p>
          <a:p>
            <a:pPr marL="0" indent="0">
              <a:buNone/>
            </a:pPr>
            <a:r>
              <a:rPr lang="zh-CN" altLang="en-US" sz="2400">
                <a:latin typeface="Times New Roman" panose="02020603050405020304" charset="0"/>
                <a:cs typeface="Times New Roman" panose="02020603050405020304" charset="0"/>
              </a:rPr>
              <a:t>Terzani's embrace of isolation was relatively unusual</a:t>
            </a:r>
            <a:r>
              <a:rPr lang="zh-CN" altLang="en-US" sz="2400">
                <a:solidFill>
                  <a:srgbClr val="FF0000"/>
                </a:solidFill>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Humans have long considered </a:t>
            </a:r>
            <a:r>
              <a:rPr lang="zh-CN" altLang="en-US" sz="2400">
                <a:solidFill>
                  <a:srgbClr val="0070C0"/>
                </a:solidFill>
                <a:latin typeface="Times New Roman" panose="02020603050405020304" charset="0"/>
                <a:cs typeface="Times New Roman" panose="02020603050405020304" charset="0"/>
              </a:rPr>
              <a:t>solitude</a:t>
            </a:r>
            <a:r>
              <a:rPr lang="zh-CN" altLang="en-US" sz="2400">
                <a:latin typeface="Times New Roman" panose="02020603050405020304" charset="0"/>
                <a:cs typeface="Times New Roman" panose="02020603050405020304" charset="0"/>
              </a:rPr>
              <a:t> an inconvenience, something to avoid, a punishment, a realm of loners.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Science has often associated it with negative outcomes.</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1655" y="984885"/>
            <a:ext cx="8229600" cy="4881880"/>
          </a:xfrm>
        </p:spPr>
        <p:txBody>
          <a:bodyPr/>
          <a:p>
            <a:pPr marL="0" indent="0">
              <a:buNone/>
            </a:pPr>
            <a:r>
              <a:rPr lang="en-US" altLang="zh-CN" sz="2800">
                <a:latin typeface="Comic Sans MS" panose="030F0702030302020204" pitchFamily="66" charset="0"/>
                <a:cs typeface="Comic Sans MS" panose="030F0702030302020204" pitchFamily="66" charset="0"/>
              </a:rPr>
              <a:t>8. The word “nuanced”（Para3） most probably means “______”.</a:t>
            </a:r>
            <a:endParaRPr lang="en-US" altLang="zh-CN" sz="2800">
              <a:latin typeface="Comic Sans MS" panose="030F0702030302020204" pitchFamily="66" charset="0"/>
              <a:cs typeface="Comic Sans MS" panose="030F0702030302020204" pitchFamily="66" charset="0"/>
            </a:endParaRPr>
          </a:p>
          <a:p>
            <a:pPr marL="0" indent="0">
              <a:buNone/>
            </a:pPr>
            <a:r>
              <a:rPr lang="en-US" altLang="zh-CN" sz="2800">
                <a:latin typeface="Comic Sans MS" panose="030F0702030302020204" pitchFamily="66" charset="0"/>
                <a:cs typeface="Comic Sans MS" panose="030F0702030302020204" pitchFamily="66" charset="0"/>
              </a:rPr>
              <a:t>A. strange　　                 B. outstanding　　</a:t>
            </a:r>
            <a:endParaRPr lang="en-US" altLang="zh-CN" sz="2800">
              <a:latin typeface="Comic Sans MS" panose="030F0702030302020204" pitchFamily="66" charset="0"/>
              <a:cs typeface="Comic Sans MS" panose="030F0702030302020204" pitchFamily="66" charset="0"/>
            </a:endParaRPr>
          </a:p>
          <a:p>
            <a:pPr marL="0" indent="0">
              <a:buNone/>
            </a:pPr>
            <a:r>
              <a:rPr lang="en-US" altLang="zh-CN" sz="2800">
                <a:latin typeface="Comic Sans MS" panose="030F0702030302020204" pitchFamily="66" charset="0"/>
                <a:cs typeface="Comic Sans MS" panose="030F0702030302020204" pitchFamily="66" charset="0"/>
              </a:rPr>
              <a:t>C. specific　　                 D. complicated</a:t>
            </a:r>
            <a:endParaRPr lang="en-US" altLang="zh-CN" sz="2800">
              <a:latin typeface="Comic Sans MS" panose="030F0702030302020204" pitchFamily="66" charset="0"/>
              <a:cs typeface="Comic Sans MS" panose="030F0702030302020204" pitchFamily="66" charset="0"/>
            </a:endParaRPr>
          </a:p>
          <a:p>
            <a:pPr marL="0" indent="0">
              <a:buNone/>
            </a:pPr>
            <a:r>
              <a:rPr lang="en-US" altLang="zh-CN" sz="2400">
                <a:latin typeface="Times New Roman" panose="02020603050405020304" charset="0"/>
                <a:cs typeface="Times New Roman" panose="02020603050405020304" charset="0"/>
              </a:rPr>
              <a:t>The second question --- “Why are they getting so popular?” ---is more </a:t>
            </a:r>
            <a:r>
              <a:rPr lang="en-US" altLang="zh-CN" sz="2400">
                <a:solidFill>
                  <a:srgbClr val="FF0000"/>
                </a:solidFill>
                <a:latin typeface="Times New Roman" panose="02020603050405020304" charset="0"/>
                <a:cs typeface="Times New Roman" panose="02020603050405020304" charset="0"/>
              </a:rPr>
              <a:t>nuanced</a:t>
            </a:r>
            <a:r>
              <a:rPr lang="en-US" altLang="zh-CN" sz="2400">
                <a:latin typeface="Times New Roman" panose="02020603050405020304" charset="0"/>
                <a:cs typeface="Times New Roman" panose="02020603050405020304" charset="0"/>
              </a:rPr>
              <a:t>. The biggest reason is that fans of games enjoy watching them played at the highest level. It's fun seeing the top players in the world do what they do best. There are plenty of other reasons the eSports community is growing....</a:t>
            </a:r>
            <a:endParaRPr lang="en-US" altLang="zh-CN"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阅读技巧（二）：篇章理解</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86180"/>
            <a:ext cx="8538210" cy="3923030"/>
          </a:xfrm>
        </p:spPr>
        <p:txBody>
          <a:bodyPr vert="horz" wrap="square" lIns="76199" tIns="38099" rIns="76199" bIns="38099" anchor="t" anchorCtr="0"/>
          <a:p>
            <a:pPr>
              <a:lnSpc>
                <a:spcPct val="90000"/>
              </a:lnSpc>
            </a:pPr>
            <a:r>
              <a:rPr lang="en-US" dirty="0">
                <a:latin typeface="Comic Sans MS" panose="030F0702030302020204" pitchFamily="66" charset="0"/>
                <a:ea typeface="微软雅黑" panose="020B0503020204020204" pitchFamily="34" charset="-122"/>
                <a:cs typeface="Comic Sans MS" panose="030F0702030302020204" pitchFamily="66" charset="0"/>
                <a:sym typeface="+mn-ea"/>
              </a:rPr>
              <a:t>1. </a:t>
            </a:r>
            <a:r>
              <a:rPr lang="zh-CN" dirty="0">
                <a:latin typeface="Comic Sans MS" panose="030F0702030302020204" pitchFamily="66" charset="0"/>
                <a:ea typeface="微软雅黑" panose="020B0503020204020204" pitchFamily="34" charset="-122"/>
                <a:cs typeface="Comic Sans MS" panose="030F0702030302020204" pitchFamily="66" charset="0"/>
                <a:sym typeface="+mn-ea"/>
              </a:rPr>
              <a:t>找到主旨大意</a:t>
            </a:r>
            <a:r>
              <a:rPr lang="en-US" altLang="zh-CN"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b="1">
                <a:solidFill>
                  <a:schemeClr val="accent1"/>
                </a:solidFill>
                <a:latin typeface="Comic Sans MS" panose="030F0702030302020204" pitchFamily="66" charset="0"/>
                <a:sym typeface="+mn-ea"/>
              </a:rPr>
              <a:t>Finding the main idea</a:t>
            </a:r>
            <a:r>
              <a:rPr lang="en-US" altLang="zh-CN"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 </a:t>
            </a:r>
            <a:r>
              <a:rPr lang="zh-CN" altLang="en-US"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r>
              <a:rPr lang="en-US" altLang="zh-CN"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b="1" dirty="0">
                <a:solidFill>
                  <a:srgbClr val="0070C0"/>
                </a:solidFill>
                <a:latin typeface="Comic Sans MS" panose="030F0702030302020204" pitchFamily="66" charset="0"/>
                <a:cs typeface="Comic Sans MS" panose="030F0702030302020204" pitchFamily="66" charset="0"/>
                <a:sym typeface="+mn-ea"/>
              </a:rPr>
              <a:t>Skimming)</a:t>
            </a:r>
            <a:endParaRPr lang="zh-CN" altLang="en-US"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 </a:t>
            </a:r>
            <a:r>
              <a:rPr lang="zh-CN" altLang="en-US"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r>
              <a:rPr lang="en-US" altLang="zh-CN"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rPr>
              <a:t>Scanning)</a:t>
            </a:r>
            <a:endParaRPr lang="en-US"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endParaRPr>
          </a:p>
          <a:p>
            <a:pPr>
              <a:lnSpc>
                <a:spcPct val="90000"/>
              </a:lnSpc>
            </a:pPr>
            <a:r>
              <a:rPr lang="en-US"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rPr>
              <a:t>4. </a:t>
            </a:r>
            <a:r>
              <a:rPr lang="zh-CN" altLang="en-US"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rPr>
              <a:t>真题练习</a:t>
            </a:r>
            <a:endParaRPr lang="en-US" b="1" dirty="0" smtClean="0">
              <a:solidFill>
                <a:srgbClr val="0070C0"/>
              </a:solidFill>
              <a:effectLst>
                <a:outerShdw blurRad="38100" dist="38100" dir="2700000" algn="tl">
                  <a:srgbClr val="C0C0C0"/>
                </a:outerShdw>
              </a:effectLst>
              <a:latin typeface="Comic Sans MS" panose="030F0702030302020204" pitchFamily="66" charset="0"/>
              <a:cs typeface="Comic Sans MS" panose="030F0702030302020204" pitchFamily="66" charset="0"/>
              <a:sym typeface="+mn-ea"/>
            </a:endParaRPr>
          </a:p>
          <a:p>
            <a:pPr marL="0" indent="0">
              <a:lnSpc>
                <a:spcPct val="90000"/>
              </a:lnSpc>
              <a:buNone/>
            </a:pP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PP_MARK_KEY" val="9861e0c3-1282-4526-a045-26fb6c2ddf92"/>
  <p:tag name="COMMONDATA" val="eyJoZGlkIjoiMmM4MWFlMWMyODU0N2U2NDI5NDUwM2FiZjk1NzIzMTYifQ=="/>
  <p:tag name="commondata" val="eyJoZGlkIjoiODc3Mzg3NTJmMGM2N2IxMDBkYmZmMzVlNGYyZGQyMGUifQ=="/>
</p:tagLst>
</file>

<file path=ppt/theme/theme1.xml><?xml version="1.0" encoding="utf-8"?>
<a:theme xmlns:a="http://schemas.openxmlformats.org/drawingml/2006/main" name="岁寒三友-竹PPT模板">
  <a:themeElements>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岁寒三友-竹PPT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岁寒三友-竹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岁寒三友-竹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岁寒三友-竹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岁寒三友-竹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岁寒三友-竹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岁寒三友-竹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岁寒三友-竹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岁寒三友-竹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岁寒三友-竹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岁寒三友-竹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岁寒三友-竹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8283</Words>
  <Application>WPS 演示</Application>
  <PresentationFormat>全屏显示(16:10)</PresentationFormat>
  <Paragraphs>255</Paragraphs>
  <Slides>30</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30</vt:i4>
      </vt:variant>
    </vt:vector>
  </HeadingPairs>
  <TitlesOfParts>
    <vt:vector size="46" baseType="lpstr">
      <vt:lpstr>Arial</vt:lpstr>
      <vt:lpstr>宋体</vt:lpstr>
      <vt:lpstr>Wingdings</vt:lpstr>
      <vt:lpstr>微软雅黑</vt:lpstr>
      <vt:lpstr>Calibri</vt:lpstr>
      <vt:lpstr>微软雅黑 Light</vt:lpstr>
      <vt:lpstr>黑体</vt:lpstr>
      <vt:lpstr>华文隶书</vt:lpstr>
      <vt:lpstr>楷体</vt:lpstr>
      <vt:lpstr>Comic Sans MS</vt:lpstr>
      <vt:lpstr>Times New Roman</vt:lpstr>
      <vt:lpstr>Arial Unicode MS</vt:lpstr>
      <vt:lpstr>新宋体</vt:lpstr>
      <vt:lpstr>华文行楷</vt:lpstr>
      <vt:lpstr>岁寒三友-竹PPT模板</vt:lpstr>
      <vt:lpstr>第一PPT，www.1ppt.com</vt:lpstr>
      <vt:lpstr>PowerPoint 演示文稿</vt:lpstr>
      <vt:lpstr>阅读技巧（一）：猜词义 </vt:lpstr>
      <vt:lpstr>2.根据上下文猜词义 </vt:lpstr>
      <vt:lpstr>词汇 真题演练</vt:lpstr>
      <vt:lpstr>PowerPoint 演示文稿</vt:lpstr>
      <vt:lpstr>PowerPoint 演示文稿</vt:lpstr>
      <vt:lpstr>PowerPoint 演示文稿</vt:lpstr>
      <vt:lpstr>PowerPoint 演示文稿</vt:lpstr>
      <vt:lpstr> 阅读技巧（二）：篇章理解 </vt:lpstr>
      <vt:lpstr>PowerPoint 演示文稿</vt:lpstr>
      <vt:lpstr>1.2 主旨大意的特点</vt:lpstr>
      <vt:lpstr>PowerPoint 演示文稿</vt:lpstr>
      <vt:lpstr>PowerPoint 演示文稿</vt:lpstr>
      <vt:lpstr>PowerPoint 演示文稿</vt:lpstr>
      <vt:lpstr>   Answer：</vt:lpstr>
      <vt:lpstr>  Sample 2</vt:lpstr>
      <vt:lpstr>   Answer：</vt:lpstr>
      <vt:lpstr>   Sample 3</vt:lpstr>
      <vt:lpstr>   Answer：</vt:lpstr>
      <vt:lpstr>  2. 略读(Skimming) </vt:lpstr>
      <vt:lpstr>2.2 步骤</vt:lpstr>
      <vt:lpstr>PowerPoint 演示文稿</vt:lpstr>
      <vt:lpstr>2.3 略读真题示例</vt:lpstr>
      <vt:lpstr> 3. 寻读(Scanning)</vt:lpstr>
      <vt:lpstr>3.2 步骤</vt:lpstr>
      <vt:lpstr>PowerPoint 演示文稿</vt:lpstr>
      <vt:lpstr> 4. 真题练习篇章阅读练习.docx</vt:lpstr>
      <vt:lpstr> 4. 真题练习</vt:lpstr>
      <vt:lpstr> 结语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教务办13398171834</cp:lastModifiedBy>
  <cp:revision>283</cp:revision>
  <dcterms:created xsi:type="dcterms:W3CDTF">2013-01-25T01:44:00Z</dcterms:created>
  <dcterms:modified xsi:type="dcterms:W3CDTF">2024-05-10T02:48:28Z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E149E70429004735B938E2B88085049F_13</vt:lpwstr>
  </property>
</Properties>
</file>